
<file path=[Content_Types].xml><?xml version="1.0" encoding="utf-8"?>
<Types xmlns="http://schemas.openxmlformats.org/package/2006/content-types">
  <Override PartName="/ppt/slides/slide45.xml" ContentType="application/vnd.openxmlformats-officedocument.presentationml.slide+xml"/>
  <Override PartName="/ppt/slides/slide18.xml" ContentType="application/vnd.openxmlformats-officedocument.presentationml.slide+xml"/>
  <Override PartName="/ppt/slides/slide9.xml" ContentType="application/vnd.openxmlformats-officedocument.presentationml.slide+xml"/>
  <Override PartName="/ppt/slides/slide41.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Override PartName="/ppt/slides/slide10.xml" ContentType="application/vnd.openxmlformats-officedocument.presentationml.slide+xml"/>
  <Default Extension="jpeg" ContentType="image/jpeg"/>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Override PartName="/ppt/slides/slide46.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42.xml" ContentType="application/vnd.openxmlformats-officedocument.presentationml.slide+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Default Extension="pdf" ContentType="application/pdf"/>
  <Override PartName="/ppt/slides/slide47.xml" ContentType="application/vnd.openxmlformats-officedocument.presentationml.slide+xml"/>
  <Override PartName="/ppt/slides/slide43.xml" ContentType="application/vnd.openxmlformats-officedocument.presentationml.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48.xml" ContentType="application/vnd.openxmlformats-officedocument.presentationml.slide+xml"/>
  <Override PartName="/ppt/slides/slide20.xml" ContentType="application/vnd.openxmlformats-officedocument.presentationml.slide+xml"/>
  <Override PartName="/ppt/slides/slide44.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slides/slide49.xml" ContentType="application/vnd.openxmlformats-officedocument.presentationml.slide+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788" r:id="rId1"/>
  </p:sldMasterIdLst>
  <p:notesMasterIdLst>
    <p:notesMasterId r:id="rId51"/>
  </p:notesMasterIdLst>
  <p:sldIdLst>
    <p:sldId id="256" r:id="rId2"/>
    <p:sldId id="295" r:id="rId3"/>
    <p:sldId id="257" r:id="rId4"/>
    <p:sldId id="259" r:id="rId5"/>
    <p:sldId id="258" r:id="rId6"/>
    <p:sldId id="260" r:id="rId7"/>
    <p:sldId id="297" r:id="rId8"/>
    <p:sldId id="298" r:id="rId9"/>
    <p:sldId id="299" r:id="rId10"/>
    <p:sldId id="313" r:id="rId11"/>
    <p:sldId id="314" r:id="rId12"/>
    <p:sldId id="323" r:id="rId13"/>
    <p:sldId id="300" r:id="rId14"/>
    <p:sldId id="280" r:id="rId15"/>
    <p:sldId id="281" r:id="rId16"/>
    <p:sldId id="282" r:id="rId17"/>
    <p:sldId id="283" r:id="rId18"/>
    <p:sldId id="284" r:id="rId19"/>
    <p:sldId id="285" r:id="rId20"/>
    <p:sldId id="286" r:id="rId21"/>
    <p:sldId id="319" r:id="rId22"/>
    <p:sldId id="320" r:id="rId23"/>
    <p:sldId id="321" r:id="rId24"/>
    <p:sldId id="322" r:id="rId25"/>
    <p:sldId id="301" r:id="rId26"/>
    <p:sldId id="264" r:id="rId27"/>
    <p:sldId id="265" r:id="rId28"/>
    <p:sldId id="266" r:id="rId29"/>
    <p:sldId id="267" r:id="rId30"/>
    <p:sldId id="306" r:id="rId31"/>
    <p:sldId id="307" r:id="rId32"/>
    <p:sldId id="308" r:id="rId33"/>
    <p:sldId id="309" r:id="rId34"/>
    <p:sldId id="310" r:id="rId35"/>
    <p:sldId id="312" r:id="rId36"/>
    <p:sldId id="318" r:id="rId37"/>
    <p:sldId id="311" r:id="rId38"/>
    <p:sldId id="268" r:id="rId39"/>
    <p:sldId id="315" r:id="rId40"/>
    <p:sldId id="316" r:id="rId41"/>
    <p:sldId id="269" r:id="rId42"/>
    <p:sldId id="302" r:id="rId43"/>
    <p:sldId id="303" r:id="rId44"/>
    <p:sldId id="304" r:id="rId45"/>
    <p:sldId id="270" r:id="rId46"/>
    <p:sldId id="271" r:id="rId47"/>
    <p:sldId id="272" r:id="rId48"/>
    <p:sldId id="305" r:id="rId49"/>
    <p:sldId id="317" r:id="rId5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21362" autoAdjust="0"/>
    <p:restoredTop sz="94660"/>
  </p:normalViewPr>
  <p:slideViewPr>
    <p:cSldViewPr>
      <p:cViewPr>
        <p:scale>
          <a:sx n="100" d="100"/>
          <a:sy n="100" d="100"/>
        </p:scale>
        <p:origin x="-200" y="1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8B8345-7E42-4601-859F-0494EFFCA6E0}" type="datetimeFigureOut">
              <a:rPr kumimoji="1" lang="ja-JP" altLang="en-US" smtClean="0"/>
              <a:pPr/>
              <a:t>13.3.8</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D501D7-D6F7-4272-BD37-FF9A064D7602}" type="slidenum">
              <a:rPr kumimoji="1" lang="ja-JP" altLang="en-US" smtClean="0"/>
              <a:pPr/>
              <a:t>‹#›</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1156869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１０秒くらいで説明</a:t>
            </a:r>
            <a:endParaRPr kumimoji="1" lang="ja-JP" altLang="en-US" dirty="0"/>
          </a:p>
        </p:txBody>
      </p:sp>
      <p:sp>
        <p:nvSpPr>
          <p:cNvPr id="4" name="スライド番号プレースホルダー 3"/>
          <p:cNvSpPr>
            <a:spLocks noGrp="1"/>
          </p:cNvSpPr>
          <p:nvPr>
            <p:ph type="sldNum" sz="quarter" idx="10"/>
          </p:nvPr>
        </p:nvSpPr>
        <p:spPr/>
        <p:txBody>
          <a:bodyPr/>
          <a:lstStyle/>
          <a:p>
            <a:fld id="{C8698E96-4FD7-0747-AAC1-FE48D51E1092}" type="slidenum">
              <a:rPr kumimoji="1" lang="ja-JP" altLang="en-US" smtClean="0"/>
              <a:pPr/>
              <a:t>22</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32479147"/>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kumimoji="1" lang="ja-JP" altLang="en-US" dirty="0" smtClean="0"/>
          </a:p>
        </p:txBody>
      </p:sp>
      <p:sp>
        <p:nvSpPr>
          <p:cNvPr id="4" name="スライド番号プレースホルダー 3"/>
          <p:cNvSpPr>
            <a:spLocks noGrp="1"/>
          </p:cNvSpPr>
          <p:nvPr>
            <p:ph type="sldNum" sz="quarter" idx="10"/>
          </p:nvPr>
        </p:nvSpPr>
        <p:spPr/>
        <p:txBody>
          <a:bodyPr/>
          <a:lstStyle/>
          <a:p>
            <a:fld id="{2254B456-13A5-FA44-B819-8BAD39A61005}" type="slidenum">
              <a:rPr kumimoji="1" lang="ja-JP" altLang="en-US" smtClean="0"/>
              <a:pPr/>
              <a:t>39</a:t>
            </a:fld>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8311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pPr/>
              <a:t>13.3.8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pPr/>
              <a:t>13.3.8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pPr/>
              <a:t>13.3.8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pPr/>
              <a:t>13.3.8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pPr/>
              <a:t>13.3.8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pPr/>
              <a:t>13.3.8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E90ED720-0104-4369-84BC-D37694168613}" type="datetimeFigureOut">
              <a:rPr kumimoji="1" lang="ja-JP" altLang="en-US" smtClean="0"/>
              <a:pPr/>
              <a:t>13.3.8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E90ED720-0104-4369-84BC-D37694168613}" type="datetimeFigureOut">
              <a:rPr kumimoji="1" lang="ja-JP" altLang="en-US" smtClean="0"/>
              <a:pPr/>
              <a:t>13.3.8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0ED720-0104-4369-84BC-D37694168613}" type="datetimeFigureOut">
              <a:rPr kumimoji="1" lang="ja-JP" altLang="en-US" smtClean="0"/>
              <a:pPr/>
              <a:t>13.3.8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pPr/>
              <a:t>13.3.8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pPr/>
              <a:t>13.3.8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E90ED720-0104-4369-84BC-D37694168613}" type="datetimeFigureOut">
              <a:rPr kumimoji="1" lang="ja-JP" altLang="en-US" smtClean="0"/>
              <a:pPr/>
              <a:t>13.3.8</a:t>
            </a:fld>
            <a:endParaRPr kumimoji="1" lang="ja-JP" alt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D2D8002D-B5B0-4BAC-B1F6-782DDCCE6D9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l" defTabSz="914400" rtl="0" eaLnBrk="1" latinLnBrk="0" hangingPunct="1">
        <a:spcBef>
          <a:spcPct val="0"/>
        </a:spcBef>
        <a:buNone/>
        <a:defRPr kumimoji="1"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 Id="rId3" Type="http://schemas.openxmlformats.org/officeDocument/2006/relationships/image" Target="../media/image19.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emf"/><Relationship Id="rId3" Type="http://schemas.openxmlformats.org/officeDocument/2006/relationships/image" Target="../media/image17.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gif"/><Relationship Id="rId3" Type="http://schemas.openxmlformats.org/officeDocument/2006/relationships/image" Target="../media/image26.gif"/></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df"/><Relationship Id="rId3"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image" Target="../media/image29.pdf"/></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image" Target="../media/image35.pd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df"/><Relationship Id="rId3" Type="http://schemas.openxmlformats.org/officeDocument/2006/relationships/image" Target="../media/image4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2.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 Id="rId3" Type="http://schemas.openxmlformats.org/officeDocument/2006/relationships/image" Target="../media/image20.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 Id="rId3" Type="http://schemas.openxmlformats.org/officeDocument/2006/relationships/image" Target="../media/image20.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image" Target="../media/image44.emf"/></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image" Target="../media/image45.emf"/></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image" Target="../media/image46.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7.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高エネルギー</a:t>
            </a:r>
            <a:r>
              <a:rPr lang="ja-JP" altLang="en-US" dirty="0" smtClean="0"/>
              <a:t>ガンマ</a:t>
            </a:r>
            <a:r>
              <a:rPr kumimoji="1" lang="ja-JP" altLang="en-US" dirty="0" smtClean="0"/>
              <a:t>線</a:t>
            </a:r>
            <a:endParaRPr kumimoji="1" lang="ja-JP" altLang="en-US" dirty="0"/>
          </a:p>
        </p:txBody>
      </p:sp>
      <p:sp>
        <p:nvSpPr>
          <p:cNvPr id="3" name="サブタイトル 2"/>
          <p:cNvSpPr>
            <a:spLocks noGrp="1"/>
          </p:cNvSpPr>
          <p:nvPr>
            <p:ph type="subTitle" idx="1"/>
          </p:nvPr>
        </p:nvSpPr>
        <p:spPr>
          <a:xfrm>
            <a:off x="685800" y="3505200"/>
            <a:ext cx="7486600" cy="1752600"/>
          </a:xfrm>
        </p:spPr>
        <p:txBody>
          <a:bodyPr>
            <a:normAutofit/>
          </a:bodyPr>
          <a:lstStyle/>
          <a:p>
            <a:r>
              <a:rPr lang="ja-JP" altLang="en-US" dirty="0" smtClean="0"/>
              <a:t>角</a:t>
            </a:r>
            <a:r>
              <a:rPr lang="ja-JP" altLang="en-US" dirty="0"/>
              <a:t>直</a:t>
            </a:r>
            <a:r>
              <a:rPr lang="ja-JP" altLang="en-US" dirty="0" smtClean="0"/>
              <a:t>幸、富田</a:t>
            </a:r>
            <a:r>
              <a:rPr lang="ja-JP" altLang="en-US" dirty="0"/>
              <a:t>圭</a:t>
            </a:r>
            <a:r>
              <a:rPr lang="ja-JP" altLang="en-US" dirty="0" smtClean="0"/>
              <a:t>祐、室田</a:t>
            </a:r>
            <a:r>
              <a:rPr lang="ja-JP" altLang="en-US" dirty="0"/>
              <a:t>優</a:t>
            </a:r>
            <a:r>
              <a:rPr lang="ja-JP" altLang="en-US" dirty="0" smtClean="0"/>
              <a:t>紀、宮本</a:t>
            </a:r>
            <a:r>
              <a:rPr lang="ja-JP" altLang="en-US" dirty="0"/>
              <a:t>晃</a:t>
            </a:r>
            <a:r>
              <a:rPr lang="ja-JP" altLang="en-US" dirty="0" smtClean="0"/>
              <a:t>伸、播</a:t>
            </a:r>
            <a:r>
              <a:rPr lang="ja-JP" altLang="en-US" dirty="0"/>
              <a:t>金優一	</a:t>
            </a:r>
          </a:p>
          <a:p>
            <a:endParaRPr kumimoji="1" lang="ja-JP" alt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258409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　</a:t>
            </a:r>
            <a:endParaRPr lang="ja-JP" altLang="en-US" dirty="0"/>
          </a:p>
        </p:txBody>
      </p:sp>
      <p:pic>
        <p:nvPicPr>
          <p:cNvPr id="5" name="コンテンツ プレースホルダ 4" descr="flux_full.png"/>
          <p:cNvPicPr>
            <a:picLocks noGrp="1" noChangeAspect="1"/>
          </p:cNvPicPr>
          <p:nvPr>
            <p:ph idx="1"/>
          </p:nvPr>
        </p:nvPicPr>
        <p:blipFill>
          <a:blip r:embed="rId2"/>
          <a:srcRect l="-14315" r="-14315"/>
          <a:stretch>
            <a:fillRect/>
          </a:stretch>
        </p:blipFill>
        <p:spPr>
          <a:xfrm>
            <a:off x="125246" y="1075511"/>
            <a:ext cx="9018754" cy="4959967"/>
          </a:xfrm>
        </p:spPr>
      </p:pic>
      <p:sp>
        <p:nvSpPr>
          <p:cNvPr id="4" name="テキスト ボックス 3"/>
          <p:cNvSpPr txBox="1"/>
          <p:nvPr/>
        </p:nvSpPr>
        <p:spPr>
          <a:xfrm>
            <a:off x="3641403" y="274638"/>
            <a:ext cx="1819779" cy="523220"/>
          </a:xfrm>
          <a:prstGeom prst="rect">
            <a:avLst/>
          </a:prstGeom>
          <a:noFill/>
        </p:spPr>
        <p:txBody>
          <a:bodyPr wrap="none" rtlCol="0">
            <a:spAutoFit/>
          </a:bodyPr>
          <a:lstStyle/>
          <a:p>
            <a:r>
              <a:rPr lang="en-US" altLang="ja-JP" sz="2800" dirty="0" smtClean="0"/>
              <a:t>Light Curve</a:t>
            </a:r>
            <a:endParaRPr lang="ja-JP" altLang="en-US" sz="28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031424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　　</a:t>
            </a:r>
            <a:endParaRPr lang="ja-JP" altLang="en-US" dirty="0"/>
          </a:p>
        </p:txBody>
      </p:sp>
      <p:pic>
        <p:nvPicPr>
          <p:cNvPr id="4" name="コンテンツ プレースホルダ 3" descr="flux_2.png"/>
          <p:cNvPicPr>
            <a:picLocks noGrp="1" noChangeAspect="1"/>
          </p:cNvPicPr>
          <p:nvPr>
            <p:ph idx="1"/>
          </p:nvPr>
        </p:nvPicPr>
        <p:blipFill>
          <a:blip r:embed="rId2"/>
          <a:srcRect l="-14315" r="-14315"/>
          <a:stretch>
            <a:fillRect/>
          </a:stretch>
        </p:blipFill>
        <p:spPr>
          <a:xfrm>
            <a:off x="125246" y="1054815"/>
            <a:ext cx="9108838" cy="5009510"/>
          </a:xfrm>
        </p:spPr>
      </p:pic>
      <p:sp>
        <p:nvSpPr>
          <p:cNvPr id="5" name="テキスト ボックス 4"/>
          <p:cNvSpPr txBox="1"/>
          <p:nvPr/>
        </p:nvSpPr>
        <p:spPr>
          <a:xfrm>
            <a:off x="3571050" y="274638"/>
            <a:ext cx="1819779" cy="523220"/>
          </a:xfrm>
          <a:prstGeom prst="rect">
            <a:avLst/>
          </a:prstGeom>
          <a:noFill/>
        </p:spPr>
        <p:txBody>
          <a:bodyPr wrap="none" rtlCol="0">
            <a:spAutoFit/>
          </a:bodyPr>
          <a:lstStyle/>
          <a:p>
            <a:r>
              <a:rPr lang="en-US" altLang="ja-JP" sz="2800" dirty="0" smtClean="0"/>
              <a:t>Light Curve</a:t>
            </a:r>
            <a:endParaRPr lang="ja-JP" altLang="en-US" sz="28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094651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
            </a:r>
            <a:br>
              <a:rPr lang="en-US" altLang="ja-JP" dirty="0" smtClean="0"/>
            </a:br>
            <a:endParaRPr lang="ja-JP" altLang="en-US" dirty="0"/>
          </a:p>
        </p:txBody>
      </p:sp>
      <p:pic>
        <p:nvPicPr>
          <p:cNvPr id="5" name="図 4" descr="python.png"/>
          <p:cNvPicPr>
            <a:picLocks noChangeAspect="1"/>
          </p:cNvPicPr>
          <p:nvPr/>
        </p:nvPicPr>
        <p:blipFill>
          <a:blip r:embed="rId2"/>
          <a:stretch>
            <a:fillRect/>
          </a:stretch>
        </p:blipFill>
        <p:spPr>
          <a:xfrm>
            <a:off x="457200" y="-1238"/>
            <a:ext cx="8906482" cy="6679861"/>
          </a:xfrm>
          <a:prstGeom prst="rect">
            <a:avLst/>
          </a:prstGeom>
        </p:spPr>
      </p:pic>
      <p:sp>
        <p:nvSpPr>
          <p:cNvPr id="6" name="テキスト ボックス 5"/>
          <p:cNvSpPr txBox="1"/>
          <p:nvPr/>
        </p:nvSpPr>
        <p:spPr>
          <a:xfrm>
            <a:off x="3459979" y="168452"/>
            <a:ext cx="2552869" cy="584776"/>
          </a:xfrm>
          <a:prstGeom prst="rect">
            <a:avLst/>
          </a:prstGeom>
          <a:noFill/>
        </p:spPr>
        <p:txBody>
          <a:bodyPr wrap="square" rtlCol="0">
            <a:spAutoFit/>
          </a:bodyPr>
          <a:lstStyle/>
          <a:p>
            <a:r>
              <a:rPr lang="en-US" altLang="ja-JP" sz="3200" dirty="0" smtClean="0"/>
              <a:t>Light Curve</a:t>
            </a:r>
            <a:endParaRPr kumimoji="1" lang="ja-JP" altLang="en-US" sz="3200" dirty="0"/>
          </a:p>
        </p:txBody>
      </p:sp>
      <p:pic>
        <p:nvPicPr>
          <p:cNvPr id="9" name="コンテンツ プレースホルダ 8" descr="white.png"/>
          <p:cNvPicPr>
            <a:picLocks noGrp="1" noChangeAspect="1"/>
          </p:cNvPicPr>
          <p:nvPr>
            <p:ph idx="1"/>
          </p:nvPr>
        </p:nvPicPr>
        <p:blipFill>
          <a:blip r:embed="rId3"/>
          <a:srcRect l="-18187" r="-18187"/>
          <a:stretch>
            <a:fillRect/>
          </a:stretch>
        </p:blipFill>
        <p:spPr>
          <a:xfrm>
            <a:off x="-5581128" y="-16843"/>
            <a:ext cx="8229600" cy="4525963"/>
          </a:xfrm>
        </p:spPr>
      </p:pic>
      <p:sp>
        <p:nvSpPr>
          <p:cNvPr id="10" name="テキスト ボックス 9"/>
          <p:cNvSpPr txBox="1"/>
          <p:nvPr/>
        </p:nvSpPr>
        <p:spPr>
          <a:xfrm rot="16200000">
            <a:off x="646502" y="1994701"/>
            <a:ext cx="569387" cy="369332"/>
          </a:xfrm>
          <a:prstGeom prst="rect">
            <a:avLst/>
          </a:prstGeom>
          <a:noFill/>
        </p:spPr>
        <p:txBody>
          <a:bodyPr wrap="none" rtlCol="0">
            <a:spAutoFit/>
          </a:bodyPr>
          <a:lstStyle/>
          <a:p>
            <a:r>
              <a:rPr kumimoji="1" lang="en-US" altLang="ja-JP" dirty="0" smtClean="0"/>
              <a:t>Flux</a:t>
            </a:r>
            <a:endParaRPr kumimoji="1" lang="ja-JP" altLang="en-US" dirty="0"/>
          </a:p>
        </p:txBody>
      </p:sp>
      <p:sp>
        <p:nvSpPr>
          <p:cNvPr id="11" name="テキスト ボックス 10"/>
          <p:cNvSpPr txBox="1"/>
          <p:nvPr/>
        </p:nvSpPr>
        <p:spPr>
          <a:xfrm>
            <a:off x="1115861" y="445451"/>
            <a:ext cx="455987" cy="307777"/>
          </a:xfrm>
          <a:prstGeom prst="rect">
            <a:avLst/>
          </a:prstGeom>
          <a:noFill/>
        </p:spPr>
        <p:txBody>
          <a:bodyPr wrap="none" rtlCol="0">
            <a:spAutoFit/>
          </a:bodyPr>
          <a:lstStyle/>
          <a:p>
            <a:r>
              <a:rPr kumimoji="1" lang="en-US" altLang="ja-JP" sz="1400" dirty="0" smtClean="0"/>
              <a:t>1e5</a:t>
            </a:r>
            <a:endParaRPr kumimoji="1" lang="ja-JP" altLang="en-US" sz="1400" dirty="0"/>
          </a:p>
        </p:txBody>
      </p:sp>
      <p:sp>
        <p:nvSpPr>
          <p:cNvPr id="12" name="テキスト ボックス 11"/>
          <p:cNvSpPr txBox="1"/>
          <p:nvPr/>
        </p:nvSpPr>
        <p:spPr>
          <a:xfrm>
            <a:off x="1139134" y="3508609"/>
            <a:ext cx="469900" cy="338554"/>
          </a:xfrm>
          <a:prstGeom prst="rect">
            <a:avLst/>
          </a:prstGeom>
          <a:noFill/>
        </p:spPr>
        <p:txBody>
          <a:bodyPr wrap="none" rtlCol="0">
            <a:spAutoFit/>
          </a:bodyPr>
          <a:lstStyle/>
          <a:p>
            <a:r>
              <a:rPr kumimoji="1" lang="en-US" altLang="ja-JP" sz="1600" dirty="0" smtClean="0"/>
              <a:t>2.8</a:t>
            </a:r>
            <a:endParaRPr kumimoji="1" lang="ja-JP" altLang="en-US" sz="1600" dirty="0"/>
          </a:p>
        </p:txBody>
      </p:sp>
      <p:sp>
        <p:nvSpPr>
          <p:cNvPr id="13" name="テキスト ボックス 12"/>
          <p:cNvSpPr txBox="1"/>
          <p:nvPr/>
        </p:nvSpPr>
        <p:spPr>
          <a:xfrm>
            <a:off x="1141826" y="3971965"/>
            <a:ext cx="469900" cy="338554"/>
          </a:xfrm>
          <a:prstGeom prst="rect">
            <a:avLst/>
          </a:prstGeom>
          <a:noFill/>
        </p:spPr>
        <p:txBody>
          <a:bodyPr wrap="none" rtlCol="0">
            <a:spAutoFit/>
          </a:bodyPr>
          <a:lstStyle/>
          <a:p>
            <a:r>
              <a:rPr kumimoji="1" lang="en-US" altLang="ja-JP" sz="1600" dirty="0" smtClean="0"/>
              <a:t>2.6</a:t>
            </a:r>
            <a:endParaRPr kumimoji="1" lang="ja-JP" altLang="en-US" sz="1600" dirty="0"/>
          </a:p>
        </p:txBody>
      </p:sp>
      <p:pic>
        <p:nvPicPr>
          <p:cNvPr id="15" name="図 14" descr="スクリーンショット 2013-03-08 9.33.07.png"/>
          <p:cNvPicPr>
            <a:picLocks noChangeAspect="1"/>
          </p:cNvPicPr>
          <p:nvPr/>
        </p:nvPicPr>
        <p:blipFill>
          <a:blip r:embed="rId4"/>
          <a:stretch>
            <a:fillRect/>
          </a:stretch>
        </p:blipFill>
        <p:spPr>
          <a:xfrm rot="16200000">
            <a:off x="519565" y="1298379"/>
            <a:ext cx="954072" cy="238518"/>
          </a:xfrm>
          <a:prstGeom prst="rect">
            <a:avLst/>
          </a:prstGeom>
        </p:spPr>
      </p:pic>
      <p:sp>
        <p:nvSpPr>
          <p:cNvPr id="16" name="テキスト ボックス 15"/>
          <p:cNvSpPr txBox="1"/>
          <p:nvPr/>
        </p:nvSpPr>
        <p:spPr>
          <a:xfrm>
            <a:off x="6330563" y="168452"/>
            <a:ext cx="1620957" cy="369332"/>
          </a:xfrm>
          <a:prstGeom prst="rect">
            <a:avLst/>
          </a:prstGeom>
          <a:noFill/>
        </p:spPr>
        <p:txBody>
          <a:bodyPr wrap="none" rtlCol="0">
            <a:spAutoFit/>
          </a:bodyPr>
          <a:lstStyle/>
          <a:p>
            <a:r>
              <a:rPr kumimoji="1" lang="en-US" altLang="ja-JP" dirty="0" smtClean="0"/>
              <a:t>1year per3days</a:t>
            </a:r>
            <a:endParaRPr kumimoji="1" lang="ja-JP" altLang="en-US" dirty="0"/>
          </a:p>
        </p:txBody>
      </p:sp>
      <p:sp>
        <p:nvSpPr>
          <p:cNvPr id="3" name="下矢印 2"/>
          <p:cNvSpPr/>
          <p:nvPr/>
        </p:nvSpPr>
        <p:spPr>
          <a:xfrm flipV="1">
            <a:off x="1763688" y="5589240"/>
            <a:ext cx="360040" cy="720080"/>
          </a:xfrm>
          <a:prstGeom prst="downArrow">
            <a:avLst>
              <a:gd name="adj1" fmla="val 36936"/>
              <a:gd name="adj2" fmla="val 46734"/>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7" name="上矢印 6"/>
          <p:cNvSpPr/>
          <p:nvPr/>
        </p:nvSpPr>
        <p:spPr>
          <a:xfrm>
            <a:off x="8244408" y="5517232"/>
            <a:ext cx="288032" cy="720080"/>
          </a:xfrm>
          <a:prstGeom prst="up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8" name="正方形/長方形 7"/>
          <p:cNvSpPr/>
          <p:nvPr/>
        </p:nvSpPr>
        <p:spPr>
          <a:xfrm>
            <a:off x="1619672" y="6309320"/>
            <a:ext cx="1083199" cy="369332"/>
          </a:xfrm>
          <a:prstGeom prst="rect">
            <a:avLst/>
          </a:prstGeom>
        </p:spPr>
        <p:txBody>
          <a:bodyPr wrap="none">
            <a:spAutoFit/>
          </a:bodyPr>
          <a:lstStyle/>
          <a:p>
            <a:r>
              <a:rPr lang="en-US" altLang="ja-JP" b="1" dirty="0" smtClean="0">
                <a:solidFill>
                  <a:srgbClr val="FF0000"/>
                </a:solidFill>
              </a:rPr>
              <a:t>2012/3/1</a:t>
            </a:r>
            <a:endParaRPr lang="ja-JP" altLang="en-US" b="1" dirty="0">
              <a:solidFill>
                <a:srgbClr val="FF0000"/>
              </a:solidFill>
            </a:endParaRPr>
          </a:p>
        </p:txBody>
      </p:sp>
      <p:sp>
        <p:nvSpPr>
          <p:cNvPr id="14" name="正方形/長方形 13"/>
          <p:cNvSpPr/>
          <p:nvPr/>
        </p:nvSpPr>
        <p:spPr>
          <a:xfrm>
            <a:off x="7308304" y="6237312"/>
            <a:ext cx="1737713" cy="369332"/>
          </a:xfrm>
          <a:prstGeom prst="rect">
            <a:avLst/>
          </a:prstGeom>
        </p:spPr>
        <p:txBody>
          <a:bodyPr wrap="none">
            <a:spAutoFit/>
          </a:bodyPr>
          <a:lstStyle/>
          <a:p>
            <a:r>
              <a:rPr lang="en-US" altLang="ja-JP" b="1" dirty="0" smtClean="0">
                <a:solidFill>
                  <a:srgbClr val="FF0000"/>
                </a:solidFill>
              </a:rPr>
              <a:t>2013/3/6 23:00 </a:t>
            </a:r>
            <a:endParaRPr lang="ja-JP" altLang="en-US" b="1" dirty="0">
              <a:solidFill>
                <a:srgbClr val="FF0000"/>
              </a:solidFill>
            </a:endParaRPr>
          </a:p>
        </p:txBody>
      </p:sp>
      <p:sp>
        <p:nvSpPr>
          <p:cNvPr id="17" name="正方形/長方形 16"/>
          <p:cNvSpPr/>
          <p:nvPr/>
        </p:nvSpPr>
        <p:spPr>
          <a:xfrm>
            <a:off x="1475656" y="3140968"/>
            <a:ext cx="360040" cy="216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6289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p:bldP spid="14"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629816"/>
            <a:ext cx="8229600" cy="1143000"/>
          </a:xfrm>
        </p:spPr>
        <p:txBody>
          <a:bodyPr>
            <a:normAutofit fontScale="90000"/>
          </a:bodyPr>
          <a:lstStyle/>
          <a:p>
            <a:r>
              <a:rPr lang="en-US" altLang="ja-JP" dirty="0">
                <a:solidFill>
                  <a:srgbClr val="FFFFFF"/>
                </a:solidFill>
                <a:latin typeface="Times New Roman"/>
                <a:cs typeface="Times New Roman"/>
              </a:rPr>
              <a:t>Crab Nebula</a:t>
            </a:r>
            <a:r>
              <a:rPr lang="en-US" altLang="ja-JP" dirty="0" smtClean="0">
                <a:solidFill>
                  <a:srgbClr val="FFFFFF"/>
                </a:solidFill>
                <a:latin typeface="Times New Roman"/>
                <a:cs typeface="Times New Roman"/>
              </a:rPr>
              <a:t/>
            </a:r>
            <a:br>
              <a:rPr lang="en-US" altLang="ja-JP" dirty="0" smtClean="0">
                <a:solidFill>
                  <a:srgbClr val="FFFFFF"/>
                </a:solidFill>
                <a:latin typeface="Times New Roman"/>
                <a:cs typeface="Times New Roman"/>
              </a:rPr>
            </a:br>
            <a:r>
              <a:rPr lang="en-US" altLang="ja-JP" dirty="0" smtClean="0">
                <a:solidFill>
                  <a:srgbClr val="FFFFFF"/>
                </a:solidFill>
                <a:latin typeface="Times New Roman"/>
                <a:cs typeface="Times New Roman"/>
              </a:rPr>
              <a:t>Crab Pulsar</a:t>
            </a:r>
            <a:r>
              <a:rPr lang="ja-JP" altLang="en-US" dirty="0">
                <a:solidFill>
                  <a:srgbClr val="FFFFFF"/>
                </a:solidFill>
              </a:rPr>
              <a:t/>
            </a:r>
            <a:br>
              <a:rPr lang="ja-JP" altLang="en-US" dirty="0">
                <a:solidFill>
                  <a:srgbClr val="FFFFFF"/>
                </a:solidFill>
              </a:rPr>
            </a:br>
            <a:endParaRPr kumimoji="1" lang="ja-JP" altLang="en-US" dirty="0"/>
          </a:p>
        </p:txBody>
      </p:sp>
      <p:pic>
        <p:nvPicPr>
          <p:cNvPr id="13" name="図 12" descr="new_flare.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640101" y="1713479"/>
            <a:ext cx="6479933" cy="4288191"/>
          </a:xfrm>
          <a:prstGeom prst="rect">
            <a:avLst/>
          </a:prstGeom>
        </p:spPr>
      </p:pic>
      <p:pic>
        <p:nvPicPr>
          <p:cNvPr id="12" name="コンテンツ プレースホルダー 11" descr="new.png"/>
          <p:cNvPicPr>
            <a:picLocks noGrp="1" noChangeAspect="1"/>
          </p:cNvPicPr>
          <p:nvPr>
            <p:ph idx="1"/>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0031" r="-10031"/>
          <a:stretch/>
        </p:blipFill>
        <p:spPr>
          <a:xfrm>
            <a:off x="-1853005" y="1713479"/>
            <a:ext cx="7803168" cy="4291442"/>
          </a:xfrm>
        </p:spPr>
      </p:pic>
      <p:sp>
        <p:nvSpPr>
          <p:cNvPr id="14" name="テキスト ボックス 13"/>
          <p:cNvSpPr txBox="1"/>
          <p:nvPr/>
        </p:nvSpPr>
        <p:spPr>
          <a:xfrm>
            <a:off x="4610127" y="4350317"/>
            <a:ext cx="1652616" cy="646331"/>
          </a:xfrm>
          <a:prstGeom prst="rect">
            <a:avLst/>
          </a:prstGeom>
          <a:noFill/>
        </p:spPr>
        <p:txBody>
          <a:bodyPr wrap="none" rtlCol="0">
            <a:spAutoFit/>
          </a:bodyPr>
          <a:lstStyle/>
          <a:p>
            <a:r>
              <a:rPr lang="en-US" altLang="ja-JP" dirty="0" err="1">
                <a:solidFill>
                  <a:schemeClr val="bg1"/>
                </a:solidFill>
                <a:latin typeface="Times New Roman"/>
                <a:cs typeface="Times New Roman"/>
              </a:rPr>
              <a:t>Geminga</a:t>
            </a:r>
            <a:r>
              <a:rPr lang="en-US" altLang="ja-JP" dirty="0">
                <a:solidFill>
                  <a:schemeClr val="bg1"/>
                </a:solidFill>
                <a:latin typeface="Times New Roman"/>
                <a:cs typeface="Times New Roman"/>
              </a:rPr>
              <a:t> pulsar</a:t>
            </a:r>
            <a:endParaRPr lang="ja-JP" altLang="en-US" dirty="0">
              <a:solidFill>
                <a:schemeClr val="bg1"/>
              </a:solidFill>
              <a:latin typeface="Times New Roman"/>
              <a:cs typeface="Times New Roman"/>
            </a:endParaRPr>
          </a:p>
          <a:p>
            <a:endParaRPr kumimoji="1" lang="ja-JP" altLang="en-US" dirty="0"/>
          </a:p>
        </p:txBody>
      </p:sp>
      <p:sp>
        <p:nvSpPr>
          <p:cNvPr id="15" name="テキスト ボックス 14"/>
          <p:cNvSpPr txBox="1"/>
          <p:nvPr/>
        </p:nvSpPr>
        <p:spPr>
          <a:xfrm>
            <a:off x="660019" y="6211669"/>
            <a:ext cx="3417334" cy="646331"/>
          </a:xfrm>
          <a:prstGeom prst="rect">
            <a:avLst/>
          </a:prstGeom>
          <a:noFill/>
        </p:spPr>
        <p:txBody>
          <a:bodyPr wrap="none" rtlCol="0">
            <a:spAutoFit/>
          </a:bodyPr>
          <a:lstStyle/>
          <a:p>
            <a:r>
              <a:rPr lang="en-US" altLang="ja-JP" dirty="0" smtClean="0"/>
              <a:t>January 01 -03, 2013 Normal State</a:t>
            </a:r>
            <a:endParaRPr lang="ja-JP" altLang="en-US" dirty="0"/>
          </a:p>
          <a:p>
            <a:endParaRPr kumimoji="1" lang="ja-JP" altLang="en-US" dirty="0"/>
          </a:p>
        </p:txBody>
      </p:sp>
      <p:sp>
        <p:nvSpPr>
          <p:cNvPr id="16" name="テキスト ボックス 15"/>
          <p:cNvSpPr txBox="1"/>
          <p:nvPr/>
        </p:nvSpPr>
        <p:spPr>
          <a:xfrm>
            <a:off x="5475293" y="6211669"/>
            <a:ext cx="3507954" cy="646331"/>
          </a:xfrm>
          <a:prstGeom prst="rect">
            <a:avLst/>
          </a:prstGeom>
          <a:noFill/>
        </p:spPr>
        <p:txBody>
          <a:bodyPr wrap="none" rtlCol="0">
            <a:spAutoFit/>
          </a:bodyPr>
          <a:lstStyle/>
          <a:p>
            <a:r>
              <a:rPr lang="en-US" altLang="ja-JP" dirty="0" smtClean="0"/>
              <a:t>March 03 -05, 2013 Flare State</a:t>
            </a:r>
          </a:p>
          <a:p>
            <a:endParaRPr kumimoji="1" lang="ja-JP" altLang="en-US" dirty="0"/>
          </a:p>
        </p:txBody>
      </p:sp>
      <p:sp>
        <p:nvSpPr>
          <p:cNvPr id="17" name="テキスト ボックス 16"/>
          <p:cNvSpPr txBox="1"/>
          <p:nvPr/>
        </p:nvSpPr>
        <p:spPr>
          <a:xfrm>
            <a:off x="7260198" y="3530257"/>
            <a:ext cx="1357651" cy="369332"/>
          </a:xfrm>
          <a:prstGeom prst="rect">
            <a:avLst/>
          </a:prstGeom>
          <a:noFill/>
        </p:spPr>
        <p:txBody>
          <a:bodyPr wrap="none" rtlCol="0">
            <a:spAutoFit/>
          </a:bodyPr>
          <a:lstStyle/>
          <a:p>
            <a:r>
              <a:rPr lang="en-US" altLang="ja-JP" dirty="0">
                <a:solidFill>
                  <a:srgbClr val="FFFFFF"/>
                </a:solidFill>
                <a:latin typeface="Times New Roman"/>
                <a:cs typeface="Times New Roman"/>
              </a:rPr>
              <a:t>Crab </a:t>
            </a:r>
            <a:r>
              <a:rPr lang="en-US" altLang="ja-JP" dirty="0" smtClean="0">
                <a:solidFill>
                  <a:srgbClr val="FFFFFF"/>
                </a:solidFill>
                <a:latin typeface="Times New Roman"/>
                <a:cs typeface="Times New Roman"/>
              </a:rPr>
              <a:t>Nebula</a:t>
            </a:r>
            <a:endParaRPr lang="en-US" altLang="ja-JP" dirty="0">
              <a:solidFill>
                <a:srgbClr val="FFFFFF"/>
              </a:solidFill>
              <a:latin typeface="Times New Roman"/>
              <a:cs typeface="Times New Roman"/>
            </a:endParaRPr>
          </a:p>
        </p:txBody>
      </p:sp>
      <p:sp>
        <p:nvSpPr>
          <p:cNvPr id="20" name="正方形/長方形 19"/>
          <p:cNvSpPr/>
          <p:nvPr/>
        </p:nvSpPr>
        <p:spPr>
          <a:xfrm>
            <a:off x="467544" y="674693"/>
            <a:ext cx="7876572" cy="954107"/>
          </a:xfrm>
          <a:prstGeom prst="rect">
            <a:avLst/>
          </a:prstGeom>
        </p:spPr>
        <p:txBody>
          <a:bodyPr wrap="square">
            <a:spAutoFit/>
          </a:bodyPr>
          <a:lstStyle/>
          <a:p>
            <a:r>
              <a:rPr lang="en-US" altLang="ja-JP" sz="2800" b="1" dirty="0" smtClean="0">
                <a:latin typeface="Times New Roman"/>
              </a:rPr>
              <a:t>‘</a:t>
            </a:r>
            <a:r>
              <a:rPr lang="en-US" altLang="ja-JP" sz="2800" b="1" dirty="0" err="1" smtClean="0">
                <a:latin typeface="Times New Roman"/>
              </a:rPr>
              <a:t>Superflares</a:t>
            </a:r>
            <a:r>
              <a:rPr lang="en-US" altLang="ja-JP" sz="2800" b="1" dirty="0" smtClean="0">
                <a:latin typeface="Times New Roman"/>
              </a:rPr>
              <a:t>’ </a:t>
            </a:r>
            <a:r>
              <a:rPr lang="ja-JP" altLang="en-US" sz="2800" b="1" dirty="0" smtClean="0">
                <a:latin typeface="Times New Roman"/>
              </a:rPr>
              <a:t>は</a:t>
            </a:r>
            <a:r>
              <a:rPr lang="en-US" altLang="ja-JP" sz="2800" b="1" dirty="0" smtClean="0">
                <a:latin typeface="Times New Roman"/>
              </a:rPr>
              <a:t>Crab Pulsar</a:t>
            </a:r>
            <a:r>
              <a:rPr lang="ja-JP" altLang="en-US" sz="2800" b="1" dirty="0" smtClean="0">
                <a:latin typeface="Times New Roman"/>
              </a:rPr>
              <a:t>ではなく</a:t>
            </a:r>
            <a:endParaRPr lang="en-US" altLang="ja-JP" sz="2800" b="1" dirty="0" smtClean="0">
              <a:latin typeface="Times New Roman"/>
            </a:endParaRPr>
          </a:p>
          <a:p>
            <a:r>
              <a:rPr lang="ja-JP" altLang="en-US" sz="2800" b="1" dirty="0" smtClean="0">
                <a:latin typeface="Times New Roman"/>
              </a:rPr>
              <a:t>　　　　　　　　　　　　　</a:t>
            </a:r>
            <a:r>
              <a:rPr lang="en-US" altLang="ja-JP" sz="2800" b="1" dirty="0" smtClean="0">
                <a:latin typeface="Times New Roman"/>
              </a:rPr>
              <a:t>Crab Nebula</a:t>
            </a:r>
            <a:r>
              <a:rPr lang="ja-JP" altLang="en-US" sz="2800" b="1" dirty="0" smtClean="0">
                <a:latin typeface="Times New Roman"/>
              </a:rPr>
              <a:t>でおこっている！</a:t>
            </a:r>
            <a:endParaRPr lang="en-US" altLang="ja-JP" sz="2800" b="1" dirty="0" smtClean="0">
              <a:latin typeface="Times New Roman"/>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987573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Phase</a:t>
            </a:r>
            <a:r>
              <a:rPr lang="en-US" altLang="ja-JP" dirty="0"/>
              <a:t> </a:t>
            </a:r>
            <a:r>
              <a:rPr lang="en-US" altLang="ja-JP" dirty="0" smtClean="0"/>
              <a:t>diagram</a:t>
            </a:r>
            <a:endParaRPr kumimoji="1" lang="ja-JP" altLang="en-US" dirty="0"/>
          </a:p>
        </p:txBody>
      </p:sp>
      <p:pic>
        <p:nvPicPr>
          <p:cNvPr id="7" name="図 6" descr="crab.ps"/>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5400000">
            <a:off x="2183722" y="1132435"/>
            <a:ext cx="4844241" cy="6269018"/>
          </a:xfrm>
          <a:prstGeom prst="rect">
            <a:avLst/>
          </a:prstGeom>
        </p:spPr>
      </p:pic>
      <p:sp>
        <p:nvSpPr>
          <p:cNvPr id="9" name="テキスト ボックス 8"/>
          <p:cNvSpPr txBox="1"/>
          <p:nvPr/>
        </p:nvSpPr>
        <p:spPr>
          <a:xfrm>
            <a:off x="3635896" y="2060848"/>
            <a:ext cx="2692712" cy="369332"/>
          </a:xfrm>
          <a:prstGeom prst="rect">
            <a:avLst/>
          </a:prstGeom>
          <a:solidFill>
            <a:srgbClr val="FFFFFF"/>
          </a:solidFill>
        </p:spPr>
        <p:txBody>
          <a:bodyPr wrap="square" rtlCol="0">
            <a:spAutoFit/>
          </a:bodyPr>
          <a:lstStyle/>
          <a:p>
            <a:endParaRPr kumimoji="1" lang="ja-JP" altLang="en-US" dirty="0"/>
          </a:p>
        </p:txBody>
      </p:sp>
      <p:sp>
        <p:nvSpPr>
          <p:cNvPr id="8" name="正方形/長方形 7"/>
          <p:cNvSpPr/>
          <p:nvPr/>
        </p:nvSpPr>
        <p:spPr>
          <a:xfrm>
            <a:off x="2235227" y="6433591"/>
            <a:ext cx="8673477" cy="307777"/>
          </a:xfrm>
          <a:prstGeom prst="rect">
            <a:avLst/>
          </a:prstGeom>
        </p:spPr>
        <p:txBody>
          <a:bodyPr wrap="square">
            <a:spAutoFit/>
          </a:bodyPr>
          <a:lstStyle/>
          <a:p>
            <a:r>
              <a:rPr lang="ja-JP" altLang="en-US" sz="1400" b="1" dirty="0" smtClean="0"/>
              <a:t>周期データ</a:t>
            </a:r>
            <a:r>
              <a:rPr lang="en-US" altLang="ja-JP" sz="1400" b="1" dirty="0" smtClean="0"/>
              <a:t> </a:t>
            </a:r>
            <a:r>
              <a:rPr lang="ja-JP" altLang="en-US" sz="1400" b="1" dirty="0" smtClean="0"/>
              <a:t>：</a:t>
            </a:r>
            <a:r>
              <a:rPr lang="en-US" altLang="ja-JP" sz="1400" b="1" dirty="0" smtClean="0"/>
              <a:t> JODRELL BANK (http://</a:t>
            </a:r>
            <a:r>
              <a:rPr lang="en-US" altLang="ja-JP" sz="1400" b="1" dirty="0" err="1" smtClean="0"/>
              <a:t>www.jb.man.ac.uk</a:t>
            </a:r>
            <a:r>
              <a:rPr lang="en-US" altLang="ja-JP" sz="1400" b="1" dirty="0" smtClean="0"/>
              <a:t>/pulsar/</a:t>
            </a:r>
            <a:r>
              <a:rPr lang="en-US" altLang="ja-JP" sz="1400" b="1" dirty="0" err="1" smtClean="0"/>
              <a:t>crab.html</a:t>
            </a:r>
            <a:r>
              <a:rPr lang="en-US" altLang="ja-JP" sz="1400" b="1" dirty="0" smtClean="0"/>
              <a:t>)</a:t>
            </a:r>
            <a:endParaRPr lang="en-US" altLang="ja-JP" sz="1400" dirty="0" smtClean="0"/>
          </a:p>
        </p:txBody>
      </p:sp>
      <p:sp>
        <p:nvSpPr>
          <p:cNvPr id="3" name="コンテンツ プレースホルダー 2"/>
          <p:cNvSpPr>
            <a:spLocks noGrp="1"/>
          </p:cNvSpPr>
          <p:nvPr>
            <p:ph idx="1"/>
          </p:nvPr>
        </p:nvSpPr>
        <p:spPr>
          <a:xfrm>
            <a:off x="457200" y="1417638"/>
            <a:ext cx="8229600" cy="5122884"/>
          </a:xfrm>
        </p:spPr>
        <p:txBody>
          <a:bodyPr>
            <a:normAutofit/>
          </a:bodyPr>
          <a:lstStyle/>
          <a:p>
            <a:pPr marL="0" indent="0">
              <a:buNone/>
            </a:pPr>
            <a:r>
              <a:rPr lang="ja-JP" altLang="en-US" sz="2800" dirty="0" smtClean="0"/>
              <a:t>電波に</a:t>
            </a:r>
            <a:r>
              <a:rPr lang="ja-JP" altLang="en-US" sz="2800" dirty="0" smtClean="0"/>
              <a:t>よる</a:t>
            </a:r>
            <a:r>
              <a:rPr lang="ja-JP" altLang="en-US" sz="2800" dirty="0" smtClean="0"/>
              <a:t>観測</a:t>
            </a:r>
            <a:r>
              <a:rPr lang="ja-JP" altLang="en-US" sz="2800" dirty="0" smtClean="0"/>
              <a:t>から</a:t>
            </a:r>
            <a:r>
              <a:rPr lang="ja-JP" altLang="en-US" sz="2800" dirty="0" smtClean="0"/>
              <a:t>得られる</a:t>
            </a:r>
            <a:r>
              <a:rPr lang="en-US" altLang="ja-JP" sz="2800" dirty="0" smtClean="0"/>
              <a:t>Crab </a:t>
            </a:r>
            <a:r>
              <a:rPr lang="en-US" altLang="ja-JP" sz="2800" dirty="0" smtClean="0"/>
              <a:t>pulsar</a:t>
            </a:r>
            <a:r>
              <a:rPr lang="ja-JP" altLang="en-US" sz="2800" dirty="0" smtClean="0"/>
              <a:t>の</a:t>
            </a:r>
            <a:r>
              <a:rPr lang="ja-JP" altLang="en-US" sz="2800" dirty="0" smtClean="0"/>
              <a:t>周期を</a:t>
            </a:r>
            <a:r>
              <a:rPr lang="en-US" altLang="ja-JP" sz="2800" dirty="0" smtClean="0"/>
              <a:t>FERMI</a:t>
            </a:r>
            <a:r>
              <a:rPr lang="ja-JP" altLang="en-US" sz="2800" dirty="0" smtClean="0"/>
              <a:t>の</a:t>
            </a:r>
            <a:r>
              <a:rPr lang="el-GR" altLang="ja-JP" sz="2800" dirty="0" smtClean="0"/>
              <a:t>γ</a:t>
            </a:r>
            <a:r>
              <a:rPr lang="ja-JP" altLang="en-US" sz="2800" dirty="0" smtClean="0"/>
              <a:t>線データ</a:t>
            </a:r>
            <a:r>
              <a:rPr lang="en-US" altLang="ja-JP" sz="2800" dirty="0" smtClean="0"/>
              <a:t>(2012.3.1</a:t>
            </a:r>
            <a:r>
              <a:rPr lang="en-US" altLang="ja-JP" sz="2800" dirty="0" smtClean="0"/>
              <a:t>〜3.31</a:t>
            </a:r>
            <a:r>
              <a:rPr lang="en-US" altLang="ja-JP" sz="2800" dirty="0" smtClean="0"/>
              <a:t>)</a:t>
            </a:r>
            <a:r>
              <a:rPr lang="ja-JP" altLang="en-US" sz="2800" dirty="0" smtClean="0"/>
              <a:t>に</a:t>
            </a:r>
            <a:r>
              <a:rPr lang="ja-JP" altLang="en-US" sz="2800" dirty="0" smtClean="0"/>
              <a:t>適応した。</a:t>
            </a:r>
            <a:endParaRPr lang="en-US" altLang="ja-JP" sz="2800" dirty="0" smtClean="0"/>
          </a:p>
        </p:txBody>
      </p:sp>
      <p:sp>
        <p:nvSpPr>
          <p:cNvPr id="11" name="正方形/長方形 10"/>
          <p:cNvSpPr/>
          <p:nvPr/>
        </p:nvSpPr>
        <p:spPr>
          <a:xfrm>
            <a:off x="3844596" y="3244334"/>
            <a:ext cx="184666" cy="369332"/>
          </a:xfrm>
          <a:prstGeom prst="rect">
            <a:avLst/>
          </a:prstGeom>
        </p:spPr>
        <p:txBody>
          <a:bodyPr wrap="none">
            <a:spAutoFit/>
          </a:bodyPr>
          <a:lstStyle/>
          <a:p>
            <a:endParaRPr lang="ja-JP" altLang="en-US" dirty="0"/>
          </a:p>
        </p:txBody>
      </p:sp>
      <p:sp>
        <p:nvSpPr>
          <p:cNvPr id="13" name="テキスト ボックス 12"/>
          <p:cNvSpPr txBox="1"/>
          <p:nvPr/>
        </p:nvSpPr>
        <p:spPr>
          <a:xfrm>
            <a:off x="4267200" y="6096000"/>
            <a:ext cx="743713" cy="338554"/>
          </a:xfrm>
          <a:prstGeom prst="rect">
            <a:avLst/>
          </a:prstGeom>
          <a:noFill/>
        </p:spPr>
        <p:txBody>
          <a:bodyPr wrap="none" rtlCol="0">
            <a:spAutoFit/>
          </a:bodyPr>
          <a:lstStyle/>
          <a:p>
            <a:r>
              <a:rPr kumimoji="1" lang="en-US" altLang="ja-JP" sz="1600" dirty="0" smtClean="0"/>
              <a:t>phase</a:t>
            </a:r>
            <a:endParaRPr kumimoji="1" lang="ja-JP" altLang="en-US" sz="1600" dirty="0"/>
          </a:p>
        </p:txBody>
      </p:sp>
      <p:sp>
        <p:nvSpPr>
          <p:cNvPr id="14" name="テキスト ボックス 13"/>
          <p:cNvSpPr txBox="1"/>
          <p:nvPr/>
        </p:nvSpPr>
        <p:spPr>
          <a:xfrm>
            <a:off x="1447800" y="3886200"/>
            <a:ext cx="461665" cy="772432"/>
          </a:xfrm>
          <a:prstGeom prst="rect">
            <a:avLst/>
          </a:prstGeom>
          <a:noFill/>
        </p:spPr>
        <p:txBody>
          <a:bodyPr vert="vert270" wrap="none" rtlCol="0" anchor="t" anchorCtr="0">
            <a:spAutoFit/>
          </a:bodyPr>
          <a:lstStyle/>
          <a:p>
            <a:r>
              <a:rPr lang="en-US" altLang="ja-JP" dirty="0" smtClean="0"/>
              <a:t>events</a:t>
            </a:r>
            <a:endParaRPr kumimoji="1" lang="ja-JP" alt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76669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Phase diagram</a:t>
            </a:r>
            <a:endParaRPr kumimoji="1" lang="ja-JP" altLang="en-US" dirty="0"/>
          </a:p>
        </p:txBody>
      </p:sp>
      <p:sp>
        <p:nvSpPr>
          <p:cNvPr id="3" name="コンテンツ プレースホルダー 2"/>
          <p:cNvSpPr>
            <a:spLocks noGrp="1"/>
          </p:cNvSpPr>
          <p:nvPr>
            <p:ph idx="1"/>
          </p:nvPr>
        </p:nvSpPr>
        <p:spPr>
          <a:xfrm>
            <a:off x="457200" y="1798637"/>
            <a:ext cx="8229600" cy="4525963"/>
          </a:xfrm>
        </p:spPr>
        <p:txBody>
          <a:bodyPr>
            <a:normAutofit/>
          </a:bodyPr>
          <a:lstStyle/>
          <a:p>
            <a:pPr marL="0" indent="0">
              <a:buNone/>
            </a:pPr>
            <a:r>
              <a:rPr lang="en-US" altLang="ja-JP" sz="2800" dirty="0" err="1" smtClean="0"/>
              <a:t>γ</a:t>
            </a:r>
            <a:r>
              <a:rPr lang="ja-JP" altLang="en-US" sz="2800" dirty="0" smtClean="0"/>
              <a:t>線のエネルギーを</a:t>
            </a:r>
            <a:r>
              <a:rPr lang="en-US" altLang="ja-JP" sz="2800" dirty="0" smtClean="0"/>
              <a:t> 0.1〜1 </a:t>
            </a:r>
            <a:r>
              <a:rPr lang="en-US" altLang="ja-JP" sz="2800" dirty="0" err="1" smtClean="0"/>
              <a:t>GeV</a:t>
            </a:r>
            <a:r>
              <a:rPr lang="en-US" altLang="ja-JP" sz="2800" dirty="0" smtClean="0"/>
              <a:t> , 1〜300 </a:t>
            </a:r>
            <a:r>
              <a:rPr lang="en-US" altLang="ja-JP" sz="2800" dirty="0" err="1" smtClean="0"/>
              <a:t>GeV</a:t>
            </a:r>
            <a:endParaRPr lang="en-US" altLang="ja-JP" sz="2800" dirty="0" smtClean="0"/>
          </a:p>
          <a:p>
            <a:pPr marL="0" indent="0">
              <a:buNone/>
            </a:pPr>
            <a:r>
              <a:rPr lang="ja-JP" altLang="en-US" sz="2800" dirty="0" smtClean="0"/>
              <a:t>２分割</a:t>
            </a:r>
            <a:r>
              <a:rPr lang="ja-JP" altLang="en-US" sz="2800" dirty="0" smtClean="0"/>
              <a:t>し</a:t>
            </a:r>
            <a:r>
              <a:rPr lang="ja-JP" altLang="en-US" sz="2800" dirty="0" smtClean="0"/>
              <a:t>た</a:t>
            </a:r>
            <a:r>
              <a:rPr lang="en-US" altLang="ja-JP" sz="2800" dirty="0" smtClean="0"/>
              <a:t>Phase diagram</a:t>
            </a:r>
            <a:r>
              <a:rPr lang="ja-JP" altLang="en-US" sz="2800" dirty="0" smtClean="0"/>
              <a:t>を描いた。</a:t>
            </a:r>
            <a:endParaRPr lang="ja-JP" altLang="en-US" sz="2800" dirty="0"/>
          </a:p>
        </p:txBody>
      </p:sp>
      <p:pic>
        <p:nvPicPr>
          <p:cNvPr id="5" name="図 4" descr="under1GeV.ps"/>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5400000">
            <a:off x="757943" y="2321079"/>
            <a:ext cx="3584684" cy="4639001"/>
          </a:xfrm>
          <a:prstGeom prst="rect">
            <a:avLst/>
          </a:prstGeom>
        </p:spPr>
      </p:pic>
      <p:sp>
        <p:nvSpPr>
          <p:cNvPr id="9" name="正方形/長方形 8"/>
          <p:cNvSpPr/>
          <p:nvPr/>
        </p:nvSpPr>
        <p:spPr>
          <a:xfrm>
            <a:off x="1896239" y="6248256"/>
            <a:ext cx="1320569" cy="369332"/>
          </a:xfrm>
          <a:prstGeom prst="rect">
            <a:avLst/>
          </a:prstGeom>
        </p:spPr>
        <p:txBody>
          <a:bodyPr wrap="none">
            <a:spAutoFit/>
          </a:bodyPr>
          <a:lstStyle/>
          <a:p>
            <a:r>
              <a:rPr lang="en-US" altLang="ja-JP" dirty="0" smtClean="0"/>
              <a:t>0.1 〜 1GeV</a:t>
            </a:r>
            <a:endParaRPr lang="ja-JP" altLang="en-US" dirty="0"/>
          </a:p>
        </p:txBody>
      </p:sp>
      <p:pic>
        <p:nvPicPr>
          <p:cNvPr id="10" name="図 9" descr="over1GeV.ps"/>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5400000">
            <a:off x="5034253" y="2321078"/>
            <a:ext cx="3584685" cy="4639003"/>
          </a:xfrm>
          <a:prstGeom prst="rect">
            <a:avLst/>
          </a:prstGeom>
        </p:spPr>
      </p:pic>
      <p:sp>
        <p:nvSpPr>
          <p:cNvPr id="11" name="正方形/長方形 10"/>
          <p:cNvSpPr/>
          <p:nvPr/>
        </p:nvSpPr>
        <p:spPr>
          <a:xfrm>
            <a:off x="6105571" y="6248256"/>
            <a:ext cx="1431477" cy="369332"/>
          </a:xfrm>
          <a:prstGeom prst="rect">
            <a:avLst/>
          </a:prstGeom>
        </p:spPr>
        <p:txBody>
          <a:bodyPr wrap="none">
            <a:spAutoFit/>
          </a:bodyPr>
          <a:lstStyle/>
          <a:p>
            <a:r>
              <a:rPr lang="en-US" altLang="ja-JP" dirty="0" smtClean="0"/>
              <a:t>1 〜 300 </a:t>
            </a:r>
            <a:r>
              <a:rPr lang="en-US" altLang="ja-JP" dirty="0" err="1" smtClean="0"/>
              <a:t>GeV</a:t>
            </a:r>
            <a:endParaRPr lang="ja-JP" altLang="en-US" dirty="0"/>
          </a:p>
        </p:txBody>
      </p:sp>
      <p:sp>
        <p:nvSpPr>
          <p:cNvPr id="12" name="テキスト ボックス 11"/>
          <p:cNvSpPr txBox="1"/>
          <p:nvPr/>
        </p:nvSpPr>
        <p:spPr>
          <a:xfrm>
            <a:off x="1532309" y="2848237"/>
            <a:ext cx="6370626" cy="369332"/>
          </a:xfrm>
          <a:prstGeom prst="rect">
            <a:avLst/>
          </a:prstGeom>
          <a:solidFill>
            <a:srgbClr val="FFFFFF"/>
          </a:solidFill>
        </p:spPr>
        <p:txBody>
          <a:bodyPr wrap="square" rtlCol="0">
            <a:spAutoFit/>
          </a:bodyPr>
          <a:lstStyle/>
          <a:p>
            <a:endParaRPr kumimoji="1" lang="ja-JP" alt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759488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図 3" descr="under1GeV.ps"/>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5400000">
            <a:off x="1463040" y="-594360"/>
            <a:ext cx="6217920" cy="8046720"/>
          </a:xfrm>
          <a:prstGeom prst="rect">
            <a:avLst/>
          </a:prstGeom>
        </p:spPr>
      </p:pic>
      <p:sp>
        <p:nvSpPr>
          <p:cNvPr id="5" name="正方形/長方形 4"/>
          <p:cNvSpPr/>
          <p:nvPr/>
        </p:nvSpPr>
        <p:spPr>
          <a:xfrm>
            <a:off x="2438400" y="637673"/>
            <a:ext cx="4487852" cy="461665"/>
          </a:xfrm>
          <a:prstGeom prst="rect">
            <a:avLst/>
          </a:prstGeom>
          <a:solidFill>
            <a:srgbClr val="FFFFFF"/>
          </a:solidFill>
        </p:spPr>
        <p:txBody>
          <a:bodyPr wrap="square">
            <a:spAutoFit/>
          </a:bodyPr>
          <a:lstStyle/>
          <a:p>
            <a:pPr algn="ctr"/>
            <a:r>
              <a:rPr lang="en-US" altLang="ja-JP" sz="2400" dirty="0" smtClean="0"/>
              <a:t>0.1GeV〜1GeV </a:t>
            </a:r>
            <a:r>
              <a:rPr lang="en-US" altLang="ja-JP" sz="2400" dirty="0" smtClean="0"/>
              <a:t>(lower)</a:t>
            </a:r>
            <a:endParaRPr lang="ja-JP" altLang="en-US" sz="2400" dirty="0"/>
          </a:p>
        </p:txBody>
      </p:sp>
      <p:sp>
        <p:nvSpPr>
          <p:cNvPr id="7" name="テキスト ボックス 6"/>
          <p:cNvSpPr txBox="1"/>
          <p:nvPr/>
        </p:nvSpPr>
        <p:spPr>
          <a:xfrm>
            <a:off x="4151861" y="5916639"/>
            <a:ext cx="840278" cy="369332"/>
          </a:xfrm>
          <a:prstGeom prst="rect">
            <a:avLst/>
          </a:prstGeom>
          <a:solidFill>
            <a:srgbClr val="FFFFFF"/>
          </a:solidFill>
        </p:spPr>
        <p:txBody>
          <a:bodyPr wrap="square" rtlCol="0">
            <a:spAutoFit/>
          </a:bodyPr>
          <a:lstStyle/>
          <a:p>
            <a:pPr algn="ctr"/>
            <a:r>
              <a:rPr kumimoji="1" lang="en-US" altLang="ja-JP" dirty="0" smtClean="0"/>
              <a:t>phase</a:t>
            </a:r>
            <a:endParaRPr kumimoji="1" lang="ja-JP" altLang="en-US" dirty="0"/>
          </a:p>
        </p:txBody>
      </p:sp>
      <p:sp>
        <p:nvSpPr>
          <p:cNvPr id="8" name="テキスト ボックス 7"/>
          <p:cNvSpPr txBox="1"/>
          <p:nvPr/>
        </p:nvSpPr>
        <p:spPr>
          <a:xfrm>
            <a:off x="693718" y="2969493"/>
            <a:ext cx="461665" cy="935724"/>
          </a:xfrm>
          <a:prstGeom prst="rect">
            <a:avLst/>
          </a:prstGeom>
          <a:solidFill>
            <a:srgbClr val="FFFFFF"/>
          </a:solidFill>
        </p:spPr>
        <p:txBody>
          <a:bodyPr vert="vert270" wrap="square" rtlCol="0">
            <a:spAutoFit/>
          </a:bodyPr>
          <a:lstStyle/>
          <a:p>
            <a:pPr algn="ctr"/>
            <a:r>
              <a:rPr lang="en-US" altLang="ja-JP" dirty="0" smtClean="0"/>
              <a:t>events</a:t>
            </a:r>
            <a:endParaRPr kumimoji="1" lang="ja-JP" altLang="en-US" dirty="0"/>
          </a:p>
        </p:txBody>
      </p:sp>
      <p:sp>
        <p:nvSpPr>
          <p:cNvPr id="9" name="正方形/長方形 8"/>
          <p:cNvSpPr/>
          <p:nvPr/>
        </p:nvSpPr>
        <p:spPr>
          <a:xfrm>
            <a:off x="5876256" y="6363681"/>
            <a:ext cx="2630610" cy="369332"/>
          </a:xfrm>
          <a:prstGeom prst="rect">
            <a:avLst/>
          </a:prstGeom>
        </p:spPr>
        <p:txBody>
          <a:bodyPr wrap="none">
            <a:spAutoFit/>
          </a:bodyPr>
          <a:lstStyle/>
          <a:p>
            <a:r>
              <a:rPr lang="en-US" altLang="ja-JP" dirty="0" smtClean="0"/>
              <a:t>2012.3.1〜3.31 (1 month)</a:t>
            </a:r>
            <a:endParaRPr lang="en-US" altLang="ja-JP"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45199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図 3" descr="over1GeV.ps"/>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5400000">
            <a:off x="1452654" y="-607801"/>
            <a:ext cx="6238693" cy="8073602"/>
          </a:xfrm>
          <a:prstGeom prst="rect">
            <a:avLst/>
          </a:prstGeom>
        </p:spPr>
      </p:pic>
      <p:sp>
        <p:nvSpPr>
          <p:cNvPr id="5" name="正方形/長方形 4"/>
          <p:cNvSpPr/>
          <p:nvPr/>
        </p:nvSpPr>
        <p:spPr>
          <a:xfrm>
            <a:off x="2409978" y="637673"/>
            <a:ext cx="4905222" cy="461665"/>
          </a:xfrm>
          <a:prstGeom prst="rect">
            <a:avLst/>
          </a:prstGeom>
          <a:solidFill>
            <a:schemeClr val="bg1"/>
          </a:solidFill>
        </p:spPr>
        <p:txBody>
          <a:bodyPr wrap="square">
            <a:spAutoFit/>
          </a:bodyPr>
          <a:lstStyle/>
          <a:p>
            <a:pPr algn="ctr"/>
            <a:r>
              <a:rPr lang="en-US" altLang="ja-JP" sz="2400" dirty="0" smtClean="0"/>
              <a:t>1GeV〜300GeV </a:t>
            </a:r>
            <a:r>
              <a:rPr lang="en-US" altLang="ja-JP" sz="2400" dirty="0" smtClean="0"/>
              <a:t>(higher)</a:t>
            </a:r>
            <a:endParaRPr lang="ja-JP" altLang="en-US" sz="2400" dirty="0"/>
          </a:p>
        </p:txBody>
      </p:sp>
      <p:sp>
        <p:nvSpPr>
          <p:cNvPr id="6" name="正方形/長方形 5"/>
          <p:cNvSpPr/>
          <p:nvPr/>
        </p:nvSpPr>
        <p:spPr>
          <a:xfrm>
            <a:off x="5876256" y="6363681"/>
            <a:ext cx="2630610" cy="369332"/>
          </a:xfrm>
          <a:prstGeom prst="rect">
            <a:avLst/>
          </a:prstGeom>
        </p:spPr>
        <p:txBody>
          <a:bodyPr wrap="none">
            <a:spAutoFit/>
          </a:bodyPr>
          <a:lstStyle/>
          <a:p>
            <a:r>
              <a:rPr lang="en-US" altLang="ja-JP" dirty="0" smtClean="0"/>
              <a:t>2012.3.1〜3.31 (1 month)</a:t>
            </a:r>
            <a:endParaRPr lang="en-US" altLang="ja-JP" dirty="0"/>
          </a:p>
        </p:txBody>
      </p:sp>
      <p:sp>
        <p:nvSpPr>
          <p:cNvPr id="7" name="テキスト ボックス 6"/>
          <p:cNvSpPr txBox="1"/>
          <p:nvPr/>
        </p:nvSpPr>
        <p:spPr>
          <a:xfrm>
            <a:off x="4151861" y="5916639"/>
            <a:ext cx="840278" cy="369332"/>
          </a:xfrm>
          <a:prstGeom prst="rect">
            <a:avLst/>
          </a:prstGeom>
          <a:solidFill>
            <a:srgbClr val="FFFFFF"/>
          </a:solidFill>
        </p:spPr>
        <p:txBody>
          <a:bodyPr wrap="square" rtlCol="0">
            <a:spAutoFit/>
          </a:bodyPr>
          <a:lstStyle/>
          <a:p>
            <a:pPr algn="ctr"/>
            <a:r>
              <a:rPr kumimoji="1" lang="en-US" altLang="ja-JP" dirty="0" smtClean="0"/>
              <a:t>phase</a:t>
            </a:r>
            <a:endParaRPr kumimoji="1" lang="ja-JP" altLang="en-US" dirty="0"/>
          </a:p>
        </p:txBody>
      </p:sp>
      <p:sp>
        <p:nvSpPr>
          <p:cNvPr id="8" name="テキスト ボックス 7"/>
          <p:cNvSpPr txBox="1"/>
          <p:nvPr/>
        </p:nvSpPr>
        <p:spPr>
          <a:xfrm>
            <a:off x="693718" y="2969493"/>
            <a:ext cx="461665" cy="935724"/>
          </a:xfrm>
          <a:prstGeom prst="rect">
            <a:avLst/>
          </a:prstGeom>
          <a:solidFill>
            <a:srgbClr val="FFFFFF"/>
          </a:solidFill>
        </p:spPr>
        <p:txBody>
          <a:bodyPr vert="vert270" wrap="square" rtlCol="0">
            <a:spAutoFit/>
          </a:bodyPr>
          <a:lstStyle/>
          <a:p>
            <a:pPr algn="ctr"/>
            <a:r>
              <a:rPr lang="en-US" altLang="ja-JP" dirty="0" smtClean="0"/>
              <a:t>events</a:t>
            </a:r>
            <a:endParaRPr kumimoji="1" lang="ja-JP" alt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02143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Phase diagram</a:t>
            </a:r>
            <a:endParaRPr kumimoji="1" lang="ja-JP" altLang="en-US" dirty="0"/>
          </a:p>
        </p:txBody>
      </p:sp>
      <p:sp>
        <p:nvSpPr>
          <p:cNvPr id="3" name="コンテンツ プレースホルダー 2"/>
          <p:cNvSpPr>
            <a:spLocks noGrp="1"/>
          </p:cNvSpPr>
          <p:nvPr>
            <p:ph idx="1"/>
          </p:nvPr>
        </p:nvSpPr>
        <p:spPr>
          <a:xfrm>
            <a:off x="467544" y="1196752"/>
            <a:ext cx="8229600" cy="4876800"/>
          </a:xfrm>
        </p:spPr>
        <p:txBody>
          <a:bodyPr>
            <a:normAutofit/>
          </a:bodyPr>
          <a:lstStyle/>
          <a:p>
            <a:pPr marL="0" indent="0">
              <a:buNone/>
            </a:pPr>
            <a:endParaRPr kumimoji="1" lang="en-US" altLang="ja-JP" sz="2800" dirty="0" smtClean="0"/>
          </a:p>
          <a:p>
            <a:pPr marL="0" indent="0">
              <a:buNone/>
            </a:pPr>
            <a:endParaRPr kumimoji="1" lang="en-US" altLang="ja-JP" sz="2800" dirty="0" smtClean="0"/>
          </a:p>
          <a:p>
            <a:pPr marL="0" indent="0">
              <a:buNone/>
            </a:pPr>
            <a:r>
              <a:rPr kumimoji="1" lang="ja-JP" altLang="en-US" sz="2800" dirty="0" smtClean="0"/>
              <a:t>平常時</a:t>
            </a:r>
            <a:r>
              <a:rPr lang="en-US" altLang="ja-JP" sz="2800" dirty="0" smtClean="0"/>
              <a:t>(2012.3.1</a:t>
            </a:r>
            <a:r>
              <a:rPr lang="en-US" altLang="ja-JP" sz="2800" dirty="0" smtClean="0"/>
              <a:t>〜3.31) </a:t>
            </a:r>
            <a:r>
              <a:rPr lang="ja-JP" altLang="en-US" sz="2800" dirty="0" smtClean="0"/>
              <a:t>と</a:t>
            </a:r>
            <a:r>
              <a:rPr lang="en-US" altLang="ja-JP" sz="2800" dirty="0" smtClean="0"/>
              <a:t> </a:t>
            </a:r>
            <a:r>
              <a:rPr lang="ja-JP" altLang="en-US" sz="2800" dirty="0" smtClean="0"/>
              <a:t>フレア</a:t>
            </a:r>
            <a:r>
              <a:rPr lang="en-US" altLang="ja-JP" sz="2800" dirty="0" smtClean="0"/>
              <a:t>(2013.3.2〜3.6)</a:t>
            </a:r>
            <a:endParaRPr kumimoji="1" lang="ja-JP" altLang="en-US" sz="2800" dirty="0"/>
          </a:p>
        </p:txBody>
      </p:sp>
      <p:pic>
        <p:nvPicPr>
          <p:cNvPr id="4" name="図 3" descr="phase_flare.ps"/>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5400000">
            <a:off x="4888147" y="2280022"/>
            <a:ext cx="3786140" cy="4899710"/>
          </a:xfrm>
          <a:prstGeom prst="rect">
            <a:avLst/>
          </a:prstGeom>
        </p:spPr>
      </p:pic>
      <p:pic>
        <p:nvPicPr>
          <p:cNvPr id="5" name="図 4" descr="crab.ps"/>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5400000">
            <a:off x="658283" y="2254401"/>
            <a:ext cx="3808476" cy="4928616"/>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122536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図 3" descr="crab.ps"/>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5400000">
            <a:off x="1463040" y="-594360"/>
            <a:ext cx="6217920" cy="8046720"/>
          </a:xfrm>
          <a:prstGeom prst="rect">
            <a:avLst/>
          </a:prstGeom>
        </p:spPr>
      </p:pic>
      <p:sp>
        <p:nvSpPr>
          <p:cNvPr id="5" name="テキスト ボックス 4"/>
          <p:cNvSpPr txBox="1"/>
          <p:nvPr/>
        </p:nvSpPr>
        <p:spPr>
          <a:xfrm>
            <a:off x="2614533" y="646028"/>
            <a:ext cx="3914935" cy="461665"/>
          </a:xfrm>
          <a:prstGeom prst="rect">
            <a:avLst/>
          </a:prstGeom>
          <a:solidFill>
            <a:srgbClr val="FFFFFF"/>
          </a:solidFill>
        </p:spPr>
        <p:txBody>
          <a:bodyPr wrap="square" rtlCol="0">
            <a:spAutoFit/>
          </a:bodyPr>
          <a:lstStyle/>
          <a:p>
            <a:pPr algn="ctr"/>
            <a:r>
              <a:rPr lang="en-US" altLang="ja-JP" sz="2400" dirty="0" smtClean="0"/>
              <a:t>Steady Crab</a:t>
            </a:r>
            <a:endParaRPr kumimoji="1" lang="ja-JP" altLang="en-US" sz="2400" dirty="0"/>
          </a:p>
        </p:txBody>
      </p:sp>
      <p:sp>
        <p:nvSpPr>
          <p:cNvPr id="6" name="テキスト ボックス 5"/>
          <p:cNvSpPr txBox="1"/>
          <p:nvPr/>
        </p:nvSpPr>
        <p:spPr>
          <a:xfrm>
            <a:off x="5589201" y="6292269"/>
            <a:ext cx="3303279" cy="338554"/>
          </a:xfrm>
          <a:prstGeom prst="rect">
            <a:avLst/>
          </a:prstGeom>
          <a:noFill/>
        </p:spPr>
        <p:txBody>
          <a:bodyPr wrap="square" rtlCol="0">
            <a:spAutoFit/>
          </a:bodyPr>
          <a:lstStyle/>
          <a:p>
            <a:r>
              <a:rPr lang="en-US" altLang="ja-JP" sz="1600" dirty="0" smtClean="0"/>
              <a:t>2012.3.1〜3.31 (1 month)</a:t>
            </a:r>
            <a:endParaRPr kumimoji="1" lang="ja-JP" altLang="en-US" sz="1600" dirty="0"/>
          </a:p>
        </p:txBody>
      </p:sp>
      <p:sp>
        <p:nvSpPr>
          <p:cNvPr id="7" name="テキスト ボックス 6"/>
          <p:cNvSpPr txBox="1"/>
          <p:nvPr/>
        </p:nvSpPr>
        <p:spPr>
          <a:xfrm>
            <a:off x="4151861" y="5916639"/>
            <a:ext cx="840278" cy="369332"/>
          </a:xfrm>
          <a:prstGeom prst="rect">
            <a:avLst/>
          </a:prstGeom>
          <a:solidFill>
            <a:srgbClr val="FFFFFF"/>
          </a:solidFill>
        </p:spPr>
        <p:txBody>
          <a:bodyPr wrap="square" rtlCol="0">
            <a:spAutoFit/>
          </a:bodyPr>
          <a:lstStyle/>
          <a:p>
            <a:pPr algn="ctr"/>
            <a:r>
              <a:rPr kumimoji="1" lang="en-US" altLang="ja-JP" dirty="0" smtClean="0"/>
              <a:t>phase</a:t>
            </a:r>
            <a:endParaRPr kumimoji="1" lang="ja-JP" altLang="en-US" dirty="0"/>
          </a:p>
        </p:txBody>
      </p:sp>
      <p:sp>
        <p:nvSpPr>
          <p:cNvPr id="8" name="テキスト ボックス 7"/>
          <p:cNvSpPr txBox="1"/>
          <p:nvPr/>
        </p:nvSpPr>
        <p:spPr>
          <a:xfrm>
            <a:off x="693718" y="2969493"/>
            <a:ext cx="461665" cy="935724"/>
          </a:xfrm>
          <a:prstGeom prst="rect">
            <a:avLst/>
          </a:prstGeom>
          <a:solidFill>
            <a:srgbClr val="FFFFFF"/>
          </a:solidFill>
        </p:spPr>
        <p:txBody>
          <a:bodyPr vert="vert270" wrap="square" rtlCol="0">
            <a:spAutoFit/>
          </a:bodyPr>
          <a:lstStyle/>
          <a:p>
            <a:pPr algn="ctr"/>
            <a:r>
              <a:rPr lang="en-US" altLang="ja-JP" dirty="0" smtClean="0"/>
              <a:t>events</a:t>
            </a:r>
            <a:endParaRPr kumimoji="1" lang="ja-JP" alt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196708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目次</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sz="2800" dirty="0" smtClean="0"/>
              <a:t>かにパルサー、かに星雲について</a:t>
            </a:r>
            <a:endParaRPr kumimoji="1" lang="en-US" altLang="ja-JP" sz="2800" dirty="0" smtClean="0"/>
          </a:p>
          <a:p>
            <a:r>
              <a:rPr lang="ja-JP" altLang="en-US" sz="2800" dirty="0" smtClean="0"/>
              <a:t>フレア時の増光</a:t>
            </a:r>
            <a:endParaRPr kumimoji="1" lang="en-US" altLang="ja-JP" sz="2800" dirty="0" smtClean="0"/>
          </a:p>
          <a:p>
            <a:r>
              <a:rPr lang="ja-JP" altLang="en-US" sz="2800" dirty="0" smtClean="0"/>
              <a:t>かにパルサーの周期の観測</a:t>
            </a:r>
            <a:endParaRPr lang="en-US" altLang="ja-JP" sz="2800" dirty="0" smtClean="0"/>
          </a:p>
          <a:p>
            <a:r>
              <a:rPr lang="en-US" altLang="ja-JP" sz="2800" dirty="0" smtClean="0"/>
              <a:t>MAGIC</a:t>
            </a:r>
            <a:r>
              <a:rPr lang="ja-JP" altLang="en-US" sz="2800" dirty="0" smtClean="0"/>
              <a:t>による</a:t>
            </a:r>
            <a:r>
              <a:rPr lang="en-US" altLang="ja-JP" sz="2800" dirty="0" err="1" smtClean="0"/>
              <a:t>γ</a:t>
            </a:r>
            <a:r>
              <a:rPr lang="ja-JP" altLang="en-US" sz="2800" dirty="0" smtClean="0"/>
              <a:t>線の観測</a:t>
            </a:r>
            <a:endParaRPr lang="en-US" altLang="ja-JP" sz="2800" dirty="0" smtClean="0"/>
          </a:p>
          <a:p>
            <a:r>
              <a:rPr lang="en-US" altLang="ja-JP" sz="2800" dirty="0" smtClean="0"/>
              <a:t>FERMI</a:t>
            </a:r>
            <a:r>
              <a:rPr lang="ja-JP" altLang="en-US" sz="2800" dirty="0" smtClean="0"/>
              <a:t>衛星と</a:t>
            </a:r>
            <a:r>
              <a:rPr lang="en-US" altLang="ja-JP" sz="2800" dirty="0" smtClean="0"/>
              <a:t>MAGIC</a:t>
            </a:r>
            <a:r>
              <a:rPr lang="ja-JP" altLang="en-US" sz="2800" dirty="0" smtClean="0"/>
              <a:t>によるスペクトル</a:t>
            </a:r>
            <a:endParaRPr lang="en-US" altLang="ja-JP" sz="2800" dirty="0" smtClean="0"/>
          </a:p>
          <a:p>
            <a:r>
              <a:rPr lang="ja-JP" altLang="en-US" sz="2800" dirty="0" smtClean="0"/>
              <a:t>考察</a:t>
            </a:r>
            <a:endParaRPr lang="en-US" altLang="ja-JP" sz="2800" dirty="0" smtClean="0"/>
          </a:p>
          <a:p>
            <a:endParaRPr kumimoji="1" lang="en-US" altLang="ja-JP" sz="2800" dirty="0" smtClean="0"/>
          </a:p>
          <a:p>
            <a:endParaRPr kumimoji="1" lang="en-US" altLang="ja-JP" sz="28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919615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図 3" descr="phase_flare.ps"/>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5400000">
            <a:off x="1463040" y="-594360"/>
            <a:ext cx="6217920" cy="8046720"/>
          </a:xfrm>
          <a:prstGeom prst="rect">
            <a:avLst/>
          </a:prstGeom>
        </p:spPr>
      </p:pic>
      <p:sp>
        <p:nvSpPr>
          <p:cNvPr id="5" name="テキスト ボックス 4"/>
          <p:cNvSpPr txBox="1"/>
          <p:nvPr/>
        </p:nvSpPr>
        <p:spPr>
          <a:xfrm>
            <a:off x="2733890" y="639729"/>
            <a:ext cx="3676220" cy="461665"/>
          </a:xfrm>
          <a:prstGeom prst="rect">
            <a:avLst/>
          </a:prstGeom>
          <a:solidFill>
            <a:srgbClr val="FFFFFF"/>
          </a:solidFill>
        </p:spPr>
        <p:txBody>
          <a:bodyPr wrap="square" rtlCol="0">
            <a:spAutoFit/>
          </a:bodyPr>
          <a:lstStyle/>
          <a:p>
            <a:pPr algn="ctr"/>
            <a:r>
              <a:rPr lang="en-US" altLang="ja-JP" sz="2400" dirty="0" smtClean="0"/>
              <a:t>Flare Crab</a:t>
            </a:r>
            <a:endParaRPr kumimoji="1" lang="ja-JP" altLang="en-US" sz="2400" dirty="0"/>
          </a:p>
        </p:txBody>
      </p:sp>
      <p:sp>
        <p:nvSpPr>
          <p:cNvPr id="6" name="テキスト ボックス 5"/>
          <p:cNvSpPr txBox="1"/>
          <p:nvPr/>
        </p:nvSpPr>
        <p:spPr>
          <a:xfrm>
            <a:off x="6119928" y="6288815"/>
            <a:ext cx="2340504" cy="338554"/>
          </a:xfrm>
          <a:prstGeom prst="rect">
            <a:avLst/>
          </a:prstGeom>
          <a:noFill/>
        </p:spPr>
        <p:txBody>
          <a:bodyPr wrap="none" rtlCol="0">
            <a:spAutoFit/>
          </a:bodyPr>
          <a:lstStyle/>
          <a:p>
            <a:r>
              <a:rPr kumimoji="1" lang="en-US" altLang="ja-JP" sz="1600" dirty="0" smtClean="0"/>
              <a:t>2013.3.2〜3.6</a:t>
            </a:r>
            <a:r>
              <a:rPr lang="en-US" altLang="ja-JP" sz="1600" dirty="0"/>
              <a:t> </a:t>
            </a:r>
            <a:r>
              <a:rPr lang="ja-JP" altLang="en-US" sz="1600" dirty="0" smtClean="0"/>
              <a:t>（</a:t>
            </a:r>
            <a:r>
              <a:rPr lang="en-US" altLang="ja-JP" sz="1600" dirty="0" smtClean="0"/>
              <a:t>5 days</a:t>
            </a:r>
            <a:r>
              <a:rPr lang="ja-JP" altLang="en-US" sz="1600" dirty="0" smtClean="0"/>
              <a:t>）</a:t>
            </a:r>
            <a:endParaRPr kumimoji="1" lang="ja-JP" altLang="en-US" sz="1600" dirty="0"/>
          </a:p>
        </p:txBody>
      </p:sp>
      <p:sp>
        <p:nvSpPr>
          <p:cNvPr id="7" name="テキスト ボックス 6"/>
          <p:cNvSpPr txBox="1"/>
          <p:nvPr/>
        </p:nvSpPr>
        <p:spPr>
          <a:xfrm>
            <a:off x="4151861" y="5916639"/>
            <a:ext cx="840278" cy="369332"/>
          </a:xfrm>
          <a:prstGeom prst="rect">
            <a:avLst/>
          </a:prstGeom>
          <a:solidFill>
            <a:srgbClr val="FFFFFF"/>
          </a:solidFill>
        </p:spPr>
        <p:txBody>
          <a:bodyPr wrap="square" rtlCol="0">
            <a:spAutoFit/>
          </a:bodyPr>
          <a:lstStyle/>
          <a:p>
            <a:pPr algn="ctr"/>
            <a:r>
              <a:rPr kumimoji="1" lang="en-US" altLang="ja-JP" dirty="0" smtClean="0"/>
              <a:t>phase</a:t>
            </a:r>
            <a:endParaRPr kumimoji="1" lang="ja-JP" altLang="en-US" dirty="0"/>
          </a:p>
        </p:txBody>
      </p:sp>
      <p:sp>
        <p:nvSpPr>
          <p:cNvPr id="8" name="テキスト ボックス 7"/>
          <p:cNvSpPr txBox="1"/>
          <p:nvPr/>
        </p:nvSpPr>
        <p:spPr>
          <a:xfrm>
            <a:off x="693718" y="2969493"/>
            <a:ext cx="461665" cy="935724"/>
          </a:xfrm>
          <a:prstGeom prst="rect">
            <a:avLst/>
          </a:prstGeom>
          <a:solidFill>
            <a:srgbClr val="FFFFFF"/>
          </a:solidFill>
        </p:spPr>
        <p:txBody>
          <a:bodyPr vert="vert270" wrap="square" rtlCol="0">
            <a:spAutoFit/>
          </a:bodyPr>
          <a:lstStyle/>
          <a:p>
            <a:pPr algn="ctr"/>
            <a:r>
              <a:rPr lang="en-US" altLang="ja-JP" dirty="0" smtClean="0"/>
              <a:t>events</a:t>
            </a:r>
            <a:endParaRPr kumimoji="1" lang="ja-JP" alt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702884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4399" y="205254"/>
            <a:ext cx="6764772" cy="722144"/>
          </a:xfrm>
        </p:spPr>
        <p:txBody>
          <a:bodyPr>
            <a:normAutofit fontScale="90000"/>
          </a:bodyPr>
          <a:lstStyle/>
          <a:p>
            <a:r>
              <a:rPr lang="en-US" altLang="ja-JP" sz="3200" dirty="0" err="1" smtClean="0">
                <a:solidFill>
                  <a:srgbClr val="FF0000"/>
                </a:solidFill>
              </a:rPr>
              <a:t>γ</a:t>
            </a:r>
            <a:r>
              <a:rPr kumimoji="1" lang="ja-JP" altLang="en-US" sz="3200" dirty="0" smtClean="0">
                <a:solidFill>
                  <a:srgbClr val="FF0000"/>
                </a:solidFill>
                <a:latin typeface="+mn-ea"/>
                <a:ea typeface="+mn-ea"/>
                <a:cs typeface="ＤＦＰ教科書体W3"/>
              </a:rPr>
              <a:t>線の到来</a:t>
            </a:r>
            <a:r>
              <a:rPr kumimoji="1" lang="ja-JP" altLang="en-US" sz="3200" dirty="0" smtClean="0">
                <a:solidFill>
                  <a:srgbClr val="FF0000"/>
                </a:solidFill>
              </a:rPr>
              <a:t>方向、</a:t>
            </a:r>
            <a:r>
              <a:rPr kumimoji="1" lang="en-US" altLang="ja-JP" sz="3200" dirty="0" err="1" smtClean="0">
                <a:solidFill>
                  <a:srgbClr val="FF0000"/>
                </a:solidFill>
              </a:rPr>
              <a:t>γ</a:t>
            </a:r>
            <a:r>
              <a:rPr kumimoji="1" lang="ja-JP" altLang="en-US" sz="3200" dirty="0" smtClean="0">
                <a:solidFill>
                  <a:srgbClr val="FF0000"/>
                </a:solidFill>
              </a:rPr>
              <a:t>線のエネルギーの決定</a:t>
            </a:r>
            <a:endParaRPr kumimoji="1" lang="ja-JP" altLang="en-US" sz="3200" dirty="0">
              <a:solidFill>
                <a:srgbClr val="FF0000"/>
              </a:solidFill>
            </a:endParaRPr>
          </a:p>
        </p:txBody>
      </p:sp>
      <p:pic>
        <p:nvPicPr>
          <p:cNvPr id="96" name="コンテンツ プレースホルダー 95"/>
          <p:cNvPicPr>
            <a:picLocks noGrp="1" noChangeAspect="1"/>
          </p:cNvPicPr>
          <p:nvPr>
            <p:ph idx="1"/>
          </p:nvPr>
        </p:nvPicPr>
        <p:blipFill>
          <a:blip r:embed="rId2"/>
          <a:srcRect t="-19026" b="-19026"/>
          <a:stretch>
            <a:fillRect/>
          </a:stretch>
        </p:blipFill>
        <p:spPr>
          <a:xfrm>
            <a:off x="4325289" y="752171"/>
            <a:ext cx="10063167" cy="5534354"/>
          </a:xfrm>
        </p:spPr>
      </p:pic>
      <p:sp>
        <p:nvSpPr>
          <p:cNvPr id="6" name="テキスト ボックス 5"/>
          <p:cNvSpPr txBox="1"/>
          <p:nvPr/>
        </p:nvSpPr>
        <p:spPr>
          <a:xfrm>
            <a:off x="5636632" y="5375678"/>
            <a:ext cx="1406507" cy="369332"/>
          </a:xfrm>
          <a:prstGeom prst="rect">
            <a:avLst/>
          </a:prstGeom>
          <a:noFill/>
        </p:spPr>
        <p:txBody>
          <a:bodyPr wrap="square" rtlCol="0">
            <a:spAutoFit/>
          </a:bodyPr>
          <a:lstStyle/>
          <a:p>
            <a:r>
              <a:rPr lang="en-US" altLang="ja-JP" dirty="0" err="1" smtClean="0"/>
              <a:t>γ</a:t>
            </a:r>
            <a:r>
              <a:rPr lang="ja-JP" altLang="en-US" dirty="0" smtClean="0"/>
              <a:t>線</a:t>
            </a:r>
            <a:r>
              <a:rPr kumimoji="1" lang="ja-JP" altLang="en-US" dirty="0" smtClean="0"/>
              <a:t>検出器</a:t>
            </a:r>
            <a:endParaRPr kumimoji="1" lang="ja-JP" altLang="en-US" dirty="0"/>
          </a:p>
        </p:txBody>
      </p:sp>
      <p:pic>
        <p:nvPicPr>
          <p:cNvPr id="154" name="図 153"/>
          <p:cNvPicPr>
            <a:picLocks/>
          </p:cNvPicPr>
          <p:nvPr/>
        </p:nvPicPr>
        <p:blipFill>
          <a:blip r:embed="rId3"/>
          <a:srcRect/>
          <a:stretch>
            <a:fillRect/>
          </a:stretch>
        </p:blipFill>
        <p:spPr bwMode="auto">
          <a:xfrm>
            <a:off x="534399" y="926036"/>
            <a:ext cx="3546726" cy="4997253"/>
          </a:xfrm>
          <a:prstGeom prst="rect">
            <a:avLst/>
          </a:prstGeom>
          <a:noFill/>
          <a:ln w="9525">
            <a:no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499469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a:srcRect t="-6170" b="-6170"/>
          <a:stretch>
            <a:fillRect/>
          </a:stretch>
        </p:blipFill>
        <p:spPr bwMode="auto">
          <a:xfrm>
            <a:off x="369566" y="806849"/>
            <a:ext cx="8229600" cy="4764088"/>
          </a:xfrm>
          <a:prstGeom prst="rect">
            <a:avLst/>
          </a:prstGeom>
          <a:noFill/>
          <a:ln w="9525">
            <a:noFill/>
            <a:miter lim="800000"/>
            <a:headEnd/>
            <a:tailEnd/>
          </a:ln>
        </p:spPr>
      </p:pic>
      <p:sp>
        <p:nvSpPr>
          <p:cNvPr id="7" name="テキスト ボックス 6"/>
          <p:cNvSpPr txBox="1"/>
          <p:nvPr/>
        </p:nvSpPr>
        <p:spPr>
          <a:xfrm>
            <a:off x="480858" y="514461"/>
            <a:ext cx="7649780" cy="584776"/>
          </a:xfrm>
          <a:prstGeom prst="rect">
            <a:avLst/>
          </a:prstGeom>
          <a:noFill/>
        </p:spPr>
        <p:txBody>
          <a:bodyPr wrap="square" rtlCol="0">
            <a:spAutoFit/>
          </a:bodyPr>
          <a:lstStyle/>
          <a:p>
            <a:r>
              <a:rPr kumimoji="1" lang="en-US" altLang="ja-JP" sz="3200" dirty="0" err="1" smtClean="0">
                <a:solidFill>
                  <a:srgbClr val="FF0000"/>
                </a:solidFill>
              </a:rPr>
              <a:t>γ</a:t>
            </a:r>
            <a:r>
              <a:rPr kumimoji="1" lang="ja-JP" altLang="en-US" sz="3200" dirty="0" smtClean="0">
                <a:solidFill>
                  <a:srgbClr val="FF0000"/>
                </a:solidFill>
              </a:rPr>
              <a:t>線空気シャワーと宇宙線空気シャワー</a:t>
            </a:r>
            <a:endParaRPr kumimoji="1" lang="ja-JP" altLang="en-US" sz="3200" dirty="0">
              <a:solidFill>
                <a:srgbClr val="FF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649460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6533729" cy="748668"/>
          </a:xfrm>
        </p:spPr>
        <p:txBody>
          <a:bodyPr>
            <a:normAutofit/>
          </a:bodyPr>
          <a:lstStyle/>
          <a:p>
            <a:r>
              <a:rPr kumimoji="1" lang="ja-JP" altLang="en-US" dirty="0" smtClean="0"/>
              <a:t>宇宙線成分のカット</a:t>
            </a:r>
            <a:endParaRPr kumimoji="1" lang="ja-JP" altLang="en-US" dirty="0"/>
          </a:p>
        </p:txBody>
      </p:sp>
      <p:pic>
        <p:nvPicPr>
          <p:cNvPr id="4" name="コンテンツ プレースホルダー 3"/>
          <p:cNvPicPr>
            <a:picLocks noGrp="1" noChangeAspect="1"/>
          </p:cNvPicPr>
          <p:nvPr>
            <p:ph idx="1"/>
          </p:nvPr>
        </p:nvPicPr>
        <p:blipFill rotWithShape="1">
          <a:blip r:embed="rId2"/>
          <a:srcRect t="-18618" r="-545" b="-23155"/>
          <a:stretch/>
        </p:blipFill>
        <p:spPr>
          <a:xfrm>
            <a:off x="135627" y="893239"/>
            <a:ext cx="9110633" cy="4525963"/>
          </a:xfrm>
        </p:spPr>
      </p:pic>
      <p:sp>
        <p:nvSpPr>
          <p:cNvPr id="5" name="テキスト ボックス 4"/>
          <p:cNvSpPr txBox="1"/>
          <p:nvPr/>
        </p:nvSpPr>
        <p:spPr>
          <a:xfrm>
            <a:off x="1011034" y="1319471"/>
            <a:ext cx="703989" cy="954107"/>
          </a:xfrm>
          <a:prstGeom prst="rect">
            <a:avLst/>
          </a:prstGeom>
          <a:noFill/>
        </p:spPr>
        <p:txBody>
          <a:bodyPr wrap="none" rtlCol="0">
            <a:spAutoFit/>
          </a:bodyPr>
          <a:lstStyle/>
          <a:p>
            <a:r>
              <a:rPr kumimoji="1" lang="el-GR" altLang="ja-JP" sz="2800" dirty="0" smtClean="0"/>
              <a:t>γ</a:t>
            </a:r>
            <a:r>
              <a:rPr kumimoji="1" lang="ja-JP" altLang="en-US" sz="2800" dirty="0" smtClean="0"/>
              <a:t>線</a:t>
            </a:r>
            <a:endParaRPr kumimoji="1" lang="en-US" altLang="ja-JP" sz="2800" dirty="0" smtClean="0"/>
          </a:p>
          <a:p>
            <a:endParaRPr kumimoji="1" lang="ja-JP" altLang="en-US" sz="2800" dirty="0"/>
          </a:p>
        </p:txBody>
      </p:sp>
      <p:sp>
        <p:nvSpPr>
          <p:cNvPr id="6" name="テキスト ボックス 5"/>
          <p:cNvSpPr txBox="1"/>
          <p:nvPr/>
        </p:nvSpPr>
        <p:spPr>
          <a:xfrm>
            <a:off x="2527585" y="3489373"/>
            <a:ext cx="1261884" cy="523220"/>
          </a:xfrm>
          <a:prstGeom prst="rect">
            <a:avLst/>
          </a:prstGeom>
          <a:noFill/>
        </p:spPr>
        <p:txBody>
          <a:bodyPr wrap="none" rtlCol="0">
            <a:spAutoFit/>
          </a:bodyPr>
          <a:lstStyle/>
          <a:p>
            <a:r>
              <a:rPr lang="ja-JP" altLang="en-US" sz="2800" dirty="0" smtClean="0"/>
              <a:t>宇宙線</a:t>
            </a:r>
            <a:endParaRPr kumimoji="1" lang="ja-JP" altLang="en-US" sz="2800" dirty="0"/>
          </a:p>
        </p:txBody>
      </p:sp>
      <p:sp>
        <p:nvSpPr>
          <p:cNvPr id="7" name="正方形/長方形 6"/>
          <p:cNvSpPr/>
          <p:nvPr/>
        </p:nvSpPr>
        <p:spPr>
          <a:xfrm>
            <a:off x="5426298" y="1326683"/>
            <a:ext cx="703989" cy="523220"/>
          </a:xfrm>
          <a:prstGeom prst="rect">
            <a:avLst/>
          </a:prstGeom>
        </p:spPr>
        <p:txBody>
          <a:bodyPr wrap="none">
            <a:spAutoFit/>
          </a:bodyPr>
          <a:lstStyle/>
          <a:p>
            <a:r>
              <a:rPr lang="el-GR" altLang="ja-JP" sz="2800" dirty="0"/>
              <a:t>γ</a:t>
            </a:r>
            <a:r>
              <a:rPr lang="ja-JP" altLang="en-US" sz="2800" dirty="0"/>
              <a:t>線</a:t>
            </a:r>
            <a:endParaRPr lang="en-US" altLang="ja-JP" sz="2800" dirty="0"/>
          </a:p>
        </p:txBody>
      </p:sp>
      <p:sp>
        <p:nvSpPr>
          <p:cNvPr id="8" name="正方形/長方形 7"/>
          <p:cNvSpPr/>
          <p:nvPr/>
        </p:nvSpPr>
        <p:spPr>
          <a:xfrm>
            <a:off x="6282141" y="3482716"/>
            <a:ext cx="1261884" cy="523220"/>
          </a:xfrm>
          <a:prstGeom prst="rect">
            <a:avLst/>
          </a:prstGeom>
        </p:spPr>
        <p:txBody>
          <a:bodyPr wrap="none">
            <a:spAutoFit/>
          </a:bodyPr>
          <a:lstStyle/>
          <a:p>
            <a:r>
              <a:rPr lang="ja-JP" altLang="en-US" sz="2800" dirty="0" smtClean="0"/>
              <a:t>宇宙線</a:t>
            </a:r>
            <a:endParaRPr lang="en-US" altLang="ja-JP" sz="2800" dirty="0"/>
          </a:p>
        </p:txBody>
      </p:sp>
      <p:cxnSp>
        <p:nvCxnSpPr>
          <p:cNvPr id="10" name="直線コネクタ 9"/>
          <p:cNvCxnSpPr/>
          <p:nvPr/>
        </p:nvCxnSpPr>
        <p:spPr>
          <a:xfrm>
            <a:off x="1935761" y="2534655"/>
            <a:ext cx="0" cy="171372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直線コネクタ 10"/>
          <p:cNvCxnSpPr/>
          <p:nvPr/>
        </p:nvCxnSpPr>
        <p:spPr>
          <a:xfrm>
            <a:off x="5898033" y="3143891"/>
            <a:ext cx="0" cy="112991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テキスト ボックス 12"/>
          <p:cNvSpPr txBox="1"/>
          <p:nvPr/>
        </p:nvSpPr>
        <p:spPr>
          <a:xfrm>
            <a:off x="1842532" y="2137959"/>
            <a:ext cx="685053" cy="523220"/>
          </a:xfrm>
          <a:prstGeom prst="rect">
            <a:avLst/>
          </a:prstGeom>
          <a:noFill/>
        </p:spPr>
        <p:txBody>
          <a:bodyPr wrap="none" rtlCol="0">
            <a:spAutoFit/>
          </a:bodyPr>
          <a:lstStyle/>
          <a:p>
            <a:r>
              <a:rPr lang="en-US" altLang="ja-JP" sz="2800" dirty="0" smtClean="0"/>
              <a:t>Cut</a:t>
            </a:r>
            <a:endParaRPr kumimoji="1" lang="ja-JP" altLang="en-US" sz="2800" dirty="0"/>
          </a:p>
        </p:txBody>
      </p:sp>
      <p:sp>
        <p:nvSpPr>
          <p:cNvPr id="14" name="正方形/長方形 13"/>
          <p:cNvSpPr/>
          <p:nvPr/>
        </p:nvSpPr>
        <p:spPr>
          <a:xfrm>
            <a:off x="5787760" y="2959496"/>
            <a:ext cx="685053" cy="523220"/>
          </a:xfrm>
          <a:prstGeom prst="rect">
            <a:avLst/>
          </a:prstGeom>
        </p:spPr>
        <p:txBody>
          <a:bodyPr wrap="none">
            <a:spAutoFit/>
          </a:bodyPr>
          <a:lstStyle/>
          <a:p>
            <a:r>
              <a:rPr lang="en-US" altLang="ja-JP" sz="2800" dirty="0" smtClean="0"/>
              <a:t>Cut</a:t>
            </a:r>
            <a:endParaRPr lang="ja-JP" altLang="en-US" sz="2800" dirty="0"/>
          </a:p>
        </p:txBody>
      </p:sp>
      <p:sp>
        <p:nvSpPr>
          <p:cNvPr id="17" name="正方形/長方形 16"/>
          <p:cNvSpPr/>
          <p:nvPr/>
        </p:nvSpPr>
        <p:spPr>
          <a:xfrm>
            <a:off x="2450818" y="4845293"/>
            <a:ext cx="5070287" cy="461665"/>
          </a:xfrm>
          <a:prstGeom prst="rect">
            <a:avLst/>
          </a:prstGeom>
        </p:spPr>
        <p:txBody>
          <a:bodyPr wrap="square">
            <a:spAutoFit/>
          </a:bodyPr>
          <a:lstStyle/>
          <a:p>
            <a:r>
              <a:rPr lang="ja-JP" altLang="en-US" sz="2400" dirty="0" smtClean="0"/>
              <a:t>赤：観測データ　　青：</a:t>
            </a:r>
            <a:r>
              <a:rPr lang="en-US" altLang="ja-JP" sz="2400" dirty="0" err="1" smtClean="0"/>
              <a:t>γ</a:t>
            </a:r>
            <a:r>
              <a:rPr lang="ja-JP" altLang="en-US" sz="2400" dirty="0" smtClean="0"/>
              <a:t>線モンテカルロ</a:t>
            </a:r>
            <a:endParaRPr lang="ja-JP" altLang="en-US" sz="2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396409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844269" y="1471511"/>
            <a:ext cx="1701497" cy="567134"/>
          </a:xfrm>
        </p:spPr>
        <p:txBody>
          <a:bodyPr>
            <a:normAutofit/>
          </a:bodyPr>
          <a:lstStyle/>
          <a:p>
            <a:r>
              <a:rPr lang="en-US" altLang="ja-JP" sz="2000" dirty="0" err="1" smtClean="0">
                <a:solidFill>
                  <a:srgbClr val="000000"/>
                </a:solidFill>
              </a:rPr>
              <a:t>S</a:t>
            </a:r>
            <a:r>
              <a:rPr kumimoji="1" lang="en-US" altLang="ja-JP" sz="2000" dirty="0" err="1" smtClean="0">
                <a:solidFill>
                  <a:srgbClr val="000000"/>
                </a:solidFill>
              </a:rPr>
              <a:t>kyMap</a:t>
            </a:r>
            <a:endParaRPr kumimoji="1" lang="ja-JP" altLang="en-US" sz="2000" dirty="0">
              <a:solidFill>
                <a:srgbClr val="000000"/>
              </a:solidFill>
            </a:endParaRPr>
          </a:p>
        </p:txBody>
      </p:sp>
      <p:pic>
        <p:nvPicPr>
          <p:cNvPr id="4" name="コンテンツ プレースホルダー 3" descr="skymap.gif"/>
          <p:cNvPicPr>
            <a:picLocks noGrp="1" noChangeAspect="1"/>
          </p:cNvPicPr>
          <p:nvPr>
            <p:ph idx="1"/>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3283" t="36126" r="6075" b="31487"/>
          <a:stretch/>
        </p:blipFill>
        <p:spPr>
          <a:xfrm>
            <a:off x="4537322" y="2122198"/>
            <a:ext cx="4476148" cy="2907600"/>
          </a:xfrm>
        </p:spPr>
      </p:pic>
      <p:sp>
        <p:nvSpPr>
          <p:cNvPr id="6" name="テキスト ボックス 5"/>
          <p:cNvSpPr txBox="1"/>
          <p:nvPr/>
        </p:nvSpPr>
        <p:spPr>
          <a:xfrm>
            <a:off x="1545508" y="1471511"/>
            <a:ext cx="1340205" cy="400110"/>
          </a:xfrm>
          <a:prstGeom prst="rect">
            <a:avLst/>
          </a:prstGeom>
          <a:noFill/>
        </p:spPr>
        <p:txBody>
          <a:bodyPr wrap="none" rtlCol="0">
            <a:spAutoFit/>
          </a:bodyPr>
          <a:lstStyle/>
          <a:p>
            <a:r>
              <a:rPr kumimoji="1" lang="en-US" altLang="ja-JP" sz="2000" dirty="0" smtClean="0"/>
              <a:t>Theta</a:t>
            </a:r>
            <a:r>
              <a:rPr kumimoji="1" lang="en-US" altLang="ja-JP" sz="2000" baseline="30000" dirty="0" smtClean="0"/>
              <a:t>2</a:t>
            </a:r>
            <a:r>
              <a:rPr kumimoji="1" lang="en-US" altLang="ja-JP" sz="2000" dirty="0" smtClean="0"/>
              <a:t> plot</a:t>
            </a:r>
            <a:endParaRPr kumimoji="1" lang="ja-JP" altLang="en-US" sz="2000" dirty="0"/>
          </a:p>
        </p:txBody>
      </p:sp>
      <p:sp>
        <p:nvSpPr>
          <p:cNvPr id="7" name="テキスト ボックス 6"/>
          <p:cNvSpPr txBox="1"/>
          <p:nvPr/>
        </p:nvSpPr>
        <p:spPr>
          <a:xfrm>
            <a:off x="457200" y="382198"/>
            <a:ext cx="8496637" cy="523220"/>
          </a:xfrm>
          <a:prstGeom prst="rect">
            <a:avLst/>
          </a:prstGeom>
          <a:noFill/>
        </p:spPr>
        <p:txBody>
          <a:bodyPr wrap="none" rtlCol="0">
            <a:spAutoFit/>
          </a:bodyPr>
          <a:lstStyle/>
          <a:p>
            <a:r>
              <a:rPr kumimoji="1" lang="ja-JP" altLang="en-US" sz="2800" dirty="0" smtClean="0">
                <a:solidFill>
                  <a:srgbClr val="FF0000"/>
                </a:solidFill>
              </a:rPr>
              <a:t>イメージの違いにより宇宙線を排除したあとの空間分布</a:t>
            </a:r>
            <a:endParaRPr kumimoji="1" lang="ja-JP" altLang="en-US" sz="2800" dirty="0">
              <a:solidFill>
                <a:srgbClr val="FF0000"/>
              </a:solidFill>
            </a:endParaRPr>
          </a:p>
        </p:txBody>
      </p:sp>
      <p:pic>
        <p:nvPicPr>
          <p:cNvPr id="8" name="図 7" descr="theta2cut2.gif"/>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0970" y="1993976"/>
            <a:ext cx="4352377" cy="303582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742095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
            </a:r>
            <a:br>
              <a:rPr lang="en-US" altLang="ja-JP" dirty="0" smtClean="0"/>
            </a:br>
            <a:endParaRPr lang="ja-JP" altLang="en-US" dirty="0"/>
          </a:p>
        </p:txBody>
      </p:sp>
      <p:pic>
        <p:nvPicPr>
          <p:cNvPr id="5" name="図 4" descr="python.png"/>
          <p:cNvPicPr>
            <a:picLocks noChangeAspect="1"/>
          </p:cNvPicPr>
          <p:nvPr/>
        </p:nvPicPr>
        <p:blipFill>
          <a:blip r:embed="rId2"/>
          <a:stretch>
            <a:fillRect/>
          </a:stretch>
        </p:blipFill>
        <p:spPr>
          <a:xfrm>
            <a:off x="457200" y="-1238"/>
            <a:ext cx="8906482" cy="6679861"/>
          </a:xfrm>
          <a:prstGeom prst="rect">
            <a:avLst/>
          </a:prstGeom>
        </p:spPr>
      </p:pic>
      <p:sp>
        <p:nvSpPr>
          <p:cNvPr id="6" name="テキスト ボックス 5"/>
          <p:cNvSpPr txBox="1"/>
          <p:nvPr/>
        </p:nvSpPr>
        <p:spPr>
          <a:xfrm>
            <a:off x="3459979" y="168452"/>
            <a:ext cx="2552869" cy="584776"/>
          </a:xfrm>
          <a:prstGeom prst="rect">
            <a:avLst/>
          </a:prstGeom>
          <a:noFill/>
        </p:spPr>
        <p:txBody>
          <a:bodyPr wrap="square" rtlCol="0">
            <a:spAutoFit/>
          </a:bodyPr>
          <a:lstStyle/>
          <a:p>
            <a:r>
              <a:rPr lang="en-US" altLang="ja-JP" sz="3200" dirty="0" smtClean="0"/>
              <a:t>Light Curve</a:t>
            </a:r>
            <a:endParaRPr kumimoji="1" lang="ja-JP" altLang="en-US" sz="3200" dirty="0"/>
          </a:p>
        </p:txBody>
      </p:sp>
      <p:pic>
        <p:nvPicPr>
          <p:cNvPr id="9" name="コンテンツ プレースホルダ 8" descr="white.png"/>
          <p:cNvPicPr>
            <a:picLocks noGrp="1" noChangeAspect="1"/>
          </p:cNvPicPr>
          <p:nvPr>
            <p:ph idx="1"/>
          </p:nvPr>
        </p:nvPicPr>
        <p:blipFill>
          <a:blip r:embed="rId3"/>
          <a:srcRect l="-18187" r="-18187"/>
          <a:stretch>
            <a:fillRect/>
          </a:stretch>
        </p:blipFill>
        <p:spPr>
          <a:xfrm>
            <a:off x="-5581128" y="-16843"/>
            <a:ext cx="8229600" cy="4525963"/>
          </a:xfrm>
        </p:spPr>
      </p:pic>
      <p:sp>
        <p:nvSpPr>
          <p:cNvPr id="10" name="テキスト ボックス 9"/>
          <p:cNvSpPr txBox="1"/>
          <p:nvPr/>
        </p:nvSpPr>
        <p:spPr>
          <a:xfrm rot="16200000">
            <a:off x="646502" y="1994701"/>
            <a:ext cx="569387" cy="369332"/>
          </a:xfrm>
          <a:prstGeom prst="rect">
            <a:avLst/>
          </a:prstGeom>
          <a:noFill/>
        </p:spPr>
        <p:txBody>
          <a:bodyPr wrap="none" rtlCol="0">
            <a:spAutoFit/>
          </a:bodyPr>
          <a:lstStyle/>
          <a:p>
            <a:r>
              <a:rPr kumimoji="1" lang="en-US" altLang="ja-JP" dirty="0" smtClean="0"/>
              <a:t>Flux</a:t>
            </a:r>
            <a:endParaRPr kumimoji="1" lang="ja-JP" altLang="en-US" dirty="0"/>
          </a:p>
        </p:txBody>
      </p:sp>
      <p:sp>
        <p:nvSpPr>
          <p:cNvPr id="11" name="テキスト ボックス 10"/>
          <p:cNvSpPr txBox="1"/>
          <p:nvPr/>
        </p:nvSpPr>
        <p:spPr>
          <a:xfrm>
            <a:off x="1115861" y="445451"/>
            <a:ext cx="455987" cy="307777"/>
          </a:xfrm>
          <a:prstGeom prst="rect">
            <a:avLst/>
          </a:prstGeom>
          <a:noFill/>
        </p:spPr>
        <p:txBody>
          <a:bodyPr wrap="none" rtlCol="0">
            <a:spAutoFit/>
          </a:bodyPr>
          <a:lstStyle/>
          <a:p>
            <a:r>
              <a:rPr kumimoji="1" lang="en-US" altLang="ja-JP" sz="1400" dirty="0" smtClean="0"/>
              <a:t>1e5</a:t>
            </a:r>
            <a:endParaRPr kumimoji="1" lang="ja-JP" altLang="en-US" sz="1400" dirty="0"/>
          </a:p>
        </p:txBody>
      </p:sp>
      <p:sp>
        <p:nvSpPr>
          <p:cNvPr id="12" name="テキスト ボックス 11"/>
          <p:cNvSpPr txBox="1"/>
          <p:nvPr/>
        </p:nvSpPr>
        <p:spPr>
          <a:xfrm>
            <a:off x="1139134" y="3508609"/>
            <a:ext cx="469900" cy="338554"/>
          </a:xfrm>
          <a:prstGeom prst="rect">
            <a:avLst/>
          </a:prstGeom>
          <a:noFill/>
        </p:spPr>
        <p:txBody>
          <a:bodyPr wrap="none" rtlCol="0">
            <a:spAutoFit/>
          </a:bodyPr>
          <a:lstStyle/>
          <a:p>
            <a:r>
              <a:rPr kumimoji="1" lang="en-US" altLang="ja-JP" sz="1600" dirty="0" smtClean="0"/>
              <a:t>2.8</a:t>
            </a:r>
            <a:endParaRPr kumimoji="1" lang="ja-JP" altLang="en-US" sz="1600" dirty="0"/>
          </a:p>
        </p:txBody>
      </p:sp>
      <p:sp>
        <p:nvSpPr>
          <p:cNvPr id="13" name="テキスト ボックス 12"/>
          <p:cNvSpPr txBox="1"/>
          <p:nvPr/>
        </p:nvSpPr>
        <p:spPr>
          <a:xfrm>
            <a:off x="1141826" y="3971965"/>
            <a:ext cx="469900" cy="338554"/>
          </a:xfrm>
          <a:prstGeom prst="rect">
            <a:avLst/>
          </a:prstGeom>
          <a:noFill/>
        </p:spPr>
        <p:txBody>
          <a:bodyPr wrap="none" rtlCol="0">
            <a:spAutoFit/>
          </a:bodyPr>
          <a:lstStyle/>
          <a:p>
            <a:r>
              <a:rPr kumimoji="1" lang="en-US" altLang="ja-JP" sz="1600" dirty="0" smtClean="0"/>
              <a:t>2.6</a:t>
            </a:r>
            <a:endParaRPr kumimoji="1" lang="ja-JP" altLang="en-US" sz="1600" dirty="0"/>
          </a:p>
        </p:txBody>
      </p:sp>
      <p:pic>
        <p:nvPicPr>
          <p:cNvPr id="15" name="図 14" descr="スクリーンショット 2013-03-08 9.33.07.png"/>
          <p:cNvPicPr>
            <a:picLocks noChangeAspect="1"/>
          </p:cNvPicPr>
          <p:nvPr/>
        </p:nvPicPr>
        <p:blipFill>
          <a:blip r:embed="rId4"/>
          <a:stretch>
            <a:fillRect/>
          </a:stretch>
        </p:blipFill>
        <p:spPr>
          <a:xfrm rot="16200000">
            <a:off x="519565" y="1298379"/>
            <a:ext cx="954072" cy="238518"/>
          </a:xfrm>
          <a:prstGeom prst="rect">
            <a:avLst/>
          </a:prstGeom>
        </p:spPr>
      </p:pic>
      <p:sp>
        <p:nvSpPr>
          <p:cNvPr id="16" name="テキスト ボックス 15"/>
          <p:cNvSpPr txBox="1"/>
          <p:nvPr/>
        </p:nvSpPr>
        <p:spPr>
          <a:xfrm>
            <a:off x="6330563" y="168452"/>
            <a:ext cx="1620957" cy="369332"/>
          </a:xfrm>
          <a:prstGeom prst="rect">
            <a:avLst/>
          </a:prstGeom>
          <a:noFill/>
        </p:spPr>
        <p:txBody>
          <a:bodyPr wrap="none" rtlCol="0">
            <a:spAutoFit/>
          </a:bodyPr>
          <a:lstStyle/>
          <a:p>
            <a:r>
              <a:rPr kumimoji="1" lang="en-US" altLang="ja-JP" dirty="0" smtClean="0"/>
              <a:t>1year per3days</a:t>
            </a:r>
            <a:endParaRPr kumimoji="1" lang="ja-JP" altLang="en-US" dirty="0"/>
          </a:p>
        </p:txBody>
      </p:sp>
      <p:sp>
        <p:nvSpPr>
          <p:cNvPr id="8" name="正方形/長方形 7"/>
          <p:cNvSpPr/>
          <p:nvPr/>
        </p:nvSpPr>
        <p:spPr>
          <a:xfrm>
            <a:off x="2339752" y="3717032"/>
            <a:ext cx="1150939" cy="369332"/>
          </a:xfrm>
          <a:prstGeom prst="rect">
            <a:avLst/>
          </a:prstGeom>
        </p:spPr>
        <p:txBody>
          <a:bodyPr wrap="none">
            <a:spAutoFit/>
          </a:bodyPr>
          <a:lstStyle/>
          <a:p>
            <a:r>
              <a:rPr lang="en-US" altLang="ja-JP" b="1" dirty="0" smtClean="0">
                <a:solidFill>
                  <a:srgbClr val="FF0000"/>
                </a:solidFill>
              </a:rPr>
              <a:t>2012 3</a:t>
            </a:r>
            <a:r>
              <a:rPr lang="ja-JP" altLang="en-US" b="1" dirty="0" smtClean="0">
                <a:solidFill>
                  <a:srgbClr val="FF0000"/>
                </a:solidFill>
              </a:rPr>
              <a:t>月</a:t>
            </a:r>
            <a:endParaRPr lang="ja-JP" altLang="en-US" b="1" dirty="0">
              <a:solidFill>
                <a:srgbClr val="FF0000"/>
              </a:solidFill>
            </a:endParaRPr>
          </a:p>
        </p:txBody>
      </p:sp>
      <p:sp>
        <p:nvSpPr>
          <p:cNvPr id="14" name="正方形/長方形 13"/>
          <p:cNvSpPr/>
          <p:nvPr/>
        </p:nvSpPr>
        <p:spPr>
          <a:xfrm>
            <a:off x="6835459" y="3717032"/>
            <a:ext cx="1480957" cy="369332"/>
          </a:xfrm>
          <a:prstGeom prst="rect">
            <a:avLst/>
          </a:prstGeom>
        </p:spPr>
        <p:txBody>
          <a:bodyPr wrap="none">
            <a:spAutoFit/>
          </a:bodyPr>
          <a:lstStyle/>
          <a:p>
            <a:r>
              <a:rPr lang="en-US" altLang="ja-JP" b="1" dirty="0" smtClean="0">
                <a:solidFill>
                  <a:srgbClr val="FF0000"/>
                </a:solidFill>
              </a:rPr>
              <a:t>2013/3/2-3/6</a:t>
            </a:r>
            <a:endParaRPr lang="ja-JP" altLang="en-US" b="1" dirty="0">
              <a:solidFill>
                <a:srgbClr val="FF0000"/>
              </a:solidFill>
            </a:endParaRPr>
          </a:p>
        </p:txBody>
      </p:sp>
      <p:sp>
        <p:nvSpPr>
          <p:cNvPr id="17" name="正方形/長方形 16"/>
          <p:cNvSpPr/>
          <p:nvPr/>
        </p:nvSpPr>
        <p:spPr>
          <a:xfrm>
            <a:off x="1475656" y="3140968"/>
            <a:ext cx="360040" cy="216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1907704" y="685800"/>
            <a:ext cx="504056" cy="5335488"/>
          </a:xfrm>
          <a:prstGeom prst="rect">
            <a:avLst/>
          </a:prstGeom>
          <a:solidFill>
            <a:srgbClr val="FF0000">
              <a:alpha val="4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0" name="正方形/長方形 19"/>
          <p:cNvSpPr/>
          <p:nvPr/>
        </p:nvSpPr>
        <p:spPr>
          <a:xfrm>
            <a:off x="8229600" y="685800"/>
            <a:ext cx="152400" cy="5335488"/>
          </a:xfrm>
          <a:prstGeom prst="rect">
            <a:avLst/>
          </a:prstGeom>
          <a:solidFill>
            <a:srgbClr val="FF0000">
              <a:alpha val="5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9902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9" grpId="0" animBg="1"/>
      <p:bldP spid="20" grpId="0" animBg="1"/>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図 3" descr="plus.eps"/>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533400" y="914400"/>
            <a:ext cx="9479218" cy="5099050"/>
          </a:xfrm>
          <a:prstGeom prst="rect">
            <a:avLst/>
          </a:prstGeom>
        </p:spPr>
      </p:pic>
      <p:sp>
        <p:nvSpPr>
          <p:cNvPr id="2" name="タイトル 1"/>
          <p:cNvSpPr>
            <a:spLocks noGrp="1"/>
          </p:cNvSpPr>
          <p:nvPr>
            <p:ph type="title"/>
          </p:nvPr>
        </p:nvSpPr>
        <p:spPr/>
        <p:txBody>
          <a:bodyPr/>
          <a:lstStyle/>
          <a:p>
            <a:r>
              <a:rPr kumimoji="1" lang="ja-JP" altLang="en-US" dirty="0" smtClean="0"/>
              <a:t>平常時の</a:t>
            </a:r>
            <a:r>
              <a:rPr kumimoji="1" lang="en-US" altLang="ja-JP" dirty="0" smtClean="0"/>
              <a:t>SED</a:t>
            </a:r>
            <a:r>
              <a:rPr lang="ja-JP" altLang="en-US" dirty="0"/>
              <a:t>（</a:t>
            </a:r>
            <a:r>
              <a:rPr lang="ja-JP" altLang="en-US" dirty="0" smtClean="0"/>
              <a:t>パルサーあり）</a:t>
            </a:r>
            <a:endParaRPr kumimoji="1" lang="ja-JP" alt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450925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図 3" descr="crab.ps"/>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5400000">
            <a:off x="1453952" y="-30913"/>
            <a:ext cx="6217920" cy="8046720"/>
          </a:xfrm>
          <a:prstGeom prst="rect">
            <a:avLst/>
          </a:prstGeom>
        </p:spPr>
      </p:pic>
      <p:sp>
        <p:nvSpPr>
          <p:cNvPr id="2" name="タイトル 1"/>
          <p:cNvSpPr>
            <a:spLocks noGrp="1"/>
          </p:cNvSpPr>
          <p:nvPr>
            <p:ph type="title"/>
          </p:nvPr>
        </p:nvSpPr>
        <p:spPr/>
        <p:txBody>
          <a:bodyPr/>
          <a:lstStyle/>
          <a:p>
            <a:r>
              <a:rPr lang="ja-JP" altLang="en-US" dirty="0" smtClean="0"/>
              <a:t>パルサーの影響</a:t>
            </a:r>
            <a:endParaRPr kumimoji="1" lang="ja-JP" altLang="en-US" dirty="0"/>
          </a:p>
        </p:txBody>
      </p:sp>
      <p:sp>
        <p:nvSpPr>
          <p:cNvPr id="5" name="コンテンツ プレースホルダー 4"/>
          <p:cNvSpPr>
            <a:spLocks noGrp="1"/>
          </p:cNvSpPr>
          <p:nvPr>
            <p:ph idx="1"/>
          </p:nvPr>
        </p:nvSpPr>
        <p:spPr/>
        <p:txBody>
          <a:bodyPr/>
          <a:lstStyle/>
          <a:p>
            <a:endParaRPr kumimoji="1" lang="ja-JP" altLang="en-US" dirty="0"/>
          </a:p>
        </p:txBody>
      </p:sp>
      <p:sp>
        <p:nvSpPr>
          <p:cNvPr id="6" name="正方形/長方形 5"/>
          <p:cNvSpPr/>
          <p:nvPr/>
        </p:nvSpPr>
        <p:spPr>
          <a:xfrm>
            <a:off x="1475656" y="1700808"/>
            <a:ext cx="1872208" cy="4536504"/>
          </a:xfrm>
          <a:prstGeom prst="rect">
            <a:avLst/>
          </a:prstGeom>
          <a:solidFill>
            <a:srgbClr val="0000FF">
              <a:alpha val="3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6876256" y="1700808"/>
            <a:ext cx="576064" cy="4536504"/>
          </a:xfrm>
          <a:prstGeom prst="rect">
            <a:avLst/>
          </a:prstGeom>
          <a:solidFill>
            <a:srgbClr val="0000FF">
              <a:alpha val="3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9547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平常時の</a:t>
            </a:r>
            <a:r>
              <a:rPr kumimoji="1" lang="en-US" altLang="ja-JP" dirty="0" smtClean="0"/>
              <a:t>SED</a:t>
            </a:r>
            <a:r>
              <a:rPr kumimoji="1" lang="ja-JP" altLang="en-US" dirty="0" smtClean="0"/>
              <a:t>（パルサーなし）</a:t>
            </a:r>
            <a:endParaRPr kumimoji="1" lang="ja-JP" altLang="en-US" dirty="0"/>
          </a:p>
        </p:txBody>
      </p:sp>
      <p:pic>
        <p:nvPicPr>
          <p:cNvPr id="15" name="コンテンツ プレースホルダ 14" descr="SED_2012-03_nonplus_true2.eps"/>
          <p:cNvPicPr>
            <a:picLocks noGrp="1" noChangeAspect="1"/>
          </p:cNvPicPr>
          <p:nvPr>
            <p:ph idx="1"/>
          </p:nvPr>
        </p:nvPicPr>
        <mc:AlternateContent>
          <mc:Choice xmlns:ma="http://schemas.microsoft.com/office/mac/drawingml/2008/main" Requires="ma">
            <p:blipFill>
              <a:blip r:embed="rId2"/>
              <a:srcRect t="-5082" b="-5082"/>
              <a:stretch>
                <a:fillRect/>
              </a:stretch>
            </p:blipFill>
          </mc:Choice>
          <mc:Fallback>
            <p:blipFill>
              <a:blip r:embed="rId3"/>
              <a:srcRect t="-5082" b="-5082"/>
              <a:stretch>
                <a:fillRect/>
              </a:stretch>
            </p:blipFill>
          </mc:Fallback>
        </mc:AlternateContent>
        <p:spPr>
          <a:xfrm>
            <a:off x="-990600" y="990600"/>
            <a:ext cx="10672764" cy="6324600"/>
          </a:xfrm>
        </p:spPr>
      </p:pic>
      <p:grpSp>
        <p:nvGrpSpPr>
          <p:cNvPr id="13" name="図形グループ 12"/>
          <p:cNvGrpSpPr/>
          <p:nvPr/>
        </p:nvGrpSpPr>
        <p:grpSpPr>
          <a:xfrm>
            <a:off x="3320480" y="4038600"/>
            <a:ext cx="4680520" cy="864096"/>
            <a:chOff x="2771800" y="4221088"/>
            <a:chExt cx="4680520" cy="864096"/>
          </a:xfrm>
        </p:grpSpPr>
        <p:sp>
          <p:nvSpPr>
            <p:cNvPr id="4" name="コンテンツ プレースホルダー 2"/>
            <p:cNvSpPr txBox="1">
              <a:spLocks/>
            </p:cNvSpPr>
            <p:nvPr/>
          </p:nvSpPr>
          <p:spPr>
            <a:xfrm>
              <a:off x="2771800" y="4221088"/>
              <a:ext cx="4680520" cy="864096"/>
            </a:xfrm>
            <a:prstGeom prst="rect">
              <a:avLst/>
            </a:prstGeom>
            <a:solidFill>
              <a:schemeClr val="bg1"/>
            </a:solidFill>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Font typeface="Arial"/>
                <a:buNone/>
              </a:pPr>
              <a:r>
                <a:rPr lang="ja-JP" altLang="en-US" sz="2400" dirty="0" smtClean="0"/>
                <a:t>指数　　</a:t>
              </a:r>
              <a:endParaRPr lang="en-US" altLang="ja-JP" sz="2400" dirty="0" smtClean="0"/>
            </a:p>
            <a:p>
              <a:pPr marL="0" indent="0">
                <a:buFont typeface="Arial"/>
                <a:buNone/>
              </a:pPr>
              <a:r>
                <a:rPr lang="ja-JP" altLang="en-US" sz="2400" dirty="0" smtClean="0"/>
                <a:t>フラックス</a:t>
              </a:r>
              <a:endParaRPr lang="ja-JP" altLang="en-US" sz="2400" dirty="0"/>
            </a:p>
          </p:txBody>
        </p:sp>
        <p:pic>
          <p:nvPicPr>
            <p:cNvPr id="5" name="図 4"/>
            <p:cNvPicPr>
              <a:picLocks noChangeAspect="1"/>
            </p:cNvPicPr>
            <p:nvPr/>
          </p:nvPicPr>
          <p:blipFill>
            <a:blip r:embed="rId4"/>
            <a:stretch>
              <a:fillRect/>
            </a:stretch>
          </p:blipFill>
          <p:spPr>
            <a:xfrm>
              <a:off x="4360506" y="4278526"/>
              <a:ext cx="1435630" cy="230594"/>
            </a:xfrm>
            <a:prstGeom prst="rect">
              <a:avLst/>
            </a:prstGeom>
          </p:spPr>
        </p:pic>
        <p:pic>
          <p:nvPicPr>
            <p:cNvPr id="6" name="図 5"/>
            <p:cNvPicPr>
              <a:picLocks noChangeAspect="1"/>
            </p:cNvPicPr>
            <p:nvPr/>
          </p:nvPicPr>
          <p:blipFill>
            <a:blip r:embed="rId5"/>
            <a:stretch>
              <a:fillRect/>
            </a:stretch>
          </p:blipFill>
          <p:spPr>
            <a:xfrm>
              <a:off x="4283968" y="4653136"/>
              <a:ext cx="3129818" cy="339772"/>
            </a:xfrm>
            <a:prstGeom prst="rect">
              <a:avLst/>
            </a:prstGeom>
          </p:spPr>
        </p:pic>
      </p:grpSp>
      <p:grpSp>
        <p:nvGrpSpPr>
          <p:cNvPr id="14" name="図形グループ 13"/>
          <p:cNvGrpSpPr/>
          <p:nvPr/>
        </p:nvGrpSpPr>
        <p:grpSpPr>
          <a:xfrm>
            <a:off x="3352800" y="4876800"/>
            <a:ext cx="4486516" cy="891311"/>
            <a:chOff x="949580" y="5201985"/>
            <a:chExt cx="4486516" cy="891311"/>
          </a:xfrm>
        </p:grpSpPr>
        <p:sp>
          <p:nvSpPr>
            <p:cNvPr id="8" name="コンテンツ プレースホルダー 2"/>
            <p:cNvSpPr txBox="1">
              <a:spLocks/>
            </p:cNvSpPr>
            <p:nvPr/>
          </p:nvSpPr>
          <p:spPr>
            <a:xfrm>
              <a:off x="949580" y="5201985"/>
              <a:ext cx="4486516" cy="891311"/>
            </a:xfrm>
            <a:prstGeom prst="rect">
              <a:avLst/>
            </a:prstGeom>
            <a:solidFill>
              <a:schemeClr val="bg1"/>
            </a:solidFill>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Font typeface="Arial"/>
                <a:buNone/>
              </a:pPr>
              <a:r>
                <a:rPr lang="ja-JP" altLang="en-US" sz="2400" dirty="0" smtClean="0"/>
                <a:t>指数　　</a:t>
              </a:r>
              <a:endParaRPr lang="en-US" altLang="ja-JP" sz="2400" dirty="0" smtClean="0"/>
            </a:p>
            <a:p>
              <a:pPr marL="0" indent="0">
                <a:buFont typeface="Arial"/>
                <a:buNone/>
              </a:pPr>
              <a:r>
                <a:rPr lang="ja-JP" altLang="en-US" sz="2400" dirty="0" smtClean="0"/>
                <a:t>フラックス</a:t>
              </a:r>
              <a:endParaRPr lang="ja-JP" altLang="en-US" sz="2400" dirty="0"/>
            </a:p>
          </p:txBody>
        </p:sp>
        <p:pic>
          <p:nvPicPr>
            <p:cNvPr id="9" name="図 8"/>
            <p:cNvPicPr>
              <a:picLocks noChangeAspect="1"/>
            </p:cNvPicPr>
            <p:nvPr/>
          </p:nvPicPr>
          <p:blipFill>
            <a:blip r:embed="rId6"/>
            <a:stretch>
              <a:fillRect/>
            </a:stretch>
          </p:blipFill>
          <p:spPr>
            <a:xfrm>
              <a:off x="2537515" y="5640171"/>
              <a:ext cx="2826574" cy="356752"/>
            </a:xfrm>
            <a:prstGeom prst="rect">
              <a:avLst/>
            </a:prstGeom>
          </p:spPr>
        </p:pic>
        <p:pic>
          <p:nvPicPr>
            <p:cNvPr id="10" name="図 9"/>
            <p:cNvPicPr>
              <a:picLocks noChangeAspect="1"/>
            </p:cNvPicPr>
            <p:nvPr/>
          </p:nvPicPr>
          <p:blipFill>
            <a:blip r:embed="rId7"/>
            <a:stretch>
              <a:fillRect/>
            </a:stretch>
          </p:blipFill>
          <p:spPr>
            <a:xfrm>
              <a:off x="2627784" y="5229200"/>
              <a:ext cx="1463012" cy="234992"/>
            </a:xfrm>
            <a:prstGeom prst="rect">
              <a:avLst/>
            </a:prstGeom>
          </p:spPr>
        </p:pic>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022535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図 6" descr="flare.eps"/>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838200" y="1066800"/>
            <a:ext cx="10624279" cy="5715000"/>
          </a:xfrm>
          <a:prstGeom prst="rect">
            <a:avLst/>
          </a:prstGeom>
        </p:spPr>
      </p:pic>
      <p:sp>
        <p:nvSpPr>
          <p:cNvPr id="2" name="タイトル 1"/>
          <p:cNvSpPr>
            <a:spLocks noGrp="1"/>
          </p:cNvSpPr>
          <p:nvPr>
            <p:ph type="title"/>
          </p:nvPr>
        </p:nvSpPr>
        <p:spPr/>
        <p:txBody>
          <a:bodyPr/>
          <a:lstStyle/>
          <a:p>
            <a:r>
              <a:rPr kumimoji="1" lang="ja-JP" altLang="en-US" dirty="0" smtClean="0"/>
              <a:t>フレア時の</a:t>
            </a:r>
            <a:r>
              <a:rPr lang="en-US" altLang="ja-JP" dirty="0" smtClean="0"/>
              <a:t>SED</a:t>
            </a:r>
            <a:r>
              <a:rPr lang="ja-JP" altLang="en-US" dirty="0"/>
              <a:t>（パルサーなし）</a:t>
            </a:r>
            <a:endParaRPr kumimoji="1" lang="ja-JP" altLang="en-US" dirty="0"/>
          </a:p>
        </p:txBody>
      </p:sp>
      <p:sp>
        <p:nvSpPr>
          <p:cNvPr id="4" name="コンテンツ プレースホルダー 2"/>
          <p:cNvSpPr txBox="1">
            <a:spLocks/>
          </p:cNvSpPr>
          <p:nvPr/>
        </p:nvSpPr>
        <p:spPr>
          <a:xfrm>
            <a:off x="2015710" y="4293096"/>
            <a:ext cx="5436610" cy="949110"/>
          </a:xfrm>
          <a:prstGeom prst="rect">
            <a:avLst/>
          </a:prstGeom>
          <a:solidFill>
            <a:schemeClr val="bg1"/>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Font typeface="Arial"/>
              <a:buNone/>
            </a:pPr>
            <a:r>
              <a:rPr lang="en-US" altLang="en-US" sz="2400" dirty="0" smtClean="0"/>
              <a:t>べき</a:t>
            </a:r>
            <a:r>
              <a:rPr lang="ja-JP" altLang="en-US" sz="2400" dirty="0" smtClean="0"/>
              <a:t>関数の指数　　</a:t>
            </a:r>
            <a:endParaRPr lang="en-US" altLang="ja-JP" sz="2400" dirty="0" smtClean="0"/>
          </a:p>
          <a:p>
            <a:pPr marL="0" indent="0">
              <a:buFont typeface="Arial"/>
              <a:buNone/>
            </a:pPr>
            <a:r>
              <a:rPr lang="ja-JP" altLang="en-US" sz="2400" dirty="0" smtClean="0"/>
              <a:t>フラックス</a:t>
            </a:r>
            <a:endParaRPr lang="ja-JP" altLang="en-US" sz="2400" dirty="0"/>
          </a:p>
        </p:txBody>
      </p:sp>
      <p:pic>
        <p:nvPicPr>
          <p:cNvPr id="5" name="図 4"/>
          <p:cNvPicPr>
            <a:picLocks noChangeAspect="1"/>
          </p:cNvPicPr>
          <p:nvPr/>
        </p:nvPicPr>
        <p:blipFill>
          <a:blip r:embed="rId4"/>
          <a:stretch>
            <a:fillRect/>
          </a:stretch>
        </p:blipFill>
        <p:spPr>
          <a:xfrm>
            <a:off x="3851920" y="4787157"/>
            <a:ext cx="3528392" cy="383040"/>
          </a:xfrm>
          <a:prstGeom prst="rect">
            <a:avLst/>
          </a:prstGeom>
        </p:spPr>
      </p:pic>
      <p:pic>
        <p:nvPicPr>
          <p:cNvPr id="6" name="図 5"/>
          <p:cNvPicPr>
            <a:picLocks noChangeAspect="1"/>
          </p:cNvPicPr>
          <p:nvPr/>
        </p:nvPicPr>
        <p:blipFill>
          <a:blip r:embed="rId5"/>
          <a:stretch>
            <a:fillRect/>
          </a:stretch>
        </p:blipFill>
        <p:spPr>
          <a:xfrm>
            <a:off x="4389537" y="4415165"/>
            <a:ext cx="1910655" cy="250976"/>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75358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目標</a:t>
            </a:r>
            <a:endParaRPr kumimoji="1" lang="ja-JP" altLang="en-US" dirty="0"/>
          </a:p>
        </p:txBody>
      </p:sp>
      <p:sp>
        <p:nvSpPr>
          <p:cNvPr id="3" name="コンテンツ プレースホルダー 2"/>
          <p:cNvSpPr>
            <a:spLocks noGrp="1"/>
          </p:cNvSpPr>
          <p:nvPr>
            <p:ph idx="1"/>
          </p:nvPr>
        </p:nvSpPr>
        <p:spPr>
          <a:xfrm>
            <a:off x="457200" y="1600200"/>
            <a:ext cx="8579296" cy="4876800"/>
          </a:xfrm>
        </p:spPr>
        <p:txBody>
          <a:bodyPr>
            <a:normAutofit/>
          </a:bodyPr>
          <a:lstStyle/>
          <a:p>
            <a:r>
              <a:rPr lang="en-US" altLang="ja-JP" sz="2800" dirty="0" err="1" smtClean="0"/>
              <a:t>γ</a:t>
            </a:r>
            <a:r>
              <a:rPr kumimoji="1" lang="ja-JP" altLang="en-US" sz="2800" dirty="0" smtClean="0"/>
              <a:t>線を観測することにより荷電粒子の加速機構を調べる</a:t>
            </a:r>
            <a:endParaRPr kumimoji="1" lang="en-US" altLang="ja-JP" sz="2800" dirty="0" smtClean="0"/>
          </a:p>
          <a:p>
            <a:endParaRPr kumimoji="1" lang="en-US" altLang="ja-JP" sz="2800" dirty="0" smtClean="0"/>
          </a:p>
          <a:p>
            <a:r>
              <a:rPr lang="ja-JP" altLang="en-US" sz="2800" dirty="0" smtClean="0"/>
              <a:t>フレアの起きているときと平常時のスペクトルの違いを見る</a:t>
            </a:r>
            <a:endParaRPr kumimoji="1" lang="ja-JP" altLang="en-US" sz="2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546399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フレア時と平常時の</a:t>
            </a:r>
            <a:r>
              <a:rPr lang="en-US" altLang="ja-JP" dirty="0" smtClean="0"/>
              <a:t>SED</a:t>
            </a:r>
            <a:r>
              <a:rPr lang="ja-JP" altLang="en-US" dirty="0" smtClean="0"/>
              <a:t>の比較</a:t>
            </a:r>
            <a:endParaRPr kumimoji="1" lang="ja-JP" altLang="en-US" dirty="0"/>
          </a:p>
        </p:txBody>
      </p:sp>
      <p:pic>
        <p:nvPicPr>
          <p:cNvPr id="4" name="図 3" descr="SED_compare_2012-03_2013-03.eps"/>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629274" y="1295400"/>
            <a:ext cx="9620874" cy="517525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196327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考察</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sz="2800" dirty="0" smtClean="0"/>
              <a:t>フレア時には、</a:t>
            </a:r>
            <a:r>
              <a:rPr lang="en-US" altLang="en-US" sz="2800" dirty="0" smtClean="0"/>
              <a:t>シンクロトロン</a:t>
            </a:r>
            <a:r>
              <a:rPr lang="ja-JP" altLang="en-US" sz="2800" dirty="0" smtClean="0"/>
              <a:t>放射のテールが高エネルギー側にシフトしているようにみえる</a:t>
            </a:r>
            <a:endParaRPr lang="en-US" altLang="ja-JP" sz="2800" dirty="0" smtClean="0"/>
          </a:p>
          <a:p>
            <a:r>
              <a:rPr lang="ja-JP" altLang="en-US" sz="2800" dirty="0"/>
              <a:t>考えられる</a:t>
            </a:r>
            <a:r>
              <a:rPr lang="ja-JP" altLang="en-US" sz="2800" dirty="0" smtClean="0"/>
              <a:t>原因</a:t>
            </a:r>
            <a:endParaRPr lang="en-US" altLang="ja-JP" sz="2800" dirty="0" smtClean="0"/>
          </a:p>
          <a:p>
            <a:pPr marL="457200" lvl="1" indent="0">
              <a:buNone/>
            </a:pPr>
            <a:r>
              <a:rPr lang="en-US" altLang="ja-JP" sz="2800" dirty="0"/>
              <a:t>1. </a:t>
            </a:r>
            <a:r>
              <a:rPr lang="ja-JP" altLang="en-US" sz="2800" dirty="0" smtClean="0"/>
              <a:t>加速領域の磁場</a:t>
            </a:r>
            <a:r>
              <a:rPr lang="ja-JP" altLang="en-US" sz="2800" dirty="0"/>
              <a:t>が大きくなっている</a:t>
            </a:r>
            <a:endParaRPr lang="en-US" altLang="ja-JP" sz="2800" dirty="0"/>
          </a:p>
          <a:p>
            <a:pPr marL="457200" lvl="1" indent="0">
              <a:buNone/>
            </a:pPr>
            <a:r>
              <a:rPr lang="en-US" altLang="ja-JP" sz="2800" dirty="0"/>
              <a:t>2. </a:t>
            </a:r>
            <a:r>
              <a:rPr lang="ja-JP" altLang="en-US" sz="2800" dirty="0"/>
              <a:t>電子の</a:t>
            </a:r>
            <a:r>
              <a:rPr lang="ja-JP" altLang="en-US" sz="2800" dirty="0" smtClean="0"/>
              <a:t>最高エネルギーが</a:t>
            </a:r>
            <a:r>
              <a:rPr lang="ja-JP" altLang="en-US" sz="2800" dirty="0"/>
              <a:t>上がって</a:t>
            </a:r>
            <a:r>
              <a:rPr lang="ja-JP" altLang="en-US" sz="2800" dirty="0" smtClean="0"/>
              <a:t>いる</a:t>
            </a:r>
            <a:endParaRPr lang="en-US" altLang="ja-JP" sz="2800" dirty="0"/>
          </a:p>
          <a:p>
            <a:pPr marL="457200" lvl="1" indent="0">
              <a:buNone/>
            </a:pPr>
            <a:endParaRPr lang="en-US" altLang="ja-JP" sz="28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129869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図 9"/>
          <p:cNvPicPr>
            <a:picLocks noChangeAspect="1"/>
          </p:cNvPicPr>
          <p:nvPr/>
        </p:nvPicPr>
        <p:blipFill>
          <a:blip r:embed="rId2"/>
          <a:stretch>
            <a:fillRect/>
          </a:stretch>
        </p:blipFill>
        <p:spPr>
          <a:xfrm>
            <a:off x="1475656" y="2276872"/>
            <a:ext cx="6210300" cy="3314700"/>
          </a:xfrm>
          <a:prstGeom prst="rect">
            <a:avLst/>
          </a:prstGeom>
        </p:spPr>
      </p:pic>
      <p:grpSp>
        <p:nvGrpSpPr>
          <p:cNvPr id="7" name="図形グループ 6"/>
          <p:cNvGrpSpPr/>
          <p:nvPr/>
        </p:nvGrpSpPr>
        <p:grpSpPr>
          <a:xfrm>
            <a:off x="4283968" y="4221088"/>
            <a:ext cx="1872208" cy="618344"/>
            <a:chOff x="4211960" y="3933056"/>
            <a:chExt cx="1872208" cy="618344"/>
          </a:xfrm>
        </p:grpSpPr>
        <p:sp>
          <p:nvSpPr>
            <p:cNvPr id="2" name="左右矢印 1"/>
            <p:cNvSpPr/>
            <p:nvPr/>
          </p:nvSpPr>
          <p:spPr>
            <a:xfrm>
              <a:off x="4211960" y="3949682"/>
              <a:ext cx="1080120" cy="292678"/>
            </a:xfrm>
            <a:prstGeom prst="lef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p>
          </p:txBody>
        </p:sp>
        <p:sp>
          <p:nvSpPr>
            <p:cNvPr id="4" name="左右矢印 3"/>
            <p:cNvSpPr/>
            <p:nvPr/>
          </p:nvSpPr>
          <p:spPr>
            <a:xfrm>
              <a:off x="5004048" y="4229472"/>
              <a:ext cx="1080120" cy="292678"/>
            </a:xfrm>
            <a:prstGeom prst="lef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4358362" y="3933056"/>
              <a:ext cx="942454" cy="338554"/>
            </a:xfrm>
            <a:prstGeom prst="rect">
              <a:avLst/>
            </a:prstGeom>
            <a:noFill/>
          </p:spPr>
          <p:txBody>
            <a:bodyPr wrap="square" rtlCol="0">
              <a:spAutoFit/>
            </a:bodyPr>
            <a:lstStyle/>
            <a:p>
              <a:r>
                <a:rPr kumimoji="1" lang="en-US" altLang="ja-JP" sz="1600" dirty="0" smtClean="0">
                  <a:solidFill>
                    <a:schemeClr val="bg1"/>
                  </a:solidFill>
                </a:rPr>
                <a:t>FERMI</a:t>
              </a:r>
              <a:endParaRPr kumimoji="1" lang="ja-JP" altLang="en-US" sz="1600" dirty="0">
                <a:solidFill>
                  <a:schemeClr val="bg1"/>
                </a:solidFill>
              </a:endParaRPr>
            </a:p>
          </p:txBody>
        </p:sp>
        <p:sp>
          <p:nvSpPr>
            <p:cNvPr id="5" name="テキスト ボックス 4"/>
            <p:cNvSpPr txBox="1"/>
            <p:nvPr/>
          </p:nvSpPr>
          <p:spPr>
            <a:xfrm>
              <a:off x="5173336" y="4212846"/>
              <a:ext cx="766685" cy="338554"/>
            </a:xfrm>
            <a:prstGeom prst="rect">
              <a:avLst/>
            </a:prstGeom>
            <a:noFill/>
          </p:spPr>
          <p:txBody>
            <a:bodyPr wrap="none" rtlCol="0">
              <a:spAutoFit/>
            </a:bodyPr>
            <a:lstStyle/>
            <a:p>
              <a:r>
                <a:rPr lang="en-US" altLang="ja-JP" sz="1600" dirty="0" smtClean="0">
                  <a:solidFill>
                    <a:schemeClr val="bg1"/>
                  </a:solidFill>
                </a:rPr>
                <a:t>MAGIC</a:t>
              </a:r>
              <a:endParaRPr kumimoji="1" lang="ja-JP" altLang="en-US" sz="1600" dirty="0">
                <a:solidFill>
                  <a:schemeClr val="bg1"/>
                </a:solidFill>
              </a:endParaRPr>
            </a:p>
          </p:txBody>
        </p:sp>
      </p:grpSp>
      <p:sp>
        <p:nvSpPr>
          <p:cNvPr id="8" name="テキスト ボックス 7"/>
          <p:cNvSpPr txBox="1"/>
          <p:nvPr/>
        </p:nvSpPr>
        <p:spPr>
          <a:xfrm>
            <a:off x="251520" y="548680"/>
            <a:ext cx="7920880" cy="646331"/>
          </a:xfrm>
          <a:prstGeom prst="rect">
            <a:avLst/>
          </a:prstGeom>
          <a:noFill/>
        </p:spPr>
        <p:txBody>
          <a:bodyPr wrap="square" rtlCol="0">
            <a:spAutoFit/>
          </a:bodyPr>
          <a:lstStyle/>
          <a:p>
            <a:pPr marL="514350" lvl="1" indent="-514350">
              <a:buAutoNum type="arabicPeriod"/>
            </a:pPr>
            <a:r>
              <a:rPr lang="ja-JP" altLang="en-US" sz="3600" dirty="0" smtClean="0">
                <a:solidFill>
                  <a:srgbClr val="D2533C"/>
                </a:solidFill>
              </a:rPr>
              <a:t>加速</a:t>
            </a:r>
            <a:r>
              <a:rPr lang="ja-JP" altLang="en-US" sz="3600" dirty="0">
                <a:solidFill>
                  <a:srgbClr val="D2533C"/>
                </a:solidFill>
              </a:rPr>
              <a:t>領域の磁場が大きく</a:t>
            </a:r>
            <a:r>
              <a:rPr lang="ja-JP" altLang="en-US" sz="3600" dirty="0" smtClean="0">
                <a:solidFill>
                  <a:srgbClr val="D2533C"/>
                </a:solidFill>
              </a:rPr>
              <a:t>なった場合</a:t>
            </a:r>
            <a:endParaRPr lang="en-US" altLang="ja-JP" sz="3600" dirty="0">
              <a:solidFill>
                <a:srgbClr val="D2533C"/>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424705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正方形/長方形 2"/>
          <p:cNvSpPr/>
          <p:nvPr/>
        </p:nvSpPr>
        <p:spPr>
          <a:xfrm>
            <a:off x="1556470" y="4881590"/>
            <a:ext cx="5328592" cy="1015663"/>
          </a:xfrm>
          <a:prstGeom prst="rect">
            <a:avLst/>
          </a:prstGeom>
        </p:spPr>
        <p:txBody>
          <a:bodyPr wrap="square">
            <a:spAutoFit/>
          </a:bodyPr>
          <a:lstStyle/>
          <a:p>
            <a:r>
              <a:rPr lang="ja-JP" altLang="en-US" sz="2000" dirty="0" smtClean="0"/>
              <a:t>どちらの描像が正しいかを確認するためには、</a:t>
            </a:r>
            <a:r>
              <a:rPr lang="ja-JP" altLang="en-US" sz="2000" dirty="0"/>
              <a:t>今見ているエネルギー領域以外も観測する必要がある。</a:t>
            </a:r>
            <a:endParaRPr lang="en-US" altLang="ja-JP" sz="2000" dirty="0"/>
          </a:p>
        </p:txBody>
      </p:sp>
      <p:sp>
        <p:nvSpPr>
          <p:cNvPr id="5" name="タイトル 1"/>
          <p:cNvSpPr txBox="1">
            <a:spLocks/>
          </p:cNvSpPr>
          <p:nvPr/>
        </p:nvSpPr>
        <p:spPr>
          <a:xfrm>
            <a:off x="230832" y="557808"/>
            <a:ext cx="8229600" cy="1143000"/>
          </a:xfrm>
          <a:prstGeom prst="rect">
            <a:avLst/>
          </a:prstGeom>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lvl="1">
              <a:spcBef>
                <a:spcPct val="0"/>
              </a:spcBef>
            </a:pPr>
            <a:r>
              <a:rPr lang="en-US" altLang="ja-JP" sz="3600" dirty="0">
                <a:solidFill>
                  <a:srgbClr val="D2533C"/>
                </a:solidFill>
              </a:rPr>
              <a:t>2. </a:t>
            </a:r>
            <a:r>
              <a:rPr lang="ja-JP" altLang="en-US" sz="3600" dirty="0">
                <a:solidFill>
                  <a:srgbClr val="D2533C"/>
                </a:solidFill>
              </a:rPr>
              <a:t>電子の最高エネルギーが</a:t>
            </a:r>
            <a:r>
              <a:rPr lang="ja-JP" altLang="en-US" sz="3600" dirty="0" smtClean="0">
                <a:solidFill>
                  <a:srgbClr val="D2533C"/>
                </a:solidFill>
              </a:rPr>
              <a:t>上がった場合</a:t>
            </a:r>
            <a:endParaRPr lang="en-US" altLang="ja-JP" sz="3600" dirty="0">
              <a:solidFill>
                <a:srgbClr val="D2533C"/>
              </a:solidFill>
            </a:endParaRPr>
          </a:p>
        </p:txBody>
      </p:sp>
      <p:pic>
        <p:nvPicPr>
          <p:cNvPr id="7" name="図 6"/>
          <p:cNvPicPr>
            <a:picLocks noChangeAspect="1"/>
          </p:cNvPicPr>
          <p:nvPr/>
        </p:nvPicPr>
        <p:blipFill>
          <a:blip r:embed="rId2"/>
          <a:stretch>
            <a:fillRect/>
          </a:stretch>
        </p:blipFill>
        <p:spPr>
          <a:xfrm>
            <a:off x="1475656" y="1556792"/>
            <a:ext cx="6210300" cy="3314700"/>
          </a:xfrm>
          <a:prstGeom prst="rect">
            <a:avLst/>
          </a:prstGeom>
        </p:spPr>
      </p:pic>
      <p:grpSp>
        <p:nvGrpSpPr>
          <p:cNvPr id="6" name="図形グループ 5"/>
          <p:cNvGrpSpPr/>
          <p:nvPr/>
        </p:nvGrpSpPr>
        <p:grpSpPr>
          <a:xfrm>
            <a:off x="4267200" y="3496456"/>
            <a:ext cx="1872208" cy="618344"/>
            <a:chOff x="4211960" y="3933056"/>
            <a:chExt cx="1872208" cy="618344"/>
          </a:xfrm>
        </p:grpSpPr>
        <p:sp>
          <p:nvSpPr>
            <p:cNvPr id="8" name="左右矢印 7"/>
            <p:cNvSpPr/>
            <p:nvPr/>
          </p:nvSpPr>
          <p:spPr>
            <a:xfrm>
              <a:off x="4211960" y="3949682"/>
              <a:ext cx="1080120" cy="292678"/>
            </a:xfrm>
            <a:prstGeom prst="lef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p>
          </p:txBody>
        </p:sp>
        <p:sp>
          <p:nvSpPr>
            <p:cNvPr id="9" name="左右矢印 8"/>
            <p:cNvSpPr/>
            <p:nvPr/>
          </p:nvSpPr>
          <p:spPr>
            <a:xfrm>
              <a:off x="5004048" y="4229472"/>
              <a:ext cx="1080120" cy="292678"/>
            </a:xfrm>
            <a:prstGeom prst="lef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4358362" y="3933056"/>
              <a:ext cx="942454" cy="338554"/>
            </a:xfrm>
            <a:prstGeom prst="rect">
              <a:avLst/>
            </a:prstGeom>
            <a:noFill/>
          </p:spPr>
          <p:txBody>
            <a:bodyPr wrap="square" rtlCol="0">
              <a:spAutoFit/>
            </a:bodyPr>
            <a:lstStyle/>
            <a:p>
              <a:r>
                <a:rPr kumimoji="1" lang="en-US" altLang="ja-JP" sz="1600" dirty="0" smtClean="0">
                  <a:solidFill>
                    <a:schemeClr val="bg1"/>
                  </a:solidFill>
                </a:rPr>
                <a:t>FERMI</a:t>
              </a:r>
              <a:endParaRPr kumimoji="1" lang="ja-JP" altLang="en-US" sz="1600" dirty="0">
                <a:solidFill>
                  <a:schemeClr val="bg1"/>
                </a:solidFill>
              </a:endParaRPr>
            </a:p>
          </p:txBody>
        </p:sp>
        <p:sp>
          <p:nvSpPr>
            <p:cNvPr id="11" name="テキスト ボックス 10"/>
            <p:cNvSpPr txBox="1"/>
            <p:nvPr/>
          </p:nvSpPr>
          <p:spPr>
            <a:xfrm>
              <a:off x="5173336" y="4212846"/>
              <a:ext cx="766685" cy="338554"/>
            </a:xfrm>
            <a:prstGeom prst="rect">
              <a:avLst/>
            </a:prstGeom>
            <a:noFill/>
          </p:spPr>
          <p:txBody>
            <a:bodyPr wrap="none" rtlCol="0">
              <a:spAutoFit/>
            </a:bodyPr>
            <a:lstStyle/>
            <a:p>
              <a:r>
                <a:rPr lang="en-US" altLang="ja-JP" sz="1600" dirty="0" smtClean="0">
                  <a:solidFill>
                    <a:schemeClr val="bg1"/>
                  </a:solidFill>
                </a:rPr>
                <a:t>MAGIC</a:t>
              </a:r>
              <a:endParaRPr kumimoji="1" lang="ja-JP" altLang="en-US" sz="1600" dirty="0">
                <a:solidFill>
                  <a:schemeClr val="bg1"/>
                </a:solidFill>
              </a:endParaRP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222465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考察</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sz="2800" dirty="0"/>
              <a:t>フレアの</a:t>
            </a:r>
            <a:r>
              <a:rPr lang="ja-JP" altLang="en-US" sz="2800" dirty="0" smtClean="0"/>
              <a:t>タイムスケールは</a:t>
            </a:r>
            <a:r>
              <a:rPr lang="en-US" altLang="ja-JP" sz="2800" dirty="0" smtClean="0"/>
              <a:t>1</a:t>
            </a:r>
            <a:r>
              <a:rPr lang="ja-JP" altLang="en-US" sz="2800" dirty="0" smtClean="0"/>
              <a:t>日</a:t>
            </a:r>
            <a:r>
              <a:rPr lang="ja-JP" altLang="en-US" sz="2800" dirty="0" smtClean="0"/>
              <a:t>程度</a:t>
            </a:r>
            <a:endParaRPr lang="en-US" altLang="ja-JP" sz="2800" dirty="0" smtClean="0"/>
          </a:p>
          <a:p>
            <a:r>
              <a:rPr lang="en-US" altLang="ja-JP" sz="2800" dirty="0" smtClean="0"/>
              <a:t>Nebula</a:t>
            </a:r>
            <a:r>
              <a:rPr lang="ja-JP" altLang="en-US" sz="2800" dirty="0" smtClean="0"/>
              <a:t>の</a:t>
            </a:r>
            <a:r>
              <a:rPr lang="ja-JP" altLang="en-US" sz="2800" dirty="0"/>
              <a:t>大きさは</a:t>
            </a:r>
            <a:r>
              <a:rPr lang="en-US" altLang="ja-JP" sz="2800" dirty="0" smtClean="0"/>
              <a:t>5.5</a:t>
            </a:r>
            <a:r>
              <a:rPr lang="ja-JP" altLang="en-US" sz="2800" dirty="0" smtClean="0"/>
              <a:t>光年</a:t>
            </a:r>
            <a:r>
              <a:rPr lang="ja-JP" altLang="en-US" sz="2800" dirty="0"/>
              <a:t>（</a:t>
            </a:r>
            <a:r>
              <a:rPr lang="en-US" altLang="ja-JP" sz="2800" dirty="0" smtClean="0"/>
              <a:t>2000</a:t>
            </a:r>
            <a:r>
              <a:rPr lang="ja-JP" altLang="en-US" sz="2800" dirty="0" smtClean="0"/>
              <a:t>日）</a:t>
            </a:r>
            <a:endParaRPr lang="en-US" altLang="ja-JP" sz="2800" dirty="0" smtClean="0"/>
          </a:p>
          <a:p>
            <a:r>
              <a:rPr lang="en-US" altLang="ja-JP" sz="2800" dirty="0" smtClean="0"/>
              <a:t>Light cylinder</a:t>
            </a:r>
            <a:r>
              <a:rPr lang="ja-JP" altLang="en-US" sz="2800" dirty="0" smtClean="0"/>
              <a:t>の直径は </a:t>
            </a:r>
            <a:r>
              <a:rPr lang="en-US" altLang="ja-JP" sz="2800" dirty="0" smtClean="0"/>
              <a:t>10 m</a:t>
            </a:r>
            <a:r>
              <a:rPr lang="ja-JP" altLang="en-US" sz="2800" dirty="0" smtClean="0"/>
              <a:t>秒</a:t>
            </a:r>
            <a:endParaRPr lang="en-US" altLang="ja-JP" sz="2800" dirty="0"/>
          </a:p>
          <a:p>
            <a:endParaRPr lang="en-US" altLang="ja-JP" sz="2800" dirty="0" smtClean="0"/>
          </a:p>
          <a:p>
            <a:r>
              <a:rPr lang="ja-JP" altLang="en-US" sz="2800" dirty="0"/>
              <a:t>加速</a:t>
            </a:r>
            <a:r>
              <a:rPr lang="ja-JP" altLang="en-US" sz="2800" dirty="0" smtClean="0"/>
              <a:t>は</a:t>
            </a:r>
            <a:r>
              <a:rPr lang="en-US" altLang="ja-JP" sz="2800" dirty="0" smtClean="0"/>
              <a:t>Nebula</a:t>
            </a:r>
            <a:r>
              <a:rPr lang="ja-JP" altLang="en-US" sz="2800" dirty="0" smtClean="0"/>
              <a:t>の領域のうちかなり狭い範囲で起きているはず</a:t>
            </a:r>
            <a:endParaRPr lang="en-US" altLang="ja-JP" sz="2800" dirty="0"/>
          </a:p>
          <a:p>
            <a:endParaRPr kumimoji="1" lang="ja-JP" altLang="en-US" sz="2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562297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まとめ</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sz="2800" dirty="0" smtClean="0"/>
              <a:t>FERMI</a:t>
            </a:r>
            <a:r>
              <a:rPr lang="ja-JP" altLang="en-US" sz="2800" dirty="0" smtClean="0"/>
              <a:t>衛星の観測データから、かに星雲のフレアを検出した</a:t>
            </a:r>
            <a:endParaRPr lang="en-US" altLang="ja-JP" sz="2800" dirty="0" smtClean="0"/>
          </a:p>
          <a:p>
            <a:r>
              <a:rPr lang="ja-JP" altLang="en-US" sz="2800" dirty="0" smtClean="0"/>
              <a:t>パルサーからの放射成分はフレア時と平常時でかわらなかった</a:t>
            </a:r>
            <a:endParaRPr lang="en-US" altLang="ja-JP" sz="2800" dirty="0" smtClean="0"/>
          </a:p>
          <a:p>
            <a:r>
              <a:rPr lang="en-US" altLang="ja-JP" sz="2800" dirty="0" smtClean="0"/>
              <a:t>FERMI</a:t>
            </a:r>
            <a:r>
              <a:rPr lang="ja-JP" altLang="en-US" sz="2800" dirty="0" smtClean="0"/>
              <a:t>衛星と</a:t>
            </a:r>
            <a:r>
              <a:rPr lang="en-US" altLang="ja-JP" sz="2800" dirty="0" smtClean="0"/>
              <a:t>MAGIC</a:t>
            </a:r>
            <a:r>
              <a:rPr lang="ja-JP" altLang="en-US" sz="2800" dirty="0" smtClean="0"/>
              <a:t>の観測データは電子由来の放射モデルでうまく説明することができた</a:t>
            </a:r>
            <a:endParaRPr lang="en-US" altLang="ja-JP" sz="2800" dirty="0" smtClean="0"/>
          </a:p>
          <a:p>
            <a:r>
              <a:rPr lang="ja-JP" altLang="en-US" sz="2800" dirty="0" smtClean="0"/>
              <a:t>フレア時に電子の最高エネルギーか磁場の強度が増加していることが示唆された</a:t>
            </a:r>
            <a:endParaRPr lang="en-US" altLang="ja-JP" sz="2800" dirty="0" smtClean="0"/>
          </a:p>
          <a:p>
            <a:endParaRPr kumimoji="1" lang="ja-JP" altLang="en-US" sz="2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462547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役割分担</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en-US" altLang="ja-JP" sz="2800" dirty="0" smtClean="0"/>
              <a:t>FERMI</a:t>
            </a:r>
            <a:r>
              <a:rPr kumimoji="1" lang="ja-JP" altLang="en-US" sz="2800" dirty="0" smtClean="0"/>
              <a:t>データ解析（</a:t>
            </a:r>
            <a:r>
              <a:rPr kumimoji="1" lang="en-US" altLang="ja-JP" sz="2800" dirty="0" smtClean="0"/>
              <a:t>NASA</a:t>
            </a:r>
            <a:r>
              <a:rPr kumimoji="1" lang="ja-JP" altLang="en-US" sz="2800" dirty="0" smtClean="0"/>
              <a:t>からデータを取得）</a:t>
            </a:r>
            <a:endParaRPr kumimoji="1" lang="en-US" altLang="ja-JP" sz="2800" dirty="0" smtClean="0"/>
          </a:p>
          <a:p>
            <a:pPr lvl="1"/>
            <a:r>
              <a:rPr kumimoji="1" lang="en-US" altLang="ja-JP" dirty="0" err="1" smtClean="0"/>
              <a:t>PulsePhase</a:t>
            </a:r>
            <a:r>
              <a:rPr kumimoji="1" lang="ja-JP" altLang="en-US" dirty="0" smtClean="0"/>
              <a:t>解析、</a:t>
            </a:r>
            <a:r>
              <a:rPr kumimoji="1" lang="en-US" altLang="ja-JP" dirty="0" err="1" smtClean="0"/>
              <a:t>Skymap</a:t>
            </a:r>
            <a:r>
              <a:rPr kumimoji="1" lang="ja-JP" altLang="en-US" dirty="0" smtClean="0"/>
              <a:t>（角）</a:t>
            </a:r>
            <a:endParaRPr kumimoji="1" lang="en-US" altLang="ja-JP" dirty="0" smtClean="0"/>
          </a:p>
          <a:p>
            <a:pPr lvl="1"/>
            <a:r>
              <a:rPr lang="en-US" altLang="ja-JP" dirty="0" err="1" smtClean="0"/>
              <a:t>Lightcurve</a:t>
            </a:r>
            <a:r>
              <a:rPr lang="ja-JP" altLang="en-US" dirty="0" smtClean="0"/>
              <a:t>解析、</a:t>
            </a:r>
            <a:r>
              <a:rPr lang="en-US" altLang="ja-JP" dirty="0" err="1" smtClean="0"/>
              <a:t>Skymap</a:t>
            </a:r>
            <a:r>
              <a:rPr lang="ja-JP" altLang="en-US" dirty="0" smtClean="0"/>
              <a:t>（室田）</a:t>
            </a:r>
            <a:endParaRPr lang="en-US" altLang="ja-JP" dirty="0" smtClean="0"/>
          </a:p>
          <a:p>
            <a:pPr lvl="1"/>
            <a:r>
              <a:rPr lang="ja-JP" altLang="en-US" dirty="0" smtClean="0"/>
              <a:t>スペクトル解析（播金）</a:t>
            </a:r>
            <a:endParaRPr lang="en-US" altLang="ja-JP" dirty="0" smtClean="0"/>
          </a:p>
          <a:p>
            <a:r>
              <a:rPr lang="en-US" altLang="ja-JP" sz="2800" dirty="0" smtClean="0"/>
              <a:t>MAGIC</a:t>
            </a:r>
            <a:r>
              <a:rPr lang="ja-JP" altLang="en-US" sz="2800" dirty="0" smtClean="0"/>
              <a:t>データ解析（ラパルマから直接取得）</a:t>
            </a:r>
            <a:endParaRPr lang="en-US" altLang="ja-JP" sz="2800" dirty="0" smtClean="0"/>
          </a:p>
          <a:p>
            <a:pPr lvl="1"/>
            <a:r>
              <a:rPr lang="ja-JP" altLang="en-US" dirty="0" smtClean="0"/>
              <a:t>陽子、</a:t>
            </a:r>
            <a:r>
              <a:rPr lang="en-US" altLang="ja-JP" dirty="0" err="1" smtClean="0"/>
              <a:t>γ</a:t>
            </a:r>
            <a:r>
              <a:rPr lang="ja-JP" altLang="en-US" dirty="0" smtClean="0"/>
              <a:t>線分離、スペクトル解析（富田、宮本）</a:t>
            </a:r>
            <a:endParaRPr lang="en-US" altLang="ja-JP" dirty="0" smtClean="0"/>
          </a:p>
          <a:p>
            <a:pPr lvl="1"/>
            <a:endParaRPr kumimoji="1" lang="en-US" altLang="ja-JP"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462547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考察</a:t>
            </a:r>
            <a:endParaRPr kumimoji="1" lang="ja-JP" altLang="en-US" dirty="0"/>
          </a:p>
        </p:txBody>
      </p:sp>
      <p:sp>
        <p:nvSpPr>
          <p:cNvPr id="3" name="コンテンツ プレースホルダー 2"/>
          <p:cNvSpPr>
            <a:spLocks noGrp="1"/>
          </p:cNvSpPr>
          <p:nvPr>
            <p:ph idx="1"/>
          </p:nvPr>
        </p:nvSpPr>
        <p:spPr>
          <a:xfrm>
            <a:off x="457200" y="1600200"/>
            <a:ext cx="8579296" cy="4876800"/>
          </a:xfrm>
        </p:spPr>
        <p:txBody>
          <a:bodyPr>
            <a:normAutofit/>
          </a:bodyPr>
          <a:lstStyle/>
          <a:p>
            <a:r>
              <a:rPr kumimoji="1" lang="ja-JP" altLang="en-US" sz="2800" dirty="0" smtClean="0"/>
              <a:t>狭い領域で、</a:t>
            </a:r>
            <a:r>
              <a:rPr lang="ja-JP" altLang="en-US" sz="2800" dirty="0" smtClean="0"/>
              <a:t>シンクロトロン</a:t>
            </a:r>
            <a:r>
              <a:rPr kumimoji="1" lang="ja-JP" altLang="en-US" sz="2800" dirty="0" smtClean="0"/>
              <a:t>放射で高エネルギーを出</a:t>
            </a:r>
            <a:r>
              <a:rPr lang="ja-JP" altLang="en-US" sz="2800" dirty="0"/>
              <a:t>す</a:t>
            </a:r>
            <a:r>
              <a:rPr lang="ja-JP" altLang="en-US" sz="2800" dirty="0" smtClean="0"/>
              <a:t>のは大変</a:t>
            </a:r>
            <a:endParaRPr lang="en-US" altLang="ja-JP" sz="2800" dirty="0" smtClean="0"/>
          </a:p>
          <a:p>
            <a:r>
              <a:rPr kumimoji="1" lang="ja-JP" altLang="en-US" sz="2800" dirty="0" smtClean="0"/>
              <a:t>高エネルギーになるとラーマー半径が大きくなってしまう</a:t>
            </a:r>
            <a:endParaRPr kumimoji="1" lang="en-US" altLang="ja-JP" sz="2800" dirty="0" smtClean="0"/>
          </a:p>
          <a:p>
            <a:r>
              <a:rPr kumimoji="1" lang="ja-JP" altLang="en-US" sz="2800" dirty="0" smtClean="0"/>
              <a:t>小さくするた</a:t>
            </a:r>
            <a:r>
              <a:rPr lang="ja-JP" altLang="en-US" sz="2800" dirty="0" smtClean="0"/>
              <a:t>めに</a:t>
            </a:r>
            <a:r>
              <a:rPr lang="ja-JP" altLang="en-US" sz="2800" dirty="0"/>
              <a:t>高磁場</a:t>
            </a:r>
            <a:r>
              <a:rPr lang="ja-JP" altLang="en-US" sz="2800" dirty="0" smtClean="0"/>
              <a:t>にすると </a:t>
            </a:r>
            <a:r>
              <a:rPr lang="en-US" altLang="ja-JP" sz="2800" dirty="0" smtClean="0"/>
              <a:t>Cooling </a:t>
            </a:r>
            <a:r>
              <a:rPr lang="ja-JP" altLang="en-US" sz="2800" dirty="0" smtClean="0"/>
              <a:t>が早くなってしまう</a:t>
            </a:r>
            <a:endParaRPr kumimoji="1" lang="ja-JP" altLang="en-US" sz="2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5315911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ここからバックアップスライド</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8146915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err="1" smtClean="0"/>
              <a:t>LightCurve</a:t>
            </a:r>
            <a:r>
              <a:rPr lang="ja-JP" altLang="en-US" dirty="0" smtClean="0"/>
              <a:t>のゆらぎについて</a:t>
            </a:r>
            <a:r>
              <a:rPr lang="en-US" altLang="ja-JP" dirty="0" smtClean="0"/>
              <a:t/>
            </a:r>
            <a:br>
              <a:rPr lang="en-US" altLang="ja-JP" dirty="0" smtClean="0"/>
            </a:b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lang="ja-JP" altLang="en-US" dirty="0" smtClean="0"/>
              <a:t>統計的には優位に揺らいでいる</a:t>
            </a:r>
            <a:endParaRPr lang="en-US" altLang="ja-JP" dirty="0" smtClean="0"/>
          </a:p>
          <a:p>
            <a:pPr marL="0" indent="0">
              <a:buNone/>
            </a:pPr>
            <a:r>
              <a:rPr lang="ja-JP" altLang="en-US" dirty="0" smtClean="0"/>
              <a:t>ゆらぎの要因として考えられるのは</a:t>
            </a:r>
            <a:r>
              <a:rPr lang="en-US" altLang="ja-JP" dirty="0" smtClean="0">
                <a:solidFill>
                  <a:schemeClr val="accent2"/>
                </a:solidFill>
              </a:rPr>
              <a:t>Background</a:t>
            </a:r>
            <a:r>
              <a:rPr lang="ja-JP" altLang="en-US" dirty="0" smtClean="0">
                <a:solidFill>
                  <a:schemeClr val="accent2"/>
                </a:solidFill>
              </a:rPr>
              <a:t>のふらつき</a:t>
            </a:r>
            <a:endParaRPr lang="en-US" altLang="ja-JP" dirty="0" smtClean="0">
              <a:solidFill>
                <a:schemeClr val="accent2"/>
              </a:solidFill>
            </a:endParaRPr>
          </a:p>
          <a:p>
            <a:pPr marL="0" indent="0">
              <a:spcBef>
                <a:spcPts val="0"/>
              </a:spcBef>
              <a:buNone/>
              <a:defRPr/>
            </a:pPr>
            <a:r>
              <a:rPr lang="en-US" altLang="ja-JP" dirty="0" smtClean="0"/>
              <a:t>●Residual</a:t>
            </a:r>
            <a:r>
              <a:rPr lang="ja-JP" altLang="en-US" dirty="0" smtClean="0"/>
              <a:t>（ガンマ線以外の粒子の影響）</a:t>
            </a:r>
            <a:endParaRPr lang="en-US" altLang="ja-JP" dirty="0" smtClean="0"/>
          </a:p>
          <a:p>
            <a:pPr marL="0" indent="0">
              <a:spcBef>
                <a:spcPts val="0"/>
              </a:spcBef>
              <a:buNone/>
              <a:defRPr/>
            </a:pPr>
            <a:r>
              <a:rPr lang="en-US" altLang="ja-JP" dirty="0" smtClean="0"/>
              <a:t>Fermi</a:t>
            </a:r>
            <a:r>
              <a:rPr lang="ja-JP" altLang="en-US" dirty="0" smtClean="0"/>
              <a:t>衛星の歳差運動（６０</a:t>
            </a:r>
            <a:r>
              <a:rPr lang="en-US" altLang="ja-JP" dirty="0" smtClean="0"/>
              <a:t>days</a:t>
            </a:r>
            <a:r>
              <a:rPr lang="ja-JP" altLang="en-US" dirty="0" smtClean="0"/>
              <a:t>）からの影響がモデルで十分にカットしきれていない可能性がある</a:t>
            </a:r>
            <a:endParaRPr lang="en-US" altLang="ja-JP" dirty="0" smtClean="0"/>
          </a:p>
          <a:p>
            <a:pPr marL="0" indent="0">
              <a:spcBef>
                <a:spcPts val="0"/>
              </a:spcBef>
              <a:buNone/>
              <a:defRPr/>
            </a:pPr>
            <a:r>
              <a:rPr lang="en-US" altLang="ja-JP" dirty="0" smtClean="0"/>
              <a:t>●</a:t>
            </a:r>
            <a:r>
              <a:rPr lang="en-US" altLang="ja-JP" dirty="0" err="1" smtClean="0"/>
              <a:t>Othersource</a:t>
            </a:r>
            <a:r>
              <a:rPr lang="en-US" altLang="ja-JP" dirty="0" smtClean="0"/>
              <a:t> </a:t>
            </a:r>
          </a:p>
          <a:p>
            <a:pPr marL="0" indent="0">
              <a:spcBef>
                <a:spcPts val="0"/>
              </a:spcBef>
              <a:buNone/>
              <a:defRPr/>
            </a:pPr>
            <a:r>
              <a:rPr lang="en-US" altLang="ja-JP" dirty="0" smtClean="0"/>
              <a:t>flux = Const</a:t>
            </a:r>
            <a:r>
              <a:rPr lang="ja-JP" altLang="en-US" dirty="0" smtClean="0"/>
              <a:t>というモデルを使っているのでその影響が出ているのかもしれない</a:t>
            </a:r>
            <a:r>
              <a:rPr lang="en-US" altLang="ja-JP" dirty="0" smtClean="0"/>
              <a:t> </a:t>
            </a:r>
          </a:p>
          <a:p>
            <a:pPr marL="0" indent="0">
              <a:spcBef>
                <a:spcPts val="0"/>
              </a:spcBef>
              <a:buNone/>
              <a:defRPr/>
            </a:pPr>
            <a:r>
              <a:rPr lang="en-US" altLang="ja-JP" dirty="0" smtClean="0"/>
              <a:t>●Galaxies</a:t>
            </a:r>
          </a:p>
          <a:p>
            <a:pPr marL="0" indent="0">
              <a:spcBef>
                <a:spcPts val="0"/>
              </a:spcBef>
              <a:buNone/>
              <a:defRPr/>
            </a:pPr>
            <a:r>
              <a:rPr lang="ja-JP" altLang="en-US" dirty="0" smtClean="0"/>
              <a:t>銀河からの影響は太陽系の中だから変わらない</a:t>
            </a:r>
            <a:endParaRPr lang="en-US" altLang="ja-JP" dirty="0" smtClean="0"/>
          </a:p>
          <a:p>
            <a:pPr marL="0" indent="0">
              <a:spcBef>
                <a:spcPts val="0"/>
              </a:spcBef>
              <a:buNone/>
              <a:defRPr/>
            </a:pPr>
            <a:endParaRPr lang="en-US" altLang="ja-JP" dirty="0" smtClean="0"/>
          </a:p>
        </p:txBody>
      </p:sp>
      <p:sp>
        <p:nvSpPr>
          <p:cNvPr id="4" name="テキスト ボックス 3"/>
          <p:cNvSpPr txBox="1"/>
          <p:nvPr/>
        </p:nvSpPr>
        <p:spPr>
          <a:xfrm>
            <a:off x="2825003" y="1048306"/>
            <a:ext cx="3614691" cy="369332"/>
          </a:xfrm>
          <a:prstGeom prst="rect">
            <a:avLst/>
          </a:prstGeom>
          <a:noFill/>
        </p:spPr>
        <p:txBody>
          <a:bodyPr wrap="none" rtlCol="0">
            <a:spAutoFit/>
          </a:bodyPr>
          <a:lstStyle/>
          <a:p>
            <a:r>
              <a:rPr kumimoji="1" lang="ja-JP" altLang="en-US" dirty="0" smtClean="0"/>
              <a:t>ゆらいでいるが本物かもしれない！</a:t>
            </a:r>
            <a:endParaRPr kumimoji="1" lang="ja-JP" alt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9210505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かに星雲（</a:t>
            </a:r>
            <a:r>
              <a:rPr kumimoji="1" lang="en-US" altLang="ja-JP" dirty="0" smtClean="0"/>
              <a:t>Crab Nebula</a:t>
            </a:r>
            <a:r>
              <a:rPr kumimoji="1" lang="ja-JP" altLang="en-US" dirty="0" smtClean="0"/>
              <a:t>）</a:t>
            </a:r>
            <a:endParaRPr kumimoji="1" lang="ja-JP" altLang="en-US" dirty="0"/>
          </a:p>
        </p:txBody>
      </p:sp>
      <p:sp>
        <p:nvSpPr>
          <p:cNvPr id="3" name="コンテンツ プレースホルダー 2"/>
          <p:cNvSpPr>
            <a:spLocks noGrp="1"/>
          </p:cNvSpPr>
          <p:nvPr>
            <p:ph idx="1"/>
          </p:nvPr>
        </p:nvSpPr>
        <p:spPr>
          <a:xfrm>
            <a:off x="457200" y="1412776"/>
            <a:ext cx="8229600" cy="5064224"/>
          </a:xfrm>
        </p:spPr>
        <p:txBody>
          <a:bodyPr>
            <a:normAutofit/>
          </a:bodyPr>
          <a:lstStyle/>
          <a:p>
            <a:r>
              <a:rPr kumimoji="1" lang="ja-JP" altLang="en-US" sz="2800" dirty="0" smtClean="0"/>
              <a:t>牡牛座にある超新星残骸</a:t>
            </a:r>
            <a:r>
              <a:rPr lang="ja-JP" altLang="en-US" sz="2800" dirty="0"/>
              <a:t>（</a:t>
            </a:r>
            <a:r>
              <a:rPr kumimoji="1" lang="en-US" altLang="ja-JP" sz="2800" dirty="0" smtClean="0"/>
              <a:t>SNR</a:t>
            </a:r>
            <a:r>
              <a:rPr lang="ja-JP" altLang="en-US" sz="2800" dirty="0" smtClean="0"/>
              <a:t>）</a:t>
            </a:r>
            <a:endParaRPr lang="en-US" altLang="ja-JP" sz="2800" dirty="0" smtClean="0"/>
          </a:p>
          <a:p>
            <a:r>
              <a:rPr lang="ja-JP" altLang="en-US" sz="2800" dirty="0"/>
              <a:t>地球からの</a:t>
            </a:r>
            <a:r>
              <a:rPr lang="ja-JP" altLang="en-US" sz="2800" dirty="0" smtClean="0"/>
              <a:t>距離は</a:t>
            </a:r>
            <a:r>
              <a:rPr lang="en-US" altLang="ja-JP" sz="2800" dirty="0" smtClean="0"/>
              <a:t>6300</a:t>
            </a:r>
            <a:r>
              <a:rPr lang="ja-JP" altLang="en-US" sz="2800" dirty="0" smtClean="0"/>
              <a:t>光年</a:t>
            </a:r>
            <a:endParaRPr kumimoji="1" lang="en-US" altLang="ja-JP" sz="2800" dirty="0" smtClean="0"/>
          </a:p>
          <a:p>
            <a:r>
              <a:rPr kumimoji="1" lang="ja-JP" altLang="en-US" sz="2800" dirty="0" smtClean="0"/>
              <a:t>中心にパルサーがある</a:t>
            </a:r>
            <a:endParaRPr kumimoji="1" lang="en-US" altLang="ja-JP" sz="2800" dirty="0" smtClean="0"/>
          </a:p>
          <a:p>
            <a:r>
              <a:rPr lang="ja-JP" altLang="en-US" sz="2800" dirty="0" smtClean="0"/>
              <a:t>非常に強い</a:t>
            </a:r>
            <a:r>
              <a:rPr lang="en-US" altLang="ja-JP" sz="2800" dirty="0" smtClean="0"/>
              <a:t>X</a:t>
            </a:r>
            <a:r>
              <a:rPr lang="ja-JP" altLang="en-US" sz="2800" dirty="0" smtClean="0"/>
              <a:t>線、</a:t>
            </a:r>
            <a:r>
              <a:rPr lang="en-US" altLang="ja-JP" sz="2800" dirty="0" smtClean="0"/>
              <a:t>γ</a:t>
            </a:r>
            <a:r>
              <a:rPr lang="ja-JP" altLang="en-US" sz="2800" dirty="0" smtClean="0"/>
              <a:t>線を放出している</a:t>
            </a:r>
            <a:endParaRPr lang="en-US" altLang="ja-JP" sz="2800" dirty="0" smtClean="0"/>
          </a:p>
          <a:p>
            <a:r>
              <a:rPr lang="ja-JP" altLang="en-US" sz="2800" dirty="0"/>
              <a:t>非常に安定して</a:t>
            </a:r>
            <a:r>
              <a:rPr lang="ja-JP" altLang="en-US" sz="2800" dirty="0" smtClean="0"/>
              <a:t>いた</a:t>
            </a:r>
            <a:endParaRPr lang="en-US" altLang="ja-JP" sz="2800" dirty="0" smtClean="0"/>
          </a:p>
        </p:txBody>
      </p:sp>
      <p:pic>
        <p:nvPicPr>
          <p:cNvPr id="4" name="図 3"/>
          <p:cNvPicPr>
            <a:picLocks noChangeAspect="1"/>
          </p:cNvPicPr>
          <p:nvPr/>
        </p:nvPicPr>
        <p:blipFill>
          <a:blip r:embed="rId2"/>
          <a:stretch>
            <a:fillRect/>
          </a:stretch>
        </p:blipFill>
        <p:spPr>
          <a:xfrm>
            <a:off x="5004048" y="3456384"/>
            <a:ext cx="3212976" cy="3212976"/>
          </a:xfrm>
          <a:prstGeom prst="rect">
            <a:avLst/>
          </a:prstGeom>
        </p:spPr>
      </p:pic>
      <p:pic>
        <p:nvPicPr>
          <p:cNvPr id="5" name="図 4"/>
          <p:cNvPicPr>
            <a:picLocks noChangeAspect="1"/>
          </p:cNvPicPr>
          <p:nvPr/>
        </p:nvPicPr>
        <p:blipFill rotWithShape="1">
          <a:blip r:embed="rId3"/>
          <a:srcRect l="11587" t="15891" r="17134" b="13199"/>
          <a:stretch/>
        </p:blipFill>
        <p:spPr>
          <a:xfrm>
            <a:off x="1115616" y="4149080"/>
            <a:ext cx="2597044" cy="2460012"/>
          </a:xfrm>
          <a:prstGeom prst="rect">
            <a:avLst/>
          </a:prstGeom>
        </p:spPr>
      </p:pic>
      <p:sp>
        <p:nvSpPr>
          <p:cNvPr id="12" name="正方形/長方形 11"/>
          <p:cNvSpPr/>
          <p:nvPr/>
        </p:nvSpPr>
        <p:spPr>
          <a:xfrm rot="19647819" flipV="1">
            <a:off x="2296354" y="4222952"/>
            <a:ext cx="2965748" cy="45719"/>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3" name="正方形/長方形 12"/>
          <p:cNvSpPr/>
          <p:nvPr/>
        </p:nvSpPr>
        <p:spPr>
          <a:xfrm rot="1074183">
            <a:off x="2435538" y="6217289"/>
            <a:ext cx="2711882" cy="45719"/>
          </a:xfrm>
          <a:prstGeom prst="rect">
            <a:avLst/>
          </a:prstGeom>
          <a:solidFill>
            <a:srgbClr val="FFFFFF"/>
          </a:solidFill>
          <a:ln>
            <a:solidFill>
              <a:srgbClr val="29293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9392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ここ数日の</a:t>
            </a:r>
            <a:r>
              <a:rPr lang="en-US" altLang="ja-JP" dirty="0" smtClean="0"/>
              <a:t>Light Curve</a:t>
            </a:r>
            <a:endParaRPr lang="ja-JP" altLang="en-US" dirty="0"/>
          </a:p>
        </p:txBody>
      </p:sp>
      <p:pic>
        <p:nvPicPr>
          <p:cNvPr id="6" name="コンテンツ プレースホルダ 5" descr="flux_3days.png"/>
          <p:cNvPicPr>
            <a:picLocks noGrp="1" noChangeAspect="1"/>
          </p:cNvPicPr>
          <p:nvPr>
            <p:ph idx="1"/>
          </p:nvPr>
        </p:nvPicPr>
        <p:blipFill>
          <a:blip r:embed="rId2"/>
          <a:srcRect l="-14472" r="-14472"/>
          <a:stretch>
            <a:fillRect/>
          </a:stretch>
        </p:blipFill>
        <p:spPr>
          <a:xfrm>
            <a:off x="-466514" y="1348758"/>
            <a:ext cx="10017506" cy="5509242"/>
          </a:xfrm>
        </p:spPr>
      </p:pic>
      <p:sp>
        <p:nvSpPr>
          <p:cNvPr id="7" name="テキスト ボックス 6"/>
          <p:cNvSpPr txBox="1"/>
          <p:nvPr/>
        </p:nvSpPr>
        <p:spPr>
          <a:xfrm>
            <a:off x="2177066" y="2138063"/>
            <a:ext cx="2603898" cy="369332"/>
          </a:xfrm>
          <a:prstGeom prst="rect">
            <a:avLst/>
          </a:prstGeom>
          <a:noFill/>
        </p:spPr>
        <p:txBody>
          <a:bodyPr wrap="none" rtlCol="0">
            <a:spAutoFit/>
          </a:bodyPr>
          <a:lstStyle/>
          <a:p>
            <a:r>
              <a:rPr kumimoji="1" lang="ja-JP" altLang="en-US" dirty="0" smtClean="0"/>
              <a:t>たしかに大きくなっている</a:t>
            </a:r>
            <a:endParaRPr kumimoji="1" lang="ja-JP" alt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1891228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Background</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他の</a:t>
            </a:r>
            <a:r>
              <a:rPr lang="en-US" altLang="ja-JP" dirty="0" err="1" smtClean="0"/>
              <a:t>γ</a:t>
            </a:r>
            <a:r>
              <a:rPr lang="ja-JP" altLang="en-US" dirty="0" smtClean="0"/>
              <a:t>線のソース</a:t>
            </a:r>
            <a:endParaRPr lang="en-US" altLang="ja-JP" dirty="0" smtClean="0"/>
          </a:p>
          <a:p>
            <a:r>
              <a:rPr kumimoji="1" lang="ja-JP" altLang="en-US" dirty="0" smtClean="0"/>
              <a:t>天の川銀河の影響</a:t>
            </a:r>
            <a:endParaRPr kumimoji="1" lang="en-US" altLang="ja-JP" dirty="0" smtClean="0"/>
          </a:p>
          <a:p>
            <a:r>
              <a:rPr lang="ja-JP" altLang="en-US" dirty="0" smtClean="0"/>
              <a:t>他の銀河の影響</a:t>
            </a:r>
            <a:endParaRPr lang="en-US" altLang="ja-JP" dirty="0" smtClean="0"/>
          </a:p>
          <a:p>
            <a:r>
              <a:rPr kumimoji="1" lang="ja-JP" altLang="en-US" dirty="0" smtClean="0"/>
              <a:t>（ディテクターの中心と端で感度が違うので補正）</a:t>
            </a:r>
            <a:endParaRPr kumimoji="1" lang="ja-JP" alt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874420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pic>
        <p:nvPicPr>
          <p:cNvPr id="4" name="図 3" descr="crab.ps"/>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5400000">
            <a:off x="1463040" y="-594360"/>
            <a:ext cx="6217920" cy="8046720"/>
          </a:xfrm>
          <a:prstGeom prst="rect">
            <a:avLst/>
          </a:prstGeom>
        </p:spPr>
      </p:pic>
      <p:pic>
        <p:nvPicPr>
          <p:cNvPr id="5" name="図 4" descr="phase_flare.ps"/>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5400000">
            <a:off x="1426530" y="-588904"/>
            <a:ext cx="6217920" cy="804672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8236676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pic>
        <p:nvPicPr>
          <p:cNvPr id="4" name="図 3" descr="crab.ps"/>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5400000">
            <a:off x="1463040" y="-594360"/>
            <a:ext cx="6217920" cy="8046720"/>
          </a:xfrm>
          <a:prstGeom prst="rect">
            <a:avLst/>
          </a:prstGeom>
        </p:spPr>
      </p:pic>
      <p:pic>
        <p:nvPicPr>
          <p:cNvPr id="5" name="図 4" descr="phase_flare.ps"/>
          <p:cNvPicPr>
            <a:picLocks noChangeAspect="1"/>
          </p:cNvPicPr>
          <p:nvPr/>
        </p:nvPicPr>
        <p:blipFill>
          <a:blip r:embed="rId3">
            <a:graysc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5400000">
            <a:off x="1279600" y="-588904"/>
            <a:ext cx="6217920" cy="804672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181147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a:t>Barycentric</a:t>
            </a:r>
            <a:r>
              <a:rPr lang="en-US" altLang="ja-JP" dirty="0"/>
              <a:t> correction</a:t>
            </a:r>
            <a:endParaRPr kumimoji="1" lang="ja-JP" altLang="en-US" dirty="0"/>
          </a:p>
        </p:txBody>
      </p:sp>
      <p:pic>
        <p:nvPicPr>
          <p:cNvPr id="4" name="コンテンツ プレースホルダー 3"/>
          <p:cNvPicPr>
            <a:picLocks noGrp="1" noChangeAspect="1"/>
          </p:cNvPicPr>
          <p:nvPr>
            <p:ph idx="1"/>
          </p:nvPr>
        </p:nvPicPr>
        <p:blipFill>
          <a:blip r:embed="rId2"/>
          <a:srcRect l="-40916" r="-40916"/>
          <a:stretch>
            <a:fillRect/>
          </a:stretch>
        </p:blipFill>
        <p:spPr>
          <a:xfrm>
            <a:off x="457199" y="1600200"/>
            <a:ext cx="1786575" cy="982544"/>
          </a:xfrm>
        </p:spPr>
      </p:pic>
      <p:sp>
        <p:nvSpPr>
          <p:cNvPr id="5" name="円/楕円 4"/>
          <p:cNvSpPr/>
          <p:nvPr/>
        </p:nvSpPr>
        <p:spPr>
          <a:xfrm>
            <a:off x="5829367" y="4985296"/>
            <a:ext cx="782612" cy="807542"/>
          </a:xfrm>
          <a:prstGeom prst="ellipse">
            <a:avLst/>
          </a:prstGeom>
          <a:solidFill>
            <a:srgbClr val="FF6600"/>
          </a:solidFill>
          <a:ln>
            <a:solidFill>
              <a:schemeClr val="accent6"/>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en-US" altLang="ja-JP" sz="1600" dirty="0" smtClean="0"/>
              <a:t>Sun</a:t>
            </a:r>
            <a:endParaRPr kumimoji="1" lang="ja-JP" altLang="en-US" dirty="0"/>
          </a:p>
        </p:txBody>
      </p:sp>
      <p:sp>
        <p:nvSpPr>
          <p:cNvPr id="6" name="円/楕円 5"/>
          <p:cNvSpPr/>
          <p:nvPr/>
        </p:nvSpPr>
        <p:spPr>
          <a:xfrm>
            <a:off x="3709890" y="4307433"/>
            <a:ext cx="4976910" cy="2162297"/>
          </a:xfrm>
          <a:prstGeom prst="ellipse">
            <a:avLst/>
          </a:prstGeom>
          <a:noFill/>
          <a:ln>
            <a:solidFill>
              <a:srgbClr val="3366FF"/>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7" name="円/楕円 6"/>
          <p:cNvSpPr/>
          <p:nvPr/>
        </p:nvSpPr>
        <p:spPr>
          <a:xfrm>
            <a:off x="8197690" y="4650655"/>
            <a:ext cx="291750" cy="334641"/>
          </a:xfrm>
          <a:prstGeom prst="ellipse">
            <a:avLst/>
          </a:prstGeom>
          <a:solidFill>
            <a:srgbClr val="3366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00" dirty="0"/>
              <a:t>E</a:t>
            </a:r>
            <a:endParaRPr kumimoji="1" lang="en-US" altLang="ja-JP" sz="1400" dirty="0" smtClean="0"/>
          </a:p>
        </p:txBody>
      </p:sp>
      <p:cxnSp>
        <p:nvCxnSpPr>
          <p:cNvPr id="15" name="直線矢印コネクタ 14"/>
          <p:cNvCxnSpPr/>
          <p:nvPr/>
        </p:nvCxnSpPr>
        <p:spPr>
          <a:xfrm>
            <a:off x="1947860" y="2659969"/>
            <a:ext cx="2754462" cy="157882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nvGrpSpPr>
          <p:cNvPr id="26" name="図形グループ 25"/>
          <p:cNvGrpSpPr/>
          <p:nvPr/>
        </p:nvGrpSpPr>
        <p:grpSpPr>
          <a:xfrm rot="1780605">
            <a:off x="1922174" y="2747515"/>
            <a:ext cx="3129966" cy="629595"/>
            <a:chOff x="4565028" y="2252108"/>
            <a:chExt cx="3129966" cy="629595"/>
          </a:xfrm>
        </p:grpSpPr>
        <p:sp>
          <p:nvSpPr>
            <p:cNvPr id="21" name="フリーフォーム 20"/>
            <p:cNvSpPr/>
            <p:nvPr/>
          </p:nvSpPr>
          <p:spPr>
            <a:xfrm>
              <a:off x="4565028" y="2276872"/>
              <a:ext cx="789441" cy="604831"/>
            </a:xfrm>
            <a:custGeom>
              <a:avLst/>
              <a:gdLst>
                <a:gd name="connsiteX0" fmla="*/ 0 w 1681852"/>
                <a:gd name="connsiteY0" fmla="*/ 709800 h 756895"/>
                <a:gd name="connsiteX1" fmla="*/ 497691 w 1681852"/>
                <a:gd name="connsiteY1" fmla="*/ 666897 h 756895"/>
                <a:gd name="connsiteX2" fmla="*/ 514853 w 1681852"/>
                <a:gd name="connsiteY2" fmla="*/ 598253 h 756895"/>
                <a:gd name="connsiteX3" fmla="*/ 532014 w 1681852"/>
                <a:gd name="connsiteY3" fmla="*/ 572511 h 756895"/>
                <a:gd name="connsiteX4" fmla="*/ 549176 w 1681852"/>
                <a:gd name="connsiteY4" fmla="*/ 495286 h 756895"/>
                <a:gd name="connsiteX5" fmla="*/ 566338 w 1681852"/>
                <a:gd name="connsiteY5" fmla="*/ 426642 h 756895"/>
                <a:gd name="connsiteX6" fmla="*/ 574919 w 1681852"/>
                <a:gd name="connsiteY6" fmla="*/ 375159 h 756895"/>
                <a:gd name="connsiteX7" fmla="*/ 592081 w 1681852"/>
                <a:gd name="connsiteY7" fmla="*/ 263611 h 756895"/>
                <a:gd name="connsiteX8" fmla="*/ 600662 w 1681852"/>
                <a:gd name="connsiteY8" fmla="*/ 306514 h 756895"/>
                <a:gd name="connsiteX9" fmla="*/ 617823 w 1681852"/>
                <a:gd name="connsiteY9" fmla="*/ 460964 h 756895"/>
                <a:gd name="connsiteX10" fmla="*/ 634985 w 1681852"/>
                <a:gd name="connsiteY10" fmla="*/ 546769 h 756895"/>
                <a:gd name="connsiteX11" fmla="*/ 652147 w 1681852"/>
                <a:gd name="connsiteY11" fmla="*/ 572511 h 756895"/>
                <a:gd name="connsiteX12" fmla="*/ 677889 w 1681852"/>
                <a:gd name="connsiteY12" fmla="*/ 581092 h 756895"/>
                <a:gd name="connsiteX13" fmla="*/ 695051 w 1681852"/>
                <a:gd name="connsiteY13" fmla="*/ 606833 h 756895"/>
                <a:gd name="connsiteX14" fmla="*/ 746536 w 1681852"/>
                <a:gd name="connsiteY14" fmla="*/ 632575 h 756895"/>
                <a:gd name="connsiteX15" fmla="*/ 815184 w 1681852"/>
                <a:gd name="connsiteY15" fmla="*/ 658317 h 756895"/>
                <a:gd name="connsiteX16" fmla="*/ 840926 w 1681852"/>
                <a:gd name="connsiteY16" fmla="*/ 675478 h 756895"/>
                <a:gd name="connsiteX17" fmla="*/ 875250 w 1681852"/>
                <a:gd name="connsiteY17" fmla="*/ 684058 h 756895"/>
                <a:gd name="connsiteX18" fmla="*/ 1124095 w 1681852"/>
                <a:gd name="connsiteY18" fmla="*/ 675478 h 756895"/>
                <a:gd name="connsiteX19" fmla="*/ 1149838 w 1681852"/>
                <a:gd name="connsiteY19" fmla="*/ 641155 h 756895"/>
                <a:gd name="connsiteX20" fmla="*/ 1175580 w 1681852"/>
                <a:gd name="connsiteY20" fmla="*/ 581092 h 756895"/>
                <a:gd name="connsiteX21" fmla="*/ 1192742 w 1681852"/>
                <a:gd name="connsiteY21" fmla="*/ 512447 h 756895"/>
                <a:gd name="connsiteX22" fmla="*/ 1201323 w 1681852"/>
                <a:gd name="connsiteY22" fmla="*/ 478125 h 756895"/>
                <a:gd name="connsiteX23" fmla="*/ 1209904 w 1681852"/>
                <a:gd name="connsiteY23" fmla="*/ 375159 h 756895"/>
                <a:gd name="connsiteX24" fmla="*/ 1227066 w 1681852"/>
                <a:gd name="connsiteY24" fmla="*/ 400900 h 756895"/>
                <a:gd name="connsiteX25" fmla="*/ 1244227 w 1681852"/>
                <a:gd name="connsiteY25" fmla="*/ 452383 h 756895"/>
                <a:gd name="connsiteX26" fmla="*/ 1252808 w 1681852"/>
                <a:gd name="connsiteY26" fmla="*/ 478125 h 756895"/>
                <a:gd name="connsiteX27" fmla="*/ 1278551 w 1681852"/>
                <a:gd name="connsiteY27" fmla="*/ 538189 h 756895"/>
                <a:gd name="connsiteX28" fmla="*/ 1304294 w 1681852"/>
                <a:gd name="connsiteY28" fmla="*/ 563931 h 756895"/>
                <a:gd name="connsiteX29" fmla="*/ 1321455 w 1681852"/>
                <a:gd name="connsiteY29" fmla="*/ 589672 h 756895"/>
                <a:gd name="connsiteX30" fmla="*/ 1398683 w 1681852"/>
                <a:gd name="connsiteY30" fmla="*/ 632575 h 756895"/>
                <a:gd name="connsiteX31" fmla="*/ 1441588 w 1681852"/>
                <a:gd name="connsiteY31" fmla="*/ 666897 h 756895"/>
                <a:gd name="connsiteX32" fmla="*/ 1467330 w 1681852"/>
                <a:gd name="connsiteY32" fmla="*/ 684058 h 756895"/>
                <a:gd name="connsiteX33" fmla="*/ 1681852 w 1681852"/>
                <a:gd name="connsiteY33" fmla="*/ 701219 h 756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81852" h="756895">
                  <a:moveTo>
                    <a:pt x="0" y="709800"/>
                  </a:moveTo>
                  <a:cubicBezTo>
                    <a:pt x="298933" y="699312"/>
                    <a:pt x="448565" y="847016"/>
                    <a:pt x="497691" y="666897"/>
                  </a:cubicBezTo>
                  <a:cubicBezTo>
                    <a:pt x="503897" y="644143"/>
                    <a:pt x="501770" y="617878"/>
                    <a:pt x="514853" y="598253"/>
                  </a:cubicBezTo>
                  <a:lnTo>
                    <a:pt x="532014" y="572511"/>
                  </a:lnTo>
                  <a:cubicBezTo>
                    <a:pt x="537735" y="546769"/>
                    <a:pt x="543651" y="521070"/>
                    <a:pt x="549176" y="495286"/>
                  </a:cubicBezTo>
                  <a:cubicBezTo>
                    <a:pt x="561602" y="437302"/>
                    <a:pt x="551860" y="470071"/>
                    <a:pt x="566338" y="426642"/>
                  </a:cubicBezTo>
                  <a:cubicBezTo>
                    <a:pt x="569198" y="409481"/>
                    <a:pt x="574209" y="392542"/>
                    <a:pt x="574919" y="375159"/>
                  </a:cubicBezTo>
                  <a:cubicBezTo>
                    <a:pt x="595563" y="-130582"/>
                    <a:pt x="572376" y="-81203"/>
                    <a:pt x="592081" y="263611"/>
                  </a:cubicBezTo>
                  <a:cubicBezTo>
                    <a:pt x="592913" y="278171"/>
                    <a:pt x="598444" y="292099"/>
                    <a:pt x="600662" y="306514"/>
                  </a:cubicBezTo>
                  <a:cubicBezTo>
                    <a:pt x="612290" y="382099"/>
                    <a:pt x="607592" y="379117"/>
                    <a:pt x="617823" y="460964"/>
                  </a:cubicBezTo>
                  <a:cubicBezTo>
                    <a:pt x="619076" y="470984"/>
                    <a:pt x="628466" y="531558"/>
                    <a:pt x="634985" y="546769"/>
                  </a:cubicBezTo>
                  <a:cubicBezTo>
                    <a:pt x="639048" y="556248"/>
                    <a:pt x="644094" y="566069"/>
                    <a:pt x="652147" y="572511"/>
                  </a:cubicBezTo>
                  <a:cubicBezTo>
                    <a:pt x="659210" y="578161"/>
                    <a:pt x="669308" y="578232"/>
                    <a:pt x="677889" y="581092"/>
                  </a:cubicBezTo>
                  <a:cubicBezTo>
                    <a:pt x="683610" y="589672"/>
                    <a:pt x="687759" y="599541"/>
                    <a:pt x="695051" y="606833"/>
                  </a:cubicBezTo>
                  <a:cubicBezTo>
                    <a:pt x="719642" y="631422"/>
                    <a:pt x="718621" y="618618"/>
                    <a:pt x="746536" y="632575"/>
                  </a:cubicBezTo>
                  <a:cubicBezTo>
                    <a:pt x="805455" y="662034"/>
                    <a:pt x="732410" y="641762"/>
                    <a:pt x="815184" y="658317"/>
                  </a:cubicBezTo>
                  <a:cubicBezTo>
                    <a:pt x="823765" y="664037"/>
                    <a:pt x="831447" y="671416"/>
                    <a:pt x="840926" y="675478"/>
                  </a:cubicBezTo>
                  <a:cubicBezTo>
                    <a:pt x="851766" y="680123"/>
                    <a:pt x="863457" y="684058"/>
                    <a:pt x="875250" y="684058"/>
                  </a:cubicBezTo>
                  <a:cubicBezTo>
                    <a:pt x="958248" y="684058"/>
                    <a:pt x="1041147" y="678338"/>
                    <a:pt x="1124095" y="675478"/>
                  </a:cubicBezTo>
                  <a:cubicBezTo>
                    <a:pt x="1132676" y="664037"/>
                    <a:pt x="1142258" y="653282"/>
                    <a:pt x="1149838" y="641155"/>
                  </a:cubicBezTo>
                  <a:cubicBezTo>
                    <a:pt x="1161183" y="623004"/>
                    <a:pt x="1169929" y="601814"/>
                    <a:pt x="1175580" y="581092"/>
                  </a:cubicBezTo>
                  <a:cubicBezTo>
                    <a:pt x="1181786" y="558337"/>
                    <a:pt x="1187021" y="535329"/>
                    <a:pt x="1192742" y="512447"/>
                  </a:cubicBezTo>
                  <a:lnTo>
                    <a:pt x="1201323" y="478125"/>
                  </a:lnTo>
                  <a:cubicBezTo>
                    <a:pt x="1204183" y="443803"/>
                    <a:pt x="1199012" y="407832"/>
                    <a:pt x="1209904" y="375159"/>
                  </a:cubicBezTo>
                  <a:cubicBezTo>
                    <a:pt x="1213165" y="365376"/>
                    <a:pt x="1222878" y="391476"/>
                    <a:pt x="1227066" y="400900"/>
                  </a:cubicBezTo>
                  <a:cubicBezTo>
                    <a:pt x="1234413" y="417430"/>
                    <a:pt x="1238507" y="435222"/>
                    <a:pt x="1244227" y="452383"/>
                  </a:cubicBezTo>
                  <a:lnTo>
                    <a:pt x="1252808" y="478125"/>
                  </a:lnTo>
                  <a:cubicBezTo>
                    <a:pt x="1259811" y="499133"/>
                    <a:pt x="1265296" y="519633"/>
                    <a:pt x="1278551" y="538189"/>
                  </a:cubicBezTo>
                  <a:cubicBezTo>
                    <a:pt x="1285605" y="548064"/>
                    <a:pt x="1296525" y="554609"/>
                    <a:pt x="1304294" y="563931"/>
                  </a:cubicBezTo>
                  <a:cubicBezTo>
                    <a:pt x="1310896" y="571853"/>
                    <a:pt x="1313694" y="582881"/>
                    <a:pt x="1321455" y="589672"/>
                  </a:cubicBezTo>
                  <a:cubicBezTo>
                    <a:pt x="1357768" y="621444"/>
                    <a:pt x="1363328" y="620789"/>
                    <a:pt x="1398683" y="632575"/>
                  </a:cubicBezTo>
                  <a:cubicBezTo>
                    <a:pt x="1427614" y="675970"/>
                    <a:pt x="1400140" y="646174"/>
                    <a:pt x="1441588" y="666897"/>
                  </a:cubicBezTo>
                  <a:cubicBezTo>
                    <a:pt x="1450812" y="671509"/>
                    <a:pt x="1458376" y="678942"/>
                    <a:pt x="1467330" y="684058"/>
                  </a:cubicBezTo>
                  <a:cubicBezTo>
                    <a:pt x="1544372" y="728080"/>
                    <a:pt x="1540550" y="701219"/>
                    <a:pt x="1681852" y="701219"/>
                  </a:cubicBezTo>
                </a:path>
              </a:pathLst>
            </a:custGeom>
            <a:ln>
              <a:solidFill>
                <a:srgbClr val="FF6600"/>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23" name="フリーフォーム 22"/>
            <p:cNvSpPr/>
            <p:nvPr/>
          </p:nvSpPr>
          <p:spPr>
            <a:xfrm>
              <a:off x="5345888" y="2268291"/>
              <a:ext cx="789441" cy="604831"/>
            </a:xfrm>
            <a:custGeom>
              <a:avLst/>
              <a:gdLst>
                <a:gd name="connsiteX0" fmla="*/ 0 w 1681852"/>
                <a:gd name="connsiteY0" fmla="*/ 709800 h 756895"/>
                <a:gd name="connsiteX1" fmla="*/ 497691 w 1681852"/>
                <a:gd name="connsiteY1" fmla="*/ 666897 h 756895"/>
                <a:gd name="connsiteX2" fmla="*/ 514853 w 1681852"/>
                <a:gd name="connsiteY2" fmla="*/ 598253 h 756895"/>
                <a:gd name="connsiteX3" fmla="*/ 532014 w 1681852"/>
                <a:gd name="connsiteY3" fmla="*/ 572511 h 756895"/>
                <a:gd name="connsiteX4" fmla="*/ 549176 w 1681852"/>
                <a:gd name="connsiteY4" fmla="*/ 495286 h 756895"/>
                <a:gd name="connsiteX5" fmla="*/ 566338 w 1681852"/>
                <a:gd name="connsiteY5" fmla="*/ 426642 h 756895"/>
                <a:gd name="connsiteX6" fmla="*/ 574919 w 1681852"/>
                <a:gd name="connsiteY6" fmla="*/ 375159 h 756895"/>
                <a:gd name="connsiteX7" fmla="*/ 592081 w 1681852"/>
                <a:gd name="connsiteY7" fmla="*/ 263611 h 756895"/>
                <a:gd name="connsiteX8" fmla="*/ 600662 w 1681852"/>
                <a:gd name="connsiteY8" fmla="*/ 306514 h 756895"/>
                <a:gd name="connsiteX9" fmla="*/ 617823 w 1681852"/>
                <a:gd name="connsiteY9" fmla="*/ 460964 h 756895"/>
                <a:gd name="connsiteX10" fmla="*/ 634985 w 1681852"/>
                <a:gd name="connsiteY10" fmla="*/ 546769 h 756895"/>
                <a:gd name="connsiteX11" fmla="*/ 652147 w 1681852"/>
                <a:gd name="connsiteY11" fmla="*/ 572511 h 756895"/>
                <a:gd name="connsiteX12" fmla="*/ 677889 w 1681852"/>
                <a:gd name="connsiteY12" fmla="*/ 581092 h 756895"/>
                <a:gd name="connsiteX13" fmla="*/ 695051 w 1681852"/>
                <a:gd name="connsiteY13" fmla="*/ 606833 h 756895"/>
                <a:gd name="connsiteX14" fmla="*/ 746536 w 1681852"/>
                <a:gd name="connsiteY14" fmla="*/ 632575 h 756895"/>
                <a:gd name="connsiteX15" fmla="*/ 815184 w 1681852"/>
                <a:gd name="connsiteY15" fmla="*/ 658317 h 756895"/>
                <a:gd name="connsiteX16" fmla="*/ 840926 w 1681852"/>
                <a:gd name="connsiteY16" fmla="*/ 675478 h 756895"/>
                <a:gd name="connsiteX17" fmla="*/ 875250 w 1681852"/>
                <a:gd name="connsiteY17" fmla="*/ 684058 h 756895"/>
                <a:gd name="connsiteX18" fmla="*/ 1124095 w 1681852"/>
                <a:gd name="connsiteY18" fmla="*/ 675478 h 756895"/>
                <a:gd name="connsiteX19" fmla="*/ 1149838 w 1681852"/>
                <a:gd name="connsiteY19" fmla="*/ 641155 h 756895"/>
                <a:gd name="connsiteX20" fmla="*/ 1175580 w 1681852"/>
                <a:gd name="connsiteY20" fmla="*/ 581092 h 756895"/>
                <a:gd name="connsiteX21" fmla="*/ 1192742 w 1681852"/>
                <a:gd name="connsiteY21" fmla="*/ 512447 h 756895"/>
                <a:gd name="connsiteX22" fmla="*/ 1201323 w 1681852"/>
                <a:gd name="connsiteY22" fmla="*/ 478125 h 756895"/>
                <a:gd name="connsiteX23" fmla="*/ 1209904 w 1681852"/>
                <a:gd name="connsiteY23" fmla="*/ 375159 h 756895"/>
                <a:gd name="connsiteX24" fmla="*/ 1227066 w 1681852"/>
                <a:gd name="connsiteY24" fmla="*/ 400900 h 756895"/>
                <a:gd name="connsiteX25" fmla="*/ 1244227 w 1681852"/>
                <a:gd name="connsiteY25" fmla="*/ 452383 h 756895"/>
                <a:gd name="connsiteX26" fmla="*/ 1252808 w 1681852"/>
                <a:gd name="connsiteY26" fmla="*/ 478125 h 756895"/>
                <a:gd name="connsiteX27" fmla="*/ 1278551 w 1681852"/>
                <a:gd name="connsiteY27" fmla="*/ 538189 h 756895"/>
                <a:gd name="connsiteX28" fmla="*/ 1304294 w 1681852"/>
                <a:gd name="connsiteY28" fmla="*/ 563931 h 756895"/>
                <a:gd name="connsiteX29" fmla="*/ 1321455 w 1681852"/>
                <a:gd name="connsiteY29" fmla="*/ 589672 h 756895"/>
                <a:gd name="connsiteX30" fmla="*/ 1398683 w 1681852"/>
                <a:gd name="connsiteY30" fmla="*/ 632575 h 756895"/>
                <a:gd name="connsiteX31" fmla="*/ 1441588 w 1681852"/>
                <a:gd name="connsiteY31" fmla="*/ 666897 h 756895"/>
                <a:gd name="connsiteX32" fmla="*/ 1467330 w 1681852"/>
                <a:gd name="connsiteY32" fmla="*/ 684058 h 756895"/>
                <a:gd name="connsiteX33" fmla="*/ 1681852 w 1681852"/>
                <a:gd name="connsiteY33" fmla="*/ 701219 h 756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81852" h="756895">
                  <a:moveTo>
                    <a:pt x="0" y="709800"/>
                  </a:moveTo>
                  <a:cubicBezTo>
                    <a:pt x="298933" y="699312"/>
                    <a:pt x="448565" y="847016"/>
                    <a:pt x="497691" y="666897"/>
                  </a:cubicBezTo>
                  <a:cubicBezTo>
                    <a:pt x="503897" y="644143"/>
                    <a:pt x="501770" y="617878"/>
                    <a:pt x="514853" y="598253"/>
                  </a:cubicBezTo>
                  <a:lnTo>
                    <a:pt x="532014" y="572511"/>
                  </a:lnTo>
                  <a:cubicBezTo>
                    <a:pt x="537735" y="546769"/>
                    <a:pt x="543651" y="521070"/>
                    <a:pt x="549176" y="495286"/>
                  </a:cubicBezTo>
                  <a:cubicBezTo>
                    <a:pt x="561602" y="437302"/>
                    <a:pt x="551860" y="470071"/>
                    <a:pt x="566338" y="426642"/>
                  </a:cubicBezTo>
                  <a:cubicBezTo>
                    <a:pt x="569198" y="409481"/>
                    <a:pt x="574209" y="392542"/>
                    <a:pt x="574919" y="375159"/>
                  </a:cubicBezTo>
                  <a:cubicBezTo>
                    <a:pt x="595563" y="-130582"/>
                    <a:pt x="572376" y="-81203"/>
                    <a:pt x="592081" y="263611"/>
                  </a:cubicBezTo>
                  <a:cubicBezTo>
                    <a:pt x="592913" y="278171"/>
                    <a:pt x="598444" y="292099"/>
                    <a:pt x="600662" y="306514"/>
                  </a:cubicBezTo>
                  <a:cubicBezTo>
                    <a:pt x="612290" y="382099"/>
                    <a:pt x="607592" y="379117"/>
                    <a:pt x="617823" y="460964"/>
                  </a:cubicBezTo>
                  <a:cubicBezTo>
                    <a:pt x="619076" y="470984"/>
                    <a:pt x="628466" y="531558"/>
                    <a:pt x="634985" y="546769"/>
                  </a:cubicBezTo>
                  <a:cubicBezTo>
                    <a:pt x="639048" y="556248"/>
                    <a:pt x="644094" y="566069"/>
                    <a:pt x="652147" y="572511"/>
                  </a:cubicBezTo>
                  <a:cubicBezTo>
                    <a:pt x="659210" y="578161"/>
                    <a:pt x="669308" y="578232"/>
                    <a:pt x="677889" y="581092"/>
                  </a:cubicBezTo>
                  <a:cubicBezTo>
                    <a:pt x="683610" y="589672"/>
                    <a:pt x="687759" y="599541"/>
                    <a:pt x="695051" y="606833"/>
                  </a:cubicBezTo>
                  <a:cubicBezTo>
                    <a:pt x="719642" y="631422"/>
                    <a:pt x="718621" y="618618"/>
                    <a:pt x="746536" y="632575"/>
                  </a:cubicBezTo>
                  <a:cubicBezTo>
                    <a:pt x="805455" y="662034"/>
                    <a:pt x="732410" y="641762"/>
                    <a:pt x="815184" y="658317"/>
                  </a:cubicBezTo>
                  <a:cubicBezTo>
                    <a:pt x="823765" y="664037"/>
                    <a:pt x="831447" y="671416"/>
                    <a:pt x="840926" y="675478"/>
                  </a:cubicBezTo>
                  <a:cubicBezTo>
                    <a:pt x="851766" y="680123"/>
                    <a:pt x="863457" y="684058"/>
                    <a:pt x="875250" y="684058"/>
                  </a:cubicBezTo>
                  <a:cubicBezTo>
                    <a:pt x="958248" y="684058"/>
                    <a:pt x="1041147" y="678338"/>
                    <a:pt x="1124095" y="675478"/>
                  </a:cubicBezTo>
                  <a:cubicBezTo>
                    <a:pt x="1132676" y="664037"/>
                    <a:pt x="1142258" y="653282"/>
                    <a:pt x="1149838" y="641155"/>
                  </a:cubicBezTo>
                  <a:cubicBezTo>
                    <a:pt x="1161183" y="623004"/>
                    <a:pt x="1169929" y="601814"/>
                    <a:pt x="1175580" y="581092"/>
                  </a:cubicBezTo>
                  <a:cubicBezTo>
                    <a:pt x="1181786" y="558337"/>
                    <a:pt x="1187021" y="535329"/>
                    <a:pt x="1192742" y="512447"/>
                  </a:cubicBezTo>
                  <a:lnTo>
                    <a:pt x="1201323" y="478125"/>
                  </a:lnTo>
                  <a:cubicBezTo>
                    <a:pt x="1204183" y="443803"/>
                    <a:pt x="1199012" y="407832"/>
                    <a:pt x="1209904" y="375159"/>
                  </a:cubicBezTo>
                  <a:cubicBezTo>
                    <a:pt x="1213165" y="365376"/>
                    <a:pt x="1222878" y="391476"/>
                    <a:pt x="1227066" y="400900"/>
                  </a:cubicBezTo>
                  <a:cubicBezTo>
                    <a:pt x="1234413" y="417430"/>
                    <a:pt x="1238507" y="435222"/>
                    <a:pt x="1244227" y="452383"/>
                  </a:cubicBezTo>
                  <a:lnTo>
                    <a:pt x="1252808" y="478125"/>
                  </a:lnTo>
                  <a:cubicBezTo>
                    <a:pt x="1259811" y="499133"/>
                    <a:pt x="1265296" y="519633"/>
                    <a:pt x="1278551" y="538189"/>
                  </a:cubicBezTo>
                  <a:cubicBezTo>
                    <a:pt x="1285605" y="548064"/>
                    <a:pt x="1296525" y="554609"/>
                    <a:pt x="1304294" y="563931"/>
                  </a:cubicBezTo>
                  <a:cubicBezTo>
                    <a:pt x="1310896" y="571853"/>
                    <a:pt x="1313694" y="582881"/>
                    <a:pt x="1321455" y="589672"/>
                  </a:cubicBezTo>
                  <a:cubicBezTo>
                    <a:pt x="1357768" y="621444"/>
                    <a:pt x="1363328" y="620789"/>
                    <a:pt x="1398683" y="632575"/>
                  </a:cubicBezTo>
                  <a:cubicBezTo>
                    <a:pt x="1427614" y="675970"/>
                    <a:pt x="1400140" y="646174"/>
                    <a:pt x="1441588" y="666897"/>
                  </a:cubicBezTo>
                  <a:cubicBezTo>
                    <a:pt x="1450812" y="671509"/>
                    <a:pt x="1458376" y="678942"/>
                    <a:pt x="1467330" y="684058"/>
                  </a:cubicBezTo>
                  <a:cubicBezTo>
                    <a:pt x="1544372" y="728080"/>
                    <a:pt x="1540550" y="701219"/>
                    <a:pt x="1681852" y="701219"/>
                  </a:cubicBezTo>
                </a:path>
              </a:pathLst>
            </a:custGeom>
            <a:ln>
              <a:solidFill>
                <a:srgbClr val="FF6600"/>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24" name="フリーフォーム 23"/>
            <p:cNvSpPr/>
            <p:nvPr/>
          </p:nvSpPr>
          <p:spPr>
            <a:xfrm>
              <a:off x="6124693" y="2260689"/>
              <a:ext cx="789441" cy="604831"/>
            </a:xfrm>
            <a:custGeom>
              <a:avLst/>
              <a:gdLst>
                <a:gd name="connsiteX0" fmla="*/ 0 w 1681852"/>
                <a:gd name="connsiteY0" fmla="*/ 709800 h 756895"/>
                <a:gd name="connsiteX1" fmla="*/ 497691 w 1681852"/>
                <a:gd name="connsiteY1" fmla="*/ 666897 h 756895"/>
                <a:gd name="connsiteX2" fmla="*/ 514853 w 1681852"/>
                <a:gd name="connsiteY2" fmla="*/ 598253 h 756895"/>
                <a:gd name="connsiteX3" fmla="*/ 532014 w 1681852"/>
                <a:gd name="connsiteY3" fmla="*/ 572511 h 756895"/>
                <a:gd name="connsiteX4" fmla="*/ 549176 w 1681852"/>
                <a:gd name="connsiteY4" fmla="*/ 495286 h 756895"/>
                <a:gd name="connsiteX5" fmla="*/ 566338 w 1681852"/>
                <a:gd name="connsiteY5" fmla="*/ 426642 h 756895"/>
                <a:gd name="connsiteX6" fmla="*/ 574919 w 1681852"/>
                <a:gd name="connsiteY6" fmla="*/ 375159 h 756895"/>
                <a:gd name="connsiteX7" fmla="*/ 592081 w 1681852"/>
                <a:gd name="connsiteY7" fmla="*/ 263611 h 756895"/>
                <a:gd name="connsiteX8" fmla="*/ 600662 w 1681852"/>
                <a:gd name="connsiteY8" fmla="*/ 306514 h 756895"/>
                <a:gd name="connsiteX9" fmla="*/ 617823 w 1681852"/>
                <a:gd name="connsiteY9" fmla="*/ 460964 h 756895"/>
                <a:gd name="connsiteX10" fmla="*/ 634985 w 1681852"/>
                <a:gd name="connsiteY10" fmla="*/ 546769 h 756895"/>
                <a:gd name="connsiteX11" fmla="*/ 652147 w 1681852"/>
                <a:gd name="connsiteY11" fmla="*/ 572511 h 756895"/>
                <a:gd name="connsiteX12" fmla="*/ 677889 w 1681852"/>
                <a:gd name="connsiteY12" fmla="*/ 581092 h 756895"/>
                <a:gd name="connsiteX13" fmla="*/ 695051 w 1681852"/>
                <a:gd name="connsiteY13" fmla="*/ 606833 h 756895"/>
                <a:gd name="connsiteX14" fmla="*/ 746536 w 1681852"/>
                <a:gd name="connsiteY14" fmla="*/ 632575 h 756895"/>
                <a:gd name="connsiteX15" fmla="*/ 815184 w 1681852"/>
                <a:gd name="connsiteY15" fmla="*/ 658317 h 756895"/>
                <a:gd name="connsiteX16" fmla="*/ 840926 w 1681852"/>
                <a:gd name="connsiteY16" fmla="*/ 675478 h 756895"/>
                <a:gd name="connsiteX17" fmla="*/ 875250 w 1681852"/>
                <a:gd name="connsiteY17" fmla="*/ 684058 h 756895"/>
                <a:gd name="connsiteX18" fmla="*/ 1124095 w 1681852"/>
                <a:gd name="connsiteY18" fmla="*/ 675478 h 756895"/>
                <a:gd name="connsiteX19" fmla="*/ 1149838 w 1681852"/>
                <a:gd name="connsiteY19" fmla="*/ 641155 h 756895"/>
                <a:gd name="connsiteX20" fmla="*/ 1175580 w 1681852"/>
                <a:gd name="connsiteY20" fmla="*/ 581092 h 756895"/>
                <a:gd name="connsiteX21" fmla="*/ 1192742 w 1681852"/>
                <a:gd name="connsiteY21" fmla="*/ 512447 h 756895"/>
                <a:gd name="connsiteX22" fmla="*/ 1201323 w 1681852"/>
                <a:gd name="connsiteY22" fmla="*/ 478125 h 756895"/>
                <a:gd name="connsiteX23" fmla="*/ 1209904 w 1681852"/>
                <a:gd name="connsiteY23" fmla="*/ 375159 h 756895"/>
                <a:gd name="connsiteX24" fmla="*/ 1227066 w 1681852"/>
                <a:gd name="connsiteY24" fmla="*/ 400900 h 756895"/>
                <a:gd name="connsiteX25" fmla="*/ 1244227 w 1681852"/>
                <a:gd name="connsiteY25" fmla="*/ 452383 h 756895"/>
                <a:gd name="connsiteX26" fmla="*/ 1252808 w 1681852"/>
                <a:gd name="connsiteY26" fmla="*/ 478125 h 756895"/>
                <a:gd name="connsiteX27" fmla="*/ 1278551 w 1681852"/>
                <a:gd name="connsiteY27" fmla="*/ 538189 h 756895"/>
                <a:gd name="connsiteX28" fmla="*/ 1304294 w 1681852"/>
                <a:gd name="connsiteY28" fmla="*/ 563931 h 756895"/>
                <a:gd name="connsiteX29" fmla="*/ 1321455 w 1681852"/>
                <a:gd name="connsiteY29" fmla="*/ 589672 h 756895"/>
                <a:gd name="connsiteX30" fmla="*/ 1398683 w 1681852"/>
                <a:gd name="connsiteY30" fmla="*/ 632575 h 756895"/>
                <a:gd name="connsiteX31" fmla="*/ 1441588 w 1681852"/>
                <a:gd name="connsiteY31" fmla="*/ 666897 h 756895"/>
                <a:gd name="connsiteX32" fmla="*/ 1467330 w 1681852"/>
                <a:gd name="connsiteY32" fmla="*/ 684058 h 756895"/>
                <a:gd name="connsiteX33" fmla="*/ 1681852 w 1681852"/>
                <a:gd name="connsiteY33" fmla="*/ 701219 h 756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81852" h="756895">
                  <a:moveTo>
                    <a:pt x="0" y="709800"/>
                  </a:moveTo>
                  <a:cubicBezTo>
                    <a:pt x="298933" y="699312"/>
                    <a:pt x="448565" y="847016"/>
                    <a:pt x="497691" y="666897"/>
                  </a:cubicBezTo>
                  <a:cubicBezTo>
                    <a:pt x="503897" y="644143"/>
                    <a:pt x="501770" y="617878"/>
                    <a:pt x="514853" y="598253"/>
                  </a:cubicBezTo>
                  <a:lnTo>
                    <a:pt x="532014" y="572511"/>
                  </a:lnTo>
                  <a:cubicBezTo>
                    <a:pt x="537735" y="546769"/>
                    <a:pt x="543651" y="521070"/>
                    <a:pt x="549176" y="495286"/>
                  </a:cubicBezTo>
                  <a:cubicBezTo>
                    <a:pt x="561602" y="437302"/>
                    <a:pt x="551860" y="470071"/>
                    <a:pt x="566338" y="426642"/>
                  </a:cubicBezTo>
                  <a:cubicBezTo>
                    <a:pt x="569198" y="409481"/>
                    <a:pt x="574209" y="392542"/>
                    <a:pt x="574919" y="375159"/>
                  </a:cubicBezTo>
                  <a:cubicBezTo>
                    <a:pt x="595563" y="-130582"/>
                    <a:pt x="572376" y="-81203"/>
                    <a:pt x="592081" y="263611"/>
                  </a:cubicBezTo>
                  <a:cubicBezTo>
                    <a:pt x="592913" y="278171"/>
                    <a:pt x="598444" y="292099"/>
                    <a:pt x="600662" y="306514"/>
                  </a:cubicBezTo>
                  <a:cubicBezTo>
                    <a:pt x="612290" y="382099"/>
                    <a:pt x="607592" y="379117"/>
                    <a:pt x="617823" y="460964"/>
                  </a:cubicBezTo>
                  <a:cubicBezTo>
                    <a:pt x="619076" y="470984"/>
                    <a:pt x="628466" y="531558"/>
                    <a:pt x="634985" y="546769"/>
                  </a:cubicBezTo>
                  <a:cubicBezTo>
                    <a:pt x="639048" y="556248"/>
                    <a:pt x="644094" y="566069"/>
                    <a:pt x="652147" y="572511"/>
                  </a:cubicBezTo>
                  <a:cubicBezTo>
                    <a:pt x="659210" y="578161"/>
                    <a:pt x="669308" y="578232"/>
                    <a:pt x="677889" y="581092"/>
                  </a:cubicBezTo>
                  <a:cubicBezTo>
                    <a:pt x="683610" y="589672"/>
                    <a:pt x="687759" y="599541"/>
                    <a:pt x="695051" y="606833"/>
                  </a:cubicBezTo>
                  <a:cubicBezTo>
                    <a:pt x="719642" y="631422"/>
                    <a:pt x="718621" y="618618"/>
                    <a:pt x="746536" y="632575"/>
                  </a:cubicBezTo>
                  <a:cubicBezTo>
                    <a:pt x="805455" y="662034"/>
                    <a:pt x="732410" y="641762"/>
                    <a:pt x="815184" y="658317"/>
                  </a:cubicBezTo>
                  <a:cubicBezTo>
                    <a:pt x="823765" y="664037"/>
                    <a:pt x="831447" y="671416"/>
                    <a:pt x="840926" y="675478"/>
                  </a:cubicBezTo>
                  <a:cubicBezTo>
                    <a:pt x="851766" y="680123"/>
                    <a:pt x="863457" y="684058"/>
                    <a:pt x="875250" y="684058"/>
                  </a:cubicBezTo>
                  <a:cubicBezTo>
                    <a:pt x="958248" y="684058"/>
                    <a:pt x="1041147" y="678338"/>
                    <a:pt x="1124095" y="675478"/>
                  </a:cubicBezTo>
                  <a:cubicBezTo>
                    <a:pt x="1132676" y="664037"/>
                    <a:pt x="1142258" y="653282"/>
                    <a:pt x="1149838" y="641155"/>
                  </a:cubicBezTo>
                  <a:cubicBezTo>
                    <a:pt x="1161183" y="623004"/>
                    <a:pt x="1169929" y="601814"/>
                    <a:pt x="1175580" y="581092"/>
                  </a:cubicBezTo>
                  <a:cubicBezTo>
                    <a:pt x="1181786" y="558337"/>
                    <a:pt x="1187021" y="535329"/>
                    <a:pt x="1192742" y="512447"/>
                  </a:cubicBezTo>
                  <a:lnTo>
                    <a:pt x="1201323" y="478125"/>
                  </a:lnTo>
                  <a:cubicBezTo>
                    <a:pt x="1204183" y="443803"/>
                    <a:pt x="1199012" y="407832"/>
                    <a:pt x="1209904" y="375159"/>
                  </a:cubicBezTo>
                  <a:cubicBezTo>
                    <a:pt x="1213165" y="365376"/>
                    <a:pt x="1222878" y="391476"/>
                    <a:pt x="1227066" y="400900"/>
                  </a:cubicBezTo>
                  <a:cubicBezTo>
                    <a:pt x="1234413" y="417430"/>
                    <a:pt x="1238507" y="435222"/>
                    <a:pt x="1244227" y="452383"/>
                  </a:cubicBezTo>
                  <a:lnTo>
                    <a:pt x="1252808" y="478125"/>
                  </a:lnTo>
                  <a:cubicBezTo>
                    <a:pt x="1259811" y="499133"/>
                    <a:pt x="1265296" y="519633"/>
                    <a:pt x="1278551" y="538189"/>
                  </a:cubicBezTo>
                  <a:cubicBezTo>
                    <a:pt x="1285605" y="548064"/>
                    <a:pt x="1296525" y="554609"/>
                    <a:pt x="1304294" y="563931"/>
                  </a:cubicBezTo>
                  <a:cubicBezTo>
                    <a:pt x="1310896" y="571853"/>
                    <a:pt x="1313694" y="582881"/>
                    <a:pt x="1321455" y="589672"/>
                  </a:cubicBezTo>
                  <a:cubicBezTo>
                    <a:pt x="1357768" y="621444"/>
                    <a:pt x="1363328" y="620789"/>
                    <a:pt x="1398683" y="632575"/>
                  </a:cubicBezTo>
                  <a:cubicBezTo>
                    <a:pt x="1427614" y="675970"/>
                    <a:pt x="1400140" y="646174"/>
                    <a:pt x="1441588" y="666897"/>
                  </a:cubicBezTo>
                  <a:cubicBezTo>
                    <a:pt x="1450812" y="671509"/>
                    <a:pt x="1458376" y="678942"/>
                    <a:pt x="1467330" y="684058"/>
                  </a:cubicBezTo>
                  <a:cubicBezTo>
                    <a:pt x="1544372" y="728080"/>
                    <a:pt x="1540550" y="701219"/>
                    <a:pt x="1681852" y="701219"/>
                  </a:cubicBezTo>
                </a:path>
              </a:pathLst>
            </a:custGeom>
            <a:ln>
              <a:solidFill>
                <a:srgbClr val="FF6600"/>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25" name="フリーフォーム 24"/>
            <p:cNvSpPr/>
            <p:nvPr/>
          </p:nvSpPr>
          <p:spPr>
            <a:xfrm>
              <a:off x="6905553" y="2252108"/>
              <a:ext cx="789441" cy="604831"/>
            </a:xfrm>
            <a:custGeom>
              <a:avLst/>
              <a:gdLst>
                <a:gd name="connsiteX0" fmla="*/ 0 w 1681852"/>
                <a:gd name="connsiteY0" fmla="*/ 709800 h 756895"/>
                <a:gd name="connsiteX1" fmla="*/ 497691 w 1681852"/>
                <a:gd name="connsiteY1" fmla="*/ 666897 h 756895"/>
                <a:gd name="connsiteX2" fmla="*/ 514853 w 1681852"/>
                <a:gd name="connsiteY2" fmla="*/ 598253 h 756895"/>
                <a:gd name="connsiteX3" fmla="*/ 532014 w 1681852"/>
                <a:gd name="connsiteY3" fmla="*/ 572511 h 756895"/>
                <a:gd name="connsiteX4" fmla="*/ 549176 w 1681852"/>
                <a:gd name="connsiteY4" fmla="*/ 495286 h 756895"/>
                <a:gd name="connsiteX5" fmla="*/ 566338 w 1681852"/>
                <a:gd name="connsiteY5" fmla="*/ 426642 h 756895"/>
                <a:gd name="connsiteX6" fmla="*/ 574919 w 1681852"/>
                <a:gd name="connsiteY6" fmla="*/ 375159 h 756895"/>
                <a:gd name="connsiteX7" fmla="*/ 592081 w 1681852"/>
                <a:gd name="connsiteY7" fmla="*/ 263611 h 756895"/>
                <a:gd name="connsiteX8" fmla="*/ 600662 w 1681852"/>
                <a:gd name="connsiteY8" fmla="*/ 306514 h 756895"/>
                <a:gd name="connsiteX9" fmla="*/ 617823 w 1681852"/>
                <a:gd name="connsiteY9" fmla="*/ 460964 h 756895"/>
                <a:gd name="connsiteX10" fmla="*/ 634985 w 1681852"/>
                <a:gd name="connsiteY10" fmla="*/ 546769 h 756895"/>
                <a:gd name="connsiteX11" fmla="*/ 652147 w 1681852"/>
                <a:gd name="connsiteY11" fmla="*/ 572511 h 756895"/>
                <a:gd name="connsiteX12" fmla="*/ 677889 w 1681852"/>
                <a:gd name="connsiteY12" fmla="*/ 581092 h 756895"/>
                <a:gd name="connsiteX13" fmla="*/ 695051 w 1681852"/>
                <a:gd name="connsiteY13" fmla="*/ 606833 h 756895"/>
                <a:gd name="connsiteX14" fmla="*/ 746536 w 1681852"/>
                <a:gd name="connsiteY14" fmla="*/ 632575 h 756895"/>
                <a:gd name="connsiteX15" fmla="*/ 815184 w 1681852"/>
                <a:gd name="connsiteY15" fmla="*/ 658317 h 756895"/>
                <a:gd name="connsiteX16" fmla="*/ 840926 w 1681852"/>
                <a:gd name="connsiteY16" fmla="*/ 675478 h 756895"/>
                <a:gd name="connsiteX17" fmla="*/ 875250 w 1681852"/>
                <a:gd name="connsiteY17" fmla="*/ 684058 h 756895"/>
                <a:gd name="connsiteX18" fmla="*/ 1124095 w 1681852"/>
                <a:gd name="connsiteY18" fmla="*/ 675478 h 756895"/>
                <a:gd name="connsiteX19" fmla="*/ 1149838 w 1681852"/>
                <a:gd name="connsiteY19" fmla="*/ 641155 h 756895"/>
                <a:gd name="connsiteX20" fmla="*/ 1175580 w 1681852"/>
                <a:gd name="connsiteY20" fmla="*/ 581092 h 756895"/>
                <a:gd name="connsiteX21" fmla="*/ 1192742 w 1681852"/>
                <a:gd name="connsiteY21" fmla="*/ 512447 h 756895"/>
                <a:gd name="connsiteX22" fmla="*/ 1201323 w 1681852"/>
                <a:gd name="connsiteY22" fmla="*/ 478125 h 756895"/>
                <a:gd name="connsiteX23" fmla="*/ 1209904 w 1681852"/>
                <a:gd name="connsiteY23" fmla="*/ 375159 h 756895"/>
                <a:gd name="connsiteX24" fmla="*/ 1227066 w 1681852"/>
                <a:gd name="connsiteY24" fmla="*/ 400900 h 756895"/>
                <a:gd name="connsiteX25" fmla="*/ 1244227 w 1681852"/>
                <a:gd name="connsiteY25" fmla="*/ 452383 h 756895"/>
                <a:gd name="connsiteX26" fmla="*/ 1252808 w 1681852"/>
                <a:gd name="connsiteY26" fmla="*/ 478125 h 756895"/>
                <a:gd name="connsiteX27" fmla="*/ 1278551 w 1681852"/>
                <a:gd name="connsiteY27" fmla="*/ 538189 h 756895"/>
                <a:gd name="connsiteX28" fmla="*/ 1304294 w 1681852"/>
                <a:gd name="connsiteY28" fmla="*/ 563931 h 756895"/>
                <a:gd name="connsiteX29" fmla="*/ 1321455 w 1681852"/>
                <a:gd name="connsiteY29" fmla="*/ 589672 h 756895"/>
                <a:gd name="connsiteX30" fmla="*/ 1398683 w 1681852"/>
                <a:gd name="connsiteY30" fmla="*/ 632575 h 756895"/>
                <a:gd name="connsiteX31" fmla="*/ 1441588 w 1681852"/>
                <a:gd name="connsiteY31" fmla="*/ 666897 h 756895"/>
                <a:gd name="connsiteX32" fmla="*/ 1467330 w 1681852"/>
                <a:gd name="connsiteY32" fmla="*/ 684058 h 756895"/>
                <a:gd name="connsiteX33" fmla="*/ 1681852 w 1681852"/>
                <a:gd name="connsiteY33" fmla="*/ 701219 h 756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81852" h="756895">
                  <a:moveTo>
                    <a:pt x="0" y="709800"/>
                  </a:moveTo>
                  <a:cubicBezTo>
                    <a:pt x="298933" y="699312"/>
                    <a:pt x="448565" y="847016"/>
                    <a:pt x="497691" y="666897"/>
                  </a:cubicBezTo>
                  <a:cubicBezTo>
                    <a:pt x="503897" y="644143"/>
                    <a:pt x="501770" y="617878"/>
                    <a:pt x="514853" y="598253"/>
                  </a:cubicBezTo>
                  <a:lnTo>
                    <a:pt x="532014" y="572511"/>
                  </a:lnTo>
                  <a:cubicBezTo>
                    <a:pt x="537735" y="546769"/>
                    <a:pt x="543651" y="521070"/>
                    <a:pt x="549176" y="495286"/>
                  </a:cubicBezTo>
                  <a:cubicBezTo>
                    <a:pt x="561602" y="437302"/>
                    <a:pt x="551860" y="470071"/>
                    <a:pt x="566338" y="426642"/>
                  </a:cubicBezTo>
                  <a:cubicBezTo>
                    <a:pt x="569198" y="409481"/>
                    <a:pt x="574209" y="392542"/>
                    <a:pt x="574919" y="375159"/>
                  </a:cubicBezTo>
                  <a:cubicBezTo>
                    <a:pt x="595563" y="-130582"/>
                    <a:pt x="572376" y="-81203"/>
                    <a:pt x="592081" y="263611"/>
                  </a:cubicBezTo>
                  <a:cubicBezTo>
                    <a:pt x="592913" y="278171"/>
                    <a:pt x="598444" y="292099"/>
                    <a:pt x="600662" y="306514"/>
                  </a:cubicBezTo>
                  <a:cubicBezTo>
                    <a:pt x="612290" y="382099"/>
                    <a:pt x="607592" y="379117"/>
                    <a:pt x="617823" y="460964"/>
                  </a:cubicBezTo>
                  <a:cubicBezTo>
                    <a:pt x="619076" y="470984"/>
                    <a:pt x="628466" y="531558"/>
                    <a:pt x="634985" y="546769"/>
                  </a:cubicBezTo>
                  <a:cubicBezTo>
                    <a:pt x="639048" y="556248"/>
                    <a:pt x="644094" y="566069"/>
                    <a:pt x="652147" y="572511"/>
                  </a:cubicBezTo>
                  <a:cubicBezTo>
                    <a:pt x="659210" y="578161"/>
                    <a:pt x="669308" y="578232"/>
                    <a:pt x="677889" y="581092"/>
                  </a:cubicBezTo>
                  <a:cubicBezTo>
                    <a:pt x="683610" y="589672"/>
                    <a:pt x="687759" y="599541"/>
                    <a:pt x="695051" y="606833"/>
                  </a:cubicBezTo>
                  <a:cubicBezTo>
                    <a:pt x="719642" y="631422"/>
                    <a:pt x="718621" y="618618"/>
                    <a:pt x="746536" y="632575"/>
                  </a:cubicBezTo>
                  <a:cubicBezTo>
                    <a:pt x="805455" y="662034"/>
                    <a:pt x="732410" y="641762"/>
                    <a:pt x="815184" y="658317"/>
                  </a:cubicBezTo>
                  <a:cubicBezTo>
                    <a:pt x="823765" y="664037"/>
                    <a:pt x="831447" y="671416"/>
                    <a:pt x="840926" y="675478"/>
                  </a:cubicBezTo>
                  <a:cubicBezTo>
                    <a:pt x="851766" y="680123"/>
                    <a:pt x="863457" y="684058"/>
                    <a:pt x="875250" y="684058"/>
                  </a:cubicBezTo>
                  <a:cubicBezTo>
                    <a:pt x="958248" y="684058"/>
                    <a:pt x="1041147" y="678338"/>
                    <a:pt x="1124095" y="675478"/>
                  </a:cubicBezTo>
                  <a:cubicBezTo>
                    <a:pt x="1132676" y="664037"/>
                    <a:pt x="1142258" y="653282"/>
                    <a:pt x="1149838" y="641155"/>
                  </a:cubicBezTo>
                  <a:cubicBezTo>
                    <a:pt x="1161183" y="623004"/>
                    <a:pt x="1169929" y="601814"/>
                    <a:pt x="1175580" y="581092"/>
                  </a:cubicBezTo>
                  <a:cubicBezTo>
                    <a:pt x="1181786" y="558337"/>
                    <a:pt x="1187021" y="535329"/>
                    <a:pt x="1192742" y="512447"/>
                  </a:cubicBezTo>
                  <a:lnTo>
                    <a:pt x="1201323" y="478125"/>
                  </a:lnTo>
                  <a:cubicBezTo>
                    <a:pt x="1204183" y="443803"/>
                    <a:pt x="1199012" y="407832"/>
                    <a:pt x="1209904" y="375159"/>
                  </a:cubicBezTo>
                  <a:cubicBezTo>
                    <a:pt x="1213165" y="365376"/>
                    <a:pt x="1222878" y="391476"/>
                    <a:pt x="1227066" y="400900"/>
                  </a:cubicBezTo>
                  <a:cubicBezTo>
                    <a:pt x="1234413" y="417430"/>
                    <a:pt x="1238507" y="435222"/>
                    <a:pt x="1244227" y="452383"/>
                  </a:cubicBezTo>
                  <a:lnTo>
                    <a:pt x="1252808" y="478125"/>
                  </a:lnTo>
                  <a:cubicBezTo>
                    <a:pt x="1259811" y="499133"/>
                    <a:pt x="1265296" y="519633"/>
                    <a:pt x="1278551" y="538189"/>
                  </a:cubicBezTo>
                  <a:cubicBezTo>
                    <a:pt x="1285605" y="548064"/>
                    <a:pt x="1296525" y="554609"/>
                    <a:pt x="1304294" y="563931"/>
                  </a:cubicBezTo>
                  <a:cubicBezTo>
                    <a:pt x="1310896" y="571853"/>
                    <a:pt x="1313694" y="582881"/>
                    <a:pt x="1321455" y="589672"/>
                  </a:cubicBezTo>
                  <a:cubicBezTo>
                    <a:pt x="1357768" y="621444"/>
                    <a:pt x="1363328" y="620789"/>
                    <a:pt x="1398683" y="632575"/>
                  </a:cubicBezTo>
                  <a:cubicBezTo>
                    <a:pt x="1427614" y="675970"/>
                    <a:pt x="1400140" y="646174"/>
                    <a:pt x="1441588" y="666897"/>
                  </a:cubicBezTo>
                  <a:cubicBezTo>
                    <a:pt x="1450812" y="671509"/>
                    <a:pt x="1458376" y="678942"/>
                    <a:pt x="1467330" y="684058"/>
                  </a:cubicBezTo>
                  <a:cubicBezTo>
                    <a:pt x="1544372" y="728080"/>
                    <a:pt x="1540550" y="701219"/>
                    <a:pt x="1681852" y="701219"/>
                  </a:cubicBezTo>
                </a:path>
              </a:pathLst>
            </a:custGeom>
            <a:ln>
              <a:solidFill>
                <a:srgbClr val="FF6600"/>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grpSp>
      <p:cxnSp>
        <p:nvCxnSpPr>
          <p:cNvPr id="29" name="直線矢印コネクタ 28"/>
          <p:cNvCxnSpPr/>
          <p:nvPr/>
        </p:nvCxnSpPr>
        <p:spPr>
          <a:xfrm>
            <a:off x="3947532" y="2726935"/>
            <a:ext cx="745013" cy="449818"/>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30" name="テキスト ボックス 29"/>
          <p:cNvSpPr txBox="1"/>
          <p:nvPr/>
        </p:nvSpPr>
        <p:spPr>
          <a:xfrm>
            <a:off x="4223333" y="2582512"/>
            <a:ext cx="957977" cy="369332"/>
          </a:xfrm>
          <a:prstGeom prst="rect">
            <a:avLst/>
          </a:prstGeom>
          <a:noFill/>
        </p:spPr>
        <p:txBody>
          <a:bodyPr wrap="none" rtlCol="0">
            <a:spAutoFit/>
          </a:bodyPr>
          <a:lstStyle/>
          <a:p>
            <a:r>
              <a:rPr kumimoji="1" lang="en-US" altLang="ja-JP" dirty="0" smtClean="0"/>
              <a:t>33 </a:t>
            </a:r>
            <a:r>
              <a:rPr kumimoji="1" lang="en-US" altLang="ja-JP" dirty="0" err="1" smtClean="0"/>
              <a:t>msec</a:t>
            </a:r>
            <a:endParaRPr kumimoji="1" lang="ja-JP" alt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8880051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pic>
        <p:nvPicPr>
          <p:cNvPr id="4" name="図 3" descr="sync_sed.ps"/>
          <p:cNvPicPr>
            <a:picLocks noChangeAspect="1"/>
          </p:cNvPicPr>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63479" t="63232" r="6577" b="6918"/>
          <a:stretch/>
        </p:blipFill>
        <p:spPr>
          <a:xfrm rot="5400000">
            <a:off x="1770885" y="506954"/>
            <a:ext cx="5348226" cy="6899308"/>
          </a:xfrm>
          <a:prstGeom prst="rect">
            <a:avLst/>
          </a:prstGeom>
        </p:spPr>
      </p:pic>
      <p:sp>
        <p:nvSpPr>
          <p:cNvPr id="2" name="タイトル 1"/>
          <p:cNvSpPr>
            <a:spLocks noGrp="1"/>
          </p:cNvSpPr>
          <p:nvPr>
            <p:ph type="title"/>
          </p:nvPr>
        </p:nvSpPr>
        <p:spPr/>
        <p:txBody>
          <a:bodyPr>
            <a:normAutofit/>
          </a:bodyPr>
          <a:lstStyle/>
          <a:p>
            <a:r>
              <a:rPr kumimoji="1" lang="ja-JP" altLang="en-US" dirty="0" smtClean="0"/>
              <a:t>平常時の</a:t>
            </a:r>
            <a:r>
              <a:rPr kumimoji="1" lang="en-US" altLang="ja-JP" dirty="0" smtClean="0"/>
              <a:t>SED</a:t>
            </a:r>
            <a:r>
              <a:rPr kumimoji="1" lang="ja-JP" altLang="en-US" dirty="0" smtClean="0"/>
              <a:t>（シンクロトロン部分）</a:t>
            </a:r>
            <a:endParaRPr kumimoji="1" lang="ja-JP" altLang="en-US" dirty="0"/>
          </a:p>
        </p:txBody>
      </p:sp>
      <p:sp>
        <p:nvSpPr>
          <p:cNvPr id="3" name="コンテンツ プレースホルダー 2"/>
          <p:cNvSpPr>
            <a:spLocks noGrp="1"/>
          </p:cNvSpPr>
          <p:nvPr>
            <p:ph idx="1"/>
          </p:nvPr>
        </p:nvSpPr>
        <p:spPr>
          <a:xfrm>
            <a:off x="160496" y="2345162"/>
            <a:ext cx="7127246" cy="1116997"/>
          </a:xfrm>
          <a:solidFill>
            <a:schemeClr val="bg1"/>
          </a:solidFill>
        </p:spPr>
        <p:txBody>
          <a:bodyPr>
            <a:normAutofit/>
          </a:bodyPr>
          <a:lstStyle/>
          <a:p>
            <a:pPr marL="0" indent="0">
              <a:buNone/>
            </a:pPr>
            <a:r>
              <a:rPr lang="en-US" altLang="en-US" dirty="0" smtClean="0"/>
              <a:t>べき</a:t>
            </a:r>
            <a:r>
              <a:rPr lang="ja-JP" altLang="en-US" dirty="0" smtClean="0"/>
              <a:t>関数の指数　　</a:t>
            </a:r>
            <a:endParaRPr lang="en-US" altLang="ja-JP" dirty="0" smtClean="0"/>
          </a:p>
          <a:p>
            <a:pPr marL="0" indent="0">
              <a:buNone/>
            </a:pPr>
            <a:r>
              <a:rPr lang="ja-JP" altLang="en-US" dirty="0" smtClean="0"/>
              <a:t>フラックス</a:t>
            </a:r>
            <a:endParaRPr kumimoji="1" lang="ja-JP" altLang="en-US" dirty="0"/>
          </a:p>
        </p:txBody>
      </p:sp>
      <p:pic>
        <p:nvPicPr>
          <p:cNvPr id="11" name="図 10"/>
          <p:cNvPicPr>
            <a:picLocks noChangeAspect="1"/>
          </p:cNvPicPr>
          <p:nvPr/>
        </p:nvPicPr>
        <p:blipFill>
          <a:blip r:embed="rId3"/>
          <a:stretch>
            <a:fillRect/>
          </a:stretch>
        </p:blipFill>
        <p:spPr>
          <a:xfrm>
            <a:off x="3477394" y="2424824"/>
            <a:ext cx="2140008" cy="343732"/>
          </a:xfrm>
          <a:prstGeom prst="rect">
            <a:avLst/>
          </a:prstGeom>
        </p:spPr>
      </p:pic>
      <p:pic>
        <p:nvPicPr>
          <p:cNvPr id="14" name="図 13"/>
          <p:cNvPicPr>
            <a:picLocks noChangeAspect="1"/>
          </p:cNvPicPr>
          <p:nvPr/>
        </p:nvPicPr>
        <p:blipFill>
          <a:blip r:embed="rId4"/>
          <a:stretch>
            <a:fillRect/>
          </a:stretch>
        </p:blipFill>
        <p:spPr>
          <a:xfrm>
            <a:off x="2622310" y="2875139"/>
            <a:ext cx="4665432" cy="506477"/>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008933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pic>
        <p:nvPicPr>
          <p:cNvPr id="5" name="図 4" descr="ic_sed.ps"/>
          <p:cNvPicPr>
            <a:picLocks noChangeAspect="1"/>
          </p:cNvPicPr>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63385" t="62398" r="9271" b="6235"/>
          <a:stretch/>
        </p:blipFill>
        <p:spPr>
          <a:xfrm rot="5400000">
            <a:off x="1821978" y="202344"/>
            <a:ext cx="5016999" cy="7447586"/>
          </a:xfrm>
          <a:prstGeom prst="rect">
            <a:avLst/>
          </a:prstGeom>
        </p:spPr>
      </p:pic>
      <p:sp>
        <p:nvSpPr>
          <p:cNvPr id="2" name="タイトル 1"/>
          <p:cNvSpPr>
            <a:spLocks noGrp="1"/>
          </p:cNvSpPr>
          <p:nvPr>
            <p:ph type="title"/>
          </p:nvPr>
        </p:nvSpPr>
        <p:spPr/>
        <p:txBody>
          <a:bodyPr>
            <a:normAutofit/>
          </a:bodyPr>
          <a:lstStyle/>
          <a:p>
            <a:r>
              <a:rPr kumimoji="1" lang="ja-JP" altLang="en-US" dirty="0" smtClean="0"/>
              <a:t>平常時の</a:t>
            </a:r>
            <a:r>
              <a:rPr kumimoji="1" lang="en-US" altLang="ja-JP" dirty="0" smtClean="0"/>
              <a:t>SED</a:t>
            </a:r>
            <a:r>
              <a:rPr kumimoji="1" lang="ja-JP" altLang="en-US" dirty="0" smtClean="0"/>
              <a:t>（逆コンプトン部分）</a:t>
            </a:r>
            <a:endParaRPr kumimoji="1" lang="ja-JP" altLang="en-US" dirty="0"/>
          </a:p>
        </p:txBody>
      </p:sp>
      <p:sp>
        <p:nvSpPr>
          <p:cNvPr id="3" name="コンテンツ プレースホルダー 2"/>
          <p:cNvSpPr>
            <a:spLocks noGrp="1"/>
          </p:cNvSpPr>
          <p:nvPr>
            <p:ph idx="1"/>
          </p:nvPr>
        </p:nvSpPr>
        <p:spPr>
          <a:xfrm>
            <a:off x="743344" y="3232774"/>
            <a:ext cx="6979146" cy="1116997"/>
          </a:xfrm>
          <a:solidFill>
            <a:schemeClr val="bg1"/>
          </a:solidFill>
        </p:spPr>
        <p:txBody>
          <a:bodyPr>
            <a:normAutofit/>
          </a:bodyPr>
          <a:lstStyle/>
          <a:p>
            <a:pPr marL="0" indent="0">
              <a:buNone/>
            </a:pPr>
            <a:r>
              <a:rPr lang="en-US" altLang="en-US" dirty="0" smtClean="0"/>
              <a:t>べき</a:t>
            </a:r>
            <a:r>
              <a:rPr lang="ja-JP" altLang="en-US" dirty="0" smtClean="0"/>
              <a:t>関数の指数　　</a:t>
            </a:r>
            <a:endParaRPr lang="en-US" altLang="ja-JP" dirty="0" smtClean="0"/>
          </a:p>
          <a:p>
            <a:pPr marL="0" indent="0">
              <a:buNone/>
            </a:pPr>
            <a:r>
              <a:rPr lang="ja-JP" altLang="en-US" dirty="0" smtClean="0"/>
              <a:t>フラックス</a:t>
            </a:r>
            <a:endParaRPr kumimoji="1" lang="ja-JP" altLang="en-US" dirty="0"/>
          </a:p>
        </p:txBody>
      </p:sp>
      <p:pic>
        <p:nvPicPr>
          <p:cNvPr id="14" name="図 13"/>
          <p:cNvPicPr>
            <a:picLocks noChangeAspect="1"/>
          </p:cNvPicPr>
          <p:nvPr/>
        </p:nvPicPr>
        <p:blipFill>
          <a:blip r:embed="rId3"/>
          <a:stretch>
            <a:fillRect/>
          </a:stretch>
        </p:blipFill>
        <p:spPr>
          <a:xfrm>
            <a:off x="3706795" y="3737603"/>
            <a:ext cx="3935610" cy="496728"/>
          </a:xfrm>
          <a:prstGeom prst="rect">
            <a:avLst/>
          </a:prstGeom>
        </p:spPr>
      </p:pic>
      <p:pic>
        <p:nvPicPr>
          <p:cNvPr id="15" name="図 14"/>
          <p:cNvPicPr>
            <a:picLocks noChangeAspect="1"/>
          </p:cNvPicPr>
          <p:nvPr/>
        </p:nvPicPr>
        <p:blipFill>
          <a:blip r:embed="rId4"/>
          <a:stretch>
            <a:fillRect/>
          </a:stretch>
        </p:blipFill>
        <p:spPr>
          <a:xfrm>
            <a:off x="4301121" y="3326632"/>
            <a:ext cx="2037041" cy="32719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1295494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pic>
        <p:nvPicPr>
          <p:cNvPr id="4" name="図 3" descr="fl_sed.ps"/>
          <p:cNvPicPr>
            <a:picLocks noChangeAspect="1"/>
          </p:cNvPicPr>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64324" t="63233" r="8690" b="6403"/>
          <a:stretch/>
        </p:blipFill>
        <p:spPr>
          <a:xfrm rot="5400000">
            <a:off x="2109336" y="599648"/>
            <a:ext cx="4733806" cy="6893147"/>
          </a:xfrm>
          <a:prstGeom prst="rect">
            <a:avLst/>
          </a:prstGeom>
        </p:spPr>
      </p:pic>
      <p:sp>
        <p:nvSpPr>
          <p:cNvPr id="2" name="タイトル 1"/>
          <p:cNvSpPr>
            <a:spLocks noGrp="1"/>
          </p:cNvSpPr>
          <p:nvPr>
            <p:ph type="title"/>
          </p:nvPr>
        </p:nvSpPr>
        <p:spPr/>
        <p:txBody>
          <a:bodyPr/>
          <a:lstStyle/>
          <a:p>
            <a:r>
              <a:rPr lang="ja-JP" altLang="en-US" dirty="0" smtClean="0"/>
              <a:t>フレア時の</a:t>
            </a:r>
            <a:r>
              <a:rPr lang="en-US" altLang="ja-JP" dirty="0" smtClean="0"/>
              <a:t>SED</a:t>
            </a:r>
            <a:endParaRPr kumimoji="1" lang="ja-JP" altLang="en-US" dirty="0"/>
          </a:p>
        </p:txBody>
      </p:sp>
      <p:sp>
        <p:nvSpPr>
          <p:cNvPr id="3" name="コンテンツ プレースホルダー 2"/>
          <p:cNvSpPr>
            <a:spLocks noGrp="1"/>
          </p:cNvSpPr>
          <p:nvPr>
            <p:ph idx="1"/>
          </p:nvPr>
        </p:nvSpPr>
        <p:spPr>
          <a:xfrm>
            <a:off x="863581" y="3747660"/>
            <a:ext cx="7156367" cy="1116997"/>
          </a:xfrm>
          <a:solidFill>
            <a:schemeClr val="bg1"/>
          </a:solidFill>
        </p:spPr>
        <p:txBody>
          <a:bodyPr>
            <a:normAutofit/>
          </a:bodyPr>
          <a:lstStyle/>
          <a:p>
            <a:pPr marL="0" indent="0">
              <a:buNone/>
            </a:pPr>
            <a:r>
              <a:rPr lang="en-US" altLang="en-US" dirty="0" smtClean="0"/>
              <a:t>べき</a:t>
            </a:r>
            <a:r>
              <a:rPr lang="ja-JP" altLang="en-US" dirty="0" smtClean="0"/>
              <a:t>関数の指数　　</a:t>
            </a:r>
            <a:endParaRPr lang="en-US" altLang="ja-JP" dirty="0" smtClean="0"/>
          </a:p>
          <a:p>
            <a:pPr marL="0" indent="0">
              <a:buNone/>
            </a:pPr>
            <a:r>
              <a:rPr lang="ja-JP" altLang="en-US" dirty="0" smtClean="0"/>
              <a:t>フラックス</a:t>
            </a:r>
            <a:endParaRPr kumimoji="1" lang="ja-JP" altLang="en-US" dirty="0"/>
          </a:p>
        </p:txBody>
      </p:sp>
      <p:pic>
        <p:nvPicPr>
          <p:cNvPr id="10" name="図 9"/>
          <p:cNvPicPr>
            <a:picLocks noChangeAspect="1"/>
          </p:cNvPicPr>
          <p:nvPr/>
        </p:nvPicPr>
        <p:blipFill>
          <a:blip r:embed="rId3"/>
          <a:stretch>
            <a:fillRect/>
          </a:stretch>
        </p:blipFill>
        <p:spPr>
          <a:xfrm>
            <a:off x="3188736" y="4279336"/>
            <a:ext cx="4688314" cy="508961"/>
          </a:xfrm>
          <a:prstGeom prst="rect">
            <a:avLst/>
          </a:prstGeom>
        </p:spPr>
      </p:pic>
      <p:pic>
        <p:nvPicPr>
          <p:cNvPr id="11" name="図 10"/>
          <p:cNvPicPr>
            <a:picLocks noChangeAspect="1"/>
          </p:cNvPicPr>
          <p:nvPr/>
        </p:nvPicPr>
        <p:blipFill>
          <a:blip r:embed="rId4"/>
          <a:stretch>
            <a:fillRect/>
          </a:stretch>
        </p:blipFill>
        <p:spPr>
          <a:xfrm>
            <a:off x="4749577" y="3861508"/>
            <a:ext cx="2658243" cy="349176"/>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0132254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MAGIC</a:t>
            </a:r>
            <a:r>
              <a:rPr lang="ja-JP" altLang="en-US" dirty="0" smtClean="0"/>
              <a:t>で得られた</a:t>
            </a:r>
            <a:r>
              <a:rPr lang="en-US" altLang="ja-JP" dirty="0" smtClean="0"/>
              <a:t>SED</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8393944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smtClean="0"/>
              <a:t>　</a:t>
            </a:r>
            <a:endParaRPr lang="ja-JP" altLang="en-US" dirty="0"/>
          </a:p>
        </p:txBody>
      </p:sp>
      <p:sp>
        <p:nvSpPr>
          <p:cNvPr id="3" name="サブタイトル 2"/>
          <p:cNvSpPr>
            <a:spLocks noGrp="1"/>
          </p:cNvSpPr>
          <p:nvPr>
            <p:ph type="subTitle" idx="1"/>
          </p:nvPr>
        </p:nvSpPr>
        <p:spPr/>
        <p:txBody>
          <a:bodyPr/>
          <a:lstStyle/>
          <a:p>
            <a:r>
              <a:rPr lang="ja-JP" altLang="en-US" dirty="0" smtClean="0"/>
              <a:t>　</a:t>
            </a:r>
            <a:endParaRPr lang="ja-JP" altLang="en-US" dirty="0"/>
          </a:p>
        </p:txBody>
      </p:sp>
      <p:pic>
        <p:nvPicPr>
          <p:cNvPr id="4" name="図 3" descr="lc_recent.php.gif"/>
          <p:cNvPicPr>
            <a:picLocks noChangeAspect="1"/>
          </p:cNvPicPr>
          <p:nvPr/>
        </p:nvPicPr>
        <p:blipFill>
          <a:blip r:embed="rId2"/>
          <a:stretch>
            <a:fillRect/>
          </a:stretch>
        </p:blipFill>
        <p:spPr>
          <a:xfrm>
            <a:off x="3429000" y="382698"/>
            <a:ext cx="5326239" cy="6475301"/>
          </a:xfrm>
          <a:prstGeom prst="rect">
            <a:avLst/>
          </a:prstGeom>
        </p:spPr>
      </p:pic>
      <p:sp>
        <p:nvSpPr>
          <p:cNvPr id="5" name="テキスト ボックス 4"/>
          <p:cNvSpPr txBox="1"/>
          <p:nvPr/>
        </p:nvSpPr>
        <p:spPr>
          <a:xfrm>
            <a:off x="505390" y="466487"/>
            <a:ext cx="2249334" cy="954107"/>
          </a:xfrm>
          <a:prstGeom prst="rect">
            <a:avLst/>
          </a:prstGeom>
          <a:noFill/>
        </p:spPr>
        <p:txBody>
          <a:bodyPr wrap="square" rtlCol="0">
            <a:spAutoFit/>
          </a:bodyPr>
          <a:lstStyle/>
          <a:p>
            <a:r>
              <a:rPr kumimoji="1" lang="en-US" altLang="ja-JP" sz="2800" dirty="0" smtClean="0"/>
              <a:t>X</a:t>
            </a:r>
            <a:r>
              <a:rPr kumimoji="1" lang="ja-JP" altLang="en-US" sz="2800" dirty="0" smtClean="0"/>
              <a:t>線でみた</a:t>
            </a:r>
            <a:r>
              <a:rPr kumimoji="1" lang="en-US" altLang="ja-JP" sz="2800" dirty="0" smtClean="0"/>
              <a:t>Crab </a:t>
            </a:r>
            <a:r>
              <a:rPr kumimoji="1" lang="en-US" altLang="ja-JP" sz="2800" dirty="0" err="1" smtClean="0"/>
              <a:t>Pulser</a:t>
            </a:r>
            <a:endParaRPr kumimoji="1" lang="ja-JP" altLang="en-US" sz="2800" dirty="0"/>
          </a:p>
        </p:txBody>
      </p:sp>
      <p:sp>
        <p:nvSpPr>
          <p:cNvPr id="6" name="テキスト ボックス 5"/>
          <p:cNvSpPr txBox="1"/>
          <p:nvPr/>
        </p:nvSpPr>
        <p:spPr>
          <a:xfrm>
            <a:off x="479473" y="3991051"/>
            <a:ext cx="2267568" cy="646331"/>
          </a:xfrm>
          <a:prstGeom prst="rect">
            <a:avLst/>
          </a:prstGeom>
          <a:noFill/>
        </p:spPr>
        <p:txBody>
          <a:bodyPr wrap="none" rtlCol="0">
            <a:spAutoFit/>
          </a:bodyPr>
          <a:lstStyle/>
          <a:p>
            <a:r>
              <a:rPr kumimoji="1" lang="ja-JP" altLang="en-US" dirty="0" smtClean="0"/>
              <a:t>変化していないことが</a:t>
            </a:r>
            <a:endParaRPr kumimoji="1" lang="en-US" altLang="ja-JP" dirty="0" smtClean="0"/>
          </a:p>
          <a:p>
            <a:r>
              <a:rPr lang="ja-JP" altLang="en-US" dirty="0" smtClean="0"/>
              <a:t>確認できる</a:t>
            </a:r>
            <a:endParaRPr kumimoji="1" lang="ja-JP" altLang="en-US" dirty="0"/>
          </a:p>
        </p:txBody>
      </p:sp>
      <p:sp>
        <p:nvSpPr>
          <p:cNvPr id="7" name="テキスト ボックス 6"/>
          <p:cNvSpPr txBox="1"/>
          <p:nvPr/>
        </p:nvSpPr>
        <p:spPr>
          <a:xfrm>
            <a:off x="1368947" y="4637382"/>
            <a:ext cx="1234683" cy="369332"/>
          </a:xfrm>
          <a:prstGeom prst="rect">
            <a:avLst/>
          </a:prstGeom>
          <a:noFill/>
        </p:spPr>
        <p:txBody>
          <a:bodyPr wrap="none" rtlCol="0">
            <a:spAutoFit/>
          </a:bodyPr>
          <a:lstStyle/>
          <a:p>
            <a:r>
              <a:rPr kumimoji="1" lang="en-US" altLang="ja-JP" dirty="0" smtClean="0"/>
              <a:t>From MAXI</a:t>
            </a:r>
            <a:endParaRPr kumimoji="1" lang="ja-JP" alt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8302845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観測方法</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sz="2800" dirty="0" smtClean="0"/>
              <a:t>かに星雲からの</a:t>
            </a:r>
            <a:r>
              <a:rPr lang="en-US" altLang="ja-JP" sz="2800" dirty="0" smtClean="0"/>
              <a:t>γ</a:t>
            </a:r>
            <a:r>
              <a:rPr lang="ja-JP" altLang="en-US" sz="2800" dirty="0" smtClean="0"/>
              <a:t>線を分析する</a:t>
            </a:r>
            <a:endParaRPr lang="en-US" altLang="ja-JP" sz="2800" dirty="0" smtClean="0"/>
          </a:p>
          <a:p>
            <a:r>
              <a:rPr lang="en-US" altLang="ja-JP" sz="2800" dirty="0" smtClean="0"/>
              <a:t>FERMI</a:t>
            </a:r>
            <a:r>
              <a:rPr lang="ja-JP" altLang="en-US" sz="2800" dirty="0" smtClean="0"/>
              <a:t>衛星と</a:t>
            </a:r>
            <a:r>
              <a:rPr lang="en-US" altLang="ja-JP" sz="2800" dirty="0" smtClean="0"/>
              <a:t>MAGIC</a:t>
            </a:r>
            <a:r>
              <a:rPr lang="ja-JP" altLang="en-US" sz="2800" dirty="0" smtClean="0"/>
              <a:t>（</a:t>
            </a:r>
            <a:r>
              <a:rPr lang="en-US" altLang="ja-JP" sz="2800" dirty="0" smtClean="0"/>
              <a:t>2</a:t>
            </a:r>
            <a:r>
              <a:rPr lang="ja-JP" altLang="en-US" sz="2800" dirty="0" smtClean="0"/>
              <a:t>台のチェレンコフ望遠鏡）</a:t>
            </a:r>
            <a:endParaRPr lang="en-US" altLang="ja-JP" sz="2800" dirty="0" smtClean="0"/>
          </a:p>
          <a:p>
            <a:r>
              <a:rPr lang="en-US" altLang="ja-JP" sz="2800" dirty="0" smtClean="0"/>
              <a:t>FERMI</a:t>
            </a:r>
            <a:r>
              <a:rPr lang="ja-JP" altLang="en-US" sz="2800" dirty="0" smtClean="0"/>
              <a:t>衛星：</a:t>
            </a:r>
            <a:r>
              <a:rPr lang="en-US" altLang="ja-JP" sz="2800" dirty="0" smtClean="0"/>
              <a:t>0.1 </a:t>
            </a:r>
            <a:r>
              <a:rPr lang="ja-JP" altLang="en-US" sz="2800" dirty="0" smtClean="0"/>
              <a:t>～</a:t>
            </a:r>
            <a:r>
              <a:rPr lang="en-US" altLang="ja-JP" sz="2800" dirty="0" smtClean="0"/>
              <a:t>100 </a:t>
            </a:r>
            <a:r>
              <a:rPr lang="en-US" altLang="ja-JP" sz="2800" dirty="0" err="1" smtClean="0"/>
              <a:t>GeV</a:t>
            </a:r>
            <a:endParaRPr lang="en-US" altLang="ja-JP" sz="2800" dirty="0" smtClean="0"/>
          </a:p>
          <a:p>
            <a:r>
              <a:rPr lang="en-US" altLang="ja-JP" sz="2800" dirty="0" smtClean="0"/>
              <a:t>MAGIC</a:t>
            </a:r>
            <a:r>
              <a:rPr lang="ja-JP" altLang="en-US" sz="2800" dirty="0" smtClean="0"/>
              <a:t>：</a:t>
            </a:r>
            <a:r>
              <a:rPr lang="en-US" altLang="ja-JP" sz="2800" dirty="0" smtClean="0"/>
              <a:t>0.1</a:t>
            </a:r>
            <a:r>
              <a:rPr lang="ja-JP" altLang="en-US" sz="2800" dirty="0" smtClean="0"/>
              <a:t>～ </a:t>
            </a:r>
            <a:r>
              <a:rPr lang="en-US" altLang="ja-JP" sz="2800" dirty="0" smtClean="0"/>
              <a:t>10 </a:t>
            </a:r>
            <a:r>
              <a:rPr lang="en-US" altLang="ja-JP" sz="2800" dirty="0" err="1" smtClean="0"/>
              <a:t>TeV</a:t>
            </a:r>
            <a:r>
              <a:rPr lang="en-US" altLang="ja-JP" sz="2800" dirty="0" smtClean="0"/>
              <a:t>  </a:t>
            </a:r>
            <a:endParaRPr kumimoji="1" lang="ja-JP" altLang="en-US" sz="2800" dirty="0"/>
          </a:p>
        </p:txBody>
      </p:sp>
      <p:pic>
        <p:nvPicPr>
          <p:cNvPr id="4" name="図 3"/>
          <p:cNvPicPr>
            <a:picLocks noChangeAspect="1"/>
          </p:cNvPicPr>
          <p:nvPr/>
        </p:nvPicPr>
        <p:blipFill>
          <a:blip r:embed="rId2"/>
          <a:stretch>
            <a:fillRect/>
          </a:stretch>
        </p:blipFill>
        <p:spPr>
          <a:xfrm>
            <a:off x="539552" y="4077072"/>
            <a:ext cx="3762034" cy="2112810"/>
          </a:xfrm>
          <a:prstGeom prst="rect">
            <a:avLst/>
          </a:prstGeom>
          <a:ln w="38100">
            <a:noFill/>
          </a:ln>
          <a:effectLst>
            <a:outerShdw blurRad="50800" dist="38100" dir="2700000" algn="tl" rotWithShape="0">
              <a:srgbClr val="000000">
                <a:alpha val="43000"/>
              </a:srgbClr>
            </a:outerShdw>
          </a:effectLst>
        </p:spPr>
      </p:pic>
      <p:pic>
        <p:nvPicPr>
          <p:cNvPr id="6" name="図 5" descr="fermi_NASA.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427984" y="3212976"/>
            <a:ext cx="4175453" cy="3270228"/>
          </a:xfrm>
          <a:prstGeom prst="rect">
            <a:avLst/>
          </a:prstGeom>
        </p:spPr>
      </p:pic>
      <p:sp>
        <p:nvSpPr>
          <p:cNvPr id="7" name="テキスト ボックス 6"/>
          <p:cNvSpPr txBox="1"/>
          <p:nvPr/>
        </p:nvSpPr>
        <p:spPr>
          <a:xfrm>
            <a:off x="1954304" y="6183868"/>
            <a:ext cx="941296" cy="369332"/>
          </a:xfrm>
          <a:prstGeom prst="rect">
            <a:avLst/>
          </a:prstGeom>
          <a:noFill/>
        </p:spPr>
        <p:txBody>
          <a:bodyPr wrap="none" rtlCol="0">
            <a:spAutoFit/>
          </a:bodyPr>
          <a:lstStyle/>
          <a:p>
            <a:r>
              <a:rPr kumimoji="1" lang="en-US" altLang="ja-JP" dirty="0" smtClean="0"/>
              <a:t>MAGIC</a:t>
            </a:r>
          </a:p>
        </p:txBody>
      </p:sp>
      <p:sp>
        <p:nvSpPr>
          <p:cNvPr id="8" name="テキスト ボックス 7"/>
          <p:cNvSpPr txBox="1"/>
          <p:nvPr/>
        </p:nvSpPr>
        <p:spPr>
          <a:xfrm>
            <a:off x="6172200" y="6412468"/>
            <a:ext cx="902749" cy="369332"/>
          </a:xfrm>
          <a:prstGeom prst="rect">
            <a:avLst/>
          </a:prstGeom>
          <a:noFill/>
        </p:spPr>
        <p:txBody>
          <a:bodyPr wrap="none" rtlCol="0">
            <a:spAutoFit/>
          </a:bodyPr>
          <a:lstStyle/>
          <a:p>
            <a:r>
              <a:rPr kumimoji="1" lang="en-US" altLang="ja-JP" dirty="0" smtClean="0"/>
              <a:t>FERMI</a:t>
            </a:r>
            <a:endParaRPr kumimoji="1" lang="ja-JP" alt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326164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124744"/>
            <a:ext cx="8229600" cy="5001419"/>
          </a:xfrm>
        </p:spPr>
        <p:txBody>
          <a:bodyPr>
            <a:normAutofit/>
          </a:bodyPr>
          <a:lstStyle/>
          <a:p>
            <a:r>
              <a:rPr kumimoji="1" lang="ja-JP" altLang="en-US" sz="2800" dirty="0" smtClean="0"/>
              <a:t>フレアは星雲の部分で起きていると考えられている</a:t>
            </a:r>
            <a:endParaRPr kumimoji="1" lang="en-US" altLang="ja-JP" sz="2800" dirty="0" smtClean="0"/>
          </a:p>
          <a:p>
            <a:r>
              <a:rPr lang="ja-JP" altLang="en-US" sz="2800" dirty="0" smtClean="0"/>
              <a:t>よってパルサーからの</a:t>
            </a:r>
            <a:r>
              <a:rPr lang="en-US" altLang="ja-JP" sz="2800" dirty="0" smtClean="0"/>
              <a:t>γ</a:t>
            </a:r>
            <a:r>
              <a:rPr lang="ja-JP" altLang="en-US" sz="2800" dirty="0" smtClean="0"/>
              <a:t>線はバックグラウンドになってしまう</a:t>
            </a:r>
            <a:endParaRPr lang="en-US" altLang="ja-JP" sz="2800" dirty="0" smtClean="0"/>
          </a:p>
          <a:p>
            <a:endParaRPr kumimoji="1" lang="ja-JP" altLang="en-US" sz="2800" dirty="0"/>
          </a:p>
        </p:txBody>
      </p:sp>
      <p:pic>
        <p:nvPicPr>
          <p:cNvPr id="16" name="図 15"/>
          <p:cNvPicPr>
            <a:picLocks noChangeAspect="1"/>
          </p:cNvPicPr>
          <p:nvPr/>
        </p:nvPicPr>
        <p:blipFill>
          <a:blip r:embed="rId2"/>
          <a:stretch>
            <a:fillRect/>
          </a:stretch>
        </p:blipFill>
        <p:spPr>
          <a:xfrm>
            <a:off x="1187624" y="2922293"/>
            <a:ext cx="6480720" cy="3459035"/>
          </a:xfrm>
          <a:prstGeom prst="rect">
            <a:avLst/>
          </a:prstGeom>
        </p:spPr>
      </p:pic>
      <p:sp>
        <p:nvSpPr>
          <p:cNvPr id="2" name="左右矢印 1"/>
          <p:cNvSpPr/>
          <p:nvPr/>
        </p:nvSpPr>
        <p:spPr>
          <a:xfrm>
            <a:off x="4067944" y="4941168"/>
            <a:ext cx="1152128" cy="288032"/>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左右矢印 16"/>
          <p:cNvSpPr/>
          <p:nvPr/>
        </p:nvSpPr>
        <p:spPr>
          <a:xfrm>
            <a:off x="4572000" y="5229200"/>
            <a:ext cx="1440160" cy="288032"/>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3923928" y="4643844"/>
            <a:ext cx="1421904" cy="369332"/>
          </a:xfrm>
          <a:prstGeom prst="rect">
            <a:avLst/>
          </a:prstGeom>
        </p:spPr>
        <p:txBody>
          <a:bodyPr wrap="square">
            <a:spAutoFit/>
          </a:bodyPr>
          <a:lstStyle/>
          <a:p>
            <a:r>
              <a:rPr lang="en-US" altLang="ja-JP" dirty="0" smtClean="0">
                <a:solidFill>
                  <a:srgbClr val="FF0000"/>
                </a:solidFill>
              </a:rPr>
              <a:t>FERMI</a:t>
            </a:r>
            <a:r>
              <a:rPr lang="ja-JP" altLang="en-US" dirty="0" smtClean="0">
                <a:solidFill>
                  <a:srgbClr val="FF0000"/>
                </a:solidFill>
              </a:rPr>
              <a:t>衛星</a:t>
            </a:r>
            <a:endParaRPr lang="en-US" altLang="ja-JP" dirty="0">
              <a:solidFill>
                <a:srgbClr val="FF0000"/>
              </a:solidFill>
            </a:endParaRPr>
          </a:p>
        </p:txBody>
      </p:sp>
      <p:sp>
        <p:nvSpPr>
          <p:cNvPr id="21" name="正方形/長方形 20"/>
          <p:cNvSpPr/>
          <p:nvPr/>
        </p:nvSpPr>
        <p:spPr>
          <a:xfrm>
            <a:off x="5004048" y="5373216"/>
            <a:ext cx="1061864" cy="369332"/>
          </a:xfrm>
          <a:prstGeom prst="rect">
            <a:avLst/>
          </a:prstGeom>
        </p:spPr>
        <p:txBody>
          <a:bodyPr wrap="square">
            <a:spAutoFit/>
          </a:bodyPr>
          <a:lstStyle/>
          <a:p>
            <a:r>
              <a:rPr lang="en-US" altLang="ja-JP" dirty="0" smtClean="0">
                <a:solidFill>
                  <a:srgbClr val="FF0000"/>
                </a:solidFill>
              </a:rPr>
              <a:t>MAGIC</a:t>
            </a:r>
            <a:endParaRPr lang="en-US" altLang="ja-JP" dirty="0">
              <a:solidFill>
                <a:srgbClr val="FF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1110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20" grpId="0"/>
      <p:bldP spid="21"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kumimoji="1" lang="en-US" altLang="ja-JP" dirty="0" smtClean="0">
                <a:ea typeface="ＤＦＰ行書体"/>
              </a:rPr>
              <a:t> </a:t>
            </a:r>
            <a:br>
              <a:rPr kumimoji="1" lang="en-US" altLang="ja-JP" dirty="0" smtClean="0">
                <a:ea typeface="ＤＦＰ行書体"/>
              </a:rPr>
            </a:br>
            <a:endParaRPr kumimoji="1" lang="ja-JP" altLang="en-US" dirty="0">
              <a:ea typeface="ＤＦＰ行書体"/>
            </a:endParaRPr>
          </a:p>
        </p:txBody>
      </p:sp>
      <p:sp>
        <p:nvSpPr>
          <p:cNvPr id="3" name="サブタイトル 2"/>
          <p:cNvSpPr>
            <a:spLocks noGrp="1"/>
          </p:cNvSpPr>
          <p:nvPr>
            <p:ph type="subTitle" idx="1"/>
          </p:nvPr>
        </p:nvSpPr>
        <p:spPr/>
        <p:txBody>
          <a:bodyPr/>
          <a:lstStyle/>
          <a:p>
            <a:endParaRPr kumimoji="1" lang="ja-JP" altLang="en-US"/>
          </a:p>
        </p:txBody>
      </p:sp>
      <p:sp>
        <p:nvSpPr>
          <p:cNvPr id="6" name="テキスト ボックス 5"/>
          <p:cNvSpPr txBox="1"/>
          <p:nvPr/>
        </p:nvSpPr>
        <p:spPr>
          <a:xfrm>
            <a:off x="323528" y="620688"/>
            <a:ext cx="2677836" cy="707886"/>
          </a:xfrm>
          <a:prstGeom prst="rect">
            <a:avLst/>
          </a:prstGeom>
          <a:noFill/>
        </p:spPr>
        <p:txBody>
          <a:bodyPr wrap="none" rtlCol="0">
            <a:spAutoFit/>
          </a:bodyPr>
          <a:lstStyle/>
          <a:p>
            <a:r>
              <a:rPr kumimoji="1" lang="en-US" altLang="ja-JP" sz="4000" dirty="0" smtClean="0">
                <a:solidFill>
                  <a:srgbClr val="D2533C"/>
                </a:solidFill>
                <a:latin typeface="Times New Roman"/>
              </a:rPr>
              <a:t>Light Curve</a:t>
            </a:r>
            <a:endParaRPr kumimoji="1" lang="ja-JP" altLang="en-US" sz="4000" dirty="0">
              <a:solidFill>
                <a:srgbClr val="D2533C"/>
              </a:solidFill>
              <a:latin typeface="Times New Roman"/>
            </a:endParaRPr>
          </a:p>
        </p:txBody>
      </p:sp>
      <p:pic>
        <p:nvPicPr>
          <p:cNvPr id="7" name="図 6" descr="スクリーンショット 2013-03-04 17.58.40.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65827" y="2061513"/>
            <a:ext cx="8614807" cy="4569817"/>
          </a:xfrm>
          <a:prstGeom prst="rect">
            <a:avLst/>
          </a:prstGeom>
        </p:spPr>
      </p:pic>
      <p:sp>
        <p:nvSpPr>
          <p:cNvPr id="9" name="テキスト ボックス 8"/>
          <p:cNvSpPr txBox="1"/>
          <p:nvPr/>
        </p:nvSpPr>
        <p:spPr>
          <a:xfrm>
            <a:off x="539552" y="1556792"/>
            <a:ext cx="7817321" cy="461665"/>
          </a:xfrm>
          <a:prstGeom prst="rect">
            <a:avLst/>
          </a:prstGeom>
          <a:noFill/>
        </p:spPr>
        <p:txBody>
          <a:bodyPr wrap="square" rtlCol="0">
            <a:spAutoFit/>
          </a:bodyPr>
          <a:lstStyle/>
          <a:p>
            <a:r>
              <a:rPr lang="en-US" altLang="ja-JP" sz="2400" b="1" dirty="0" smtClean="0">
                <a:latin typeface="Times New Roman"/>
              </a:rPr>
              <a:t>‘</a:t>
            </a:r>
            <a:r>
              <a:rPr lang="en-US" altLang="ja-JP" sz="2400" b="1" dirty="0" err="1" smtClean="0">
                <a:latin typeface="Times New Roman"/>
              </a:rPr>
              <a:t>Superflares</a:t>
            </a:r>
            <a:r>
              <a:rPr lang="en-US" altLang="ja-JP" sz="2400" b="1" dirty="0" smtClean="0">
                <a:latin typeface="Times New Roman"/>
              </a:rPr>
              <a:t>’ </a:t>
            </a:r>
            <a:r>
              <a:rPr lang="en-US" altLang="ja-JP" sz="2400" b="1" dirty="0">
                <a:latin typeface="Times New Roman"/>
              </a:rPr>
              <a:t>in the Crab </a:t>
            </a:r>
            <a:r>
              <a:rPr lang="en-US" altLang="ja-JP" sz="2400" b="1" dirty="0" smtClean="0">
                <a:latin typeface="Times New Roman"/>
              </a:rPr>
              <a:t>Nebula</a:t>
            </a:r>
            <a:r>
              <a:rPr lang="ja-JP" altLang="en-US" sz="2400" b="1" dirty="0" smtClean="0">
                <a:latin typeface="Times New Roman"/>
              </a:rPr>
              <a:t>　</a:t>
            </a:r>
            <a:r>
              <a:rPr lang="ja-JP" altLang="en-US" sz="2400" b="1" dirty="0" smtClean="0">
                <a:latin typeface="+mj-ea"/>
                <a:ea typeface="+mj-ea"/>
              </a:rPr>
              <a:t>をみてみよう</a:t>
            </a:r>
            <a:endParaRPr kumimoji="1" lang="ja-JP" altLang="en-US" sz="2400" dirty="0">
              <a:latin typeface="+mj-ea"/>
              <a:ea typeface="+mj-ea"/>
            </a:endParaRPr>
          </a:p>
        </p:txBody>
      </p:sp>
      <p:sp>
        <p:nvSpPr>
          <p:cNvPr id="8" name="下矢印 7"/>
          <p:cNvSpPr/>
          <p:nvPr/>
        </p:nvSpPr>
        <p:spPr>
          <a:xfrm flipV="1">
            <a:off x="8509131" y="4701801"/>
            <a:ext cx="216451" cy="455391"/>
          </a:xfrm>
          <a:prstGeom prst="downArrow">
            <a:avLst>
              <a:gd name="adj1" fmla="val 50000"/>
              <a:gd name="adj2" fmla="val 41464"/>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2" name="テキスト ボックス 11"/>
          <p:cNvSpPr txBox="1"/>
          <p:nvPr/>
        </p:nvSpPr>
        <p:spPr>
          <a:xfrm>
            <a:off x="7300913" y="4859868"/>
            <a:ext cx="1231527" cy="369332"/>
          </a:xfrm>
          <a:prstGeom prst="rect">
            <a:avLst/>
          </a:prstGeom>
          <a:noFill/>
        </p:spPr>
        <p:txBody>
          <a:bodyPr wrap="none" rtlCol="0">
            <a:spAutoFit/>
          </a:bodyPr>
          <a:lstStyle/>
          <a:p>
            <a:r>
              <a:rPr lang="ja-JP" altLang="en-US" b="1" dirty="0" smtClean="0">
                <a:solidFill>
                  <a:schemeClr val="bg1"/>
                </a:solidFill>
                <a:latin typeface="+mj-ea"/>
                <a:ea typeface="+mj-ea"/>
              </a:rPr>
              <a:t>ココに注目</a:t>
            </a:r>
            <a:endParaRPr kumimoji="1" lang="ja-JP" altLang="en-US" dirty="0">
              <a:solidFill>
                <a:schemeClr val="bg1"/>
              </a:solidFill>
              <a:latin typeface="+mj-ea"/>
              <a:ea typeface="+mj-ea"/>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922909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 name="図 15" descr="スクリーンショット 2013-03-07 17.41.07.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163291" y="2137752"/>
            <a:ext cx="5180714" cy="3423380"/>
          </a:xfrm>
          <a:prstGeom prst="rect">
            <a:avLst/>
          </a:prstGeom>
        </p:spPr>
      </p:pic>
      <p:pic>
        <p:nvPicPr>
          <p:cNvPr id="15" name="コンテンツ プレースホルダー 14" descr="スクリーンショット 2013-03-07 17.38.42.png"/>
          <p:cNvPicPr>
            <a:picLocks noGrp="1" noChangeAspect="1"/>
          </p:cNvPicPr>
          <p:nvPr>
            <p:ph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0165" r="-10165"/>
          <a:stretch>
            <a:fillRect/>
          </a:stretch>
        </p:blipFill>
        <p:spPr>
          <a:xfrm>
            <a:off x="-973691" y="2137752"/>
            <a:ext cx="6224767" cy="3423380"/>
          </a:xfrm>
        </p:spPr>
      </p:pic>
      <p:sp>
        <p:nvSpPr>
          <p:cNvPr id="2" name="タイトル 1"/>
          <p:cNvSpPr>
            <a:spLocks noGrp="1"/>
          </p:cNvSpPr>
          <p:nvPr>
            <p:ph type="title"/>
          </p:nvPr>
        </p:nvSpPr>
        <p:spPr/>
        <p:txBody>
          <a:bodyPr/>
          <a:lstStyle/>
          <a:p>
            <a:r>
              <a:rPr kumimoji="1" lang="ja-JP" altLang="en-US" dirty="0" smtClean="0"/>
              <a:t>　</a:t>
            </a:r>
            <a:endParaRPr kumimoji="1" lang="ja-JP" altLang="en-US" dirty="0"/>
          </a:p>
        </p:txBody>
      </p:sp>
      <p:sp>
        <p:nvSpPr>
          <p:cNvPr id="17" name="テキスト ボックス 16"/>
          <p:cNvSpPr txBox="1"/>
          <p:nvPr/>
        </p:nvSpPr>
        <p:spPr>
          <a:xfrm>
            <a:off x="745957" y="5795972"/>
            <a:ext cx="3417334" cy="369332"/>
          </a:xfrm>
          <a:prstGeom prst="rect">
            <a:avLst/>
          </a:prstGeom>
          <a:noFill/>
        </p:spPr>
        <p:txBody>
          <a:bodyPr wrap="none" rtlCol="0">
            <a:spAutoFit/>
          </a:bodyPr>
          <a:lstStyle/>
          <a:p>
            <a:r>
              <a:rPr lang="en-US" altLang="ja-JP" dirty="0" smtClean="0">
                <a:latin typeface="Times New Roman"/>
              </a:rPr>
              <a:t>January 01 -03, 2013 Normal State</a:t>
            </a:r>
            <a:endParaRPr kumimoji="1" lang="ja-JP" altLang="en-US" dirty="0">
              <a:latin typeface="Times New Roman"/>
            </a:endParaRPr>
          </a:p>
        </p:txBody>
      </p:sp>
      <p:sp>
        <p:nvSpPr>
          <p:cNvPr id="18" name="テキスト ボックス 17"/>
          <p:cNvSpPr txBox="1"/>
          <p:nvPr/>
        </p:nvSpPr>
        <p:spPr>
          <a:xfrm>
            <a:off x="4425050" y="4793715"/>
            <a:ext cx="1652052" cy="369332"/>
          </a:xfrm>
          <a:prstGeom prst="rect">
            <a:avLst/>
          </a:prstGeom>
          <a:noFill/>
        </p:spPr>
        <p:txBody>
          <a:bodyPr wrap="none" rtlCol="0">
            <a:spAutoFit/>
          </a:bodyPr>
          <a:lstStyle/>
          <a:p>
            <a:r>
              <a:rPr kumimoji="1" lang="en-US" altLang="ja-JP" dirty="0" err="1" smtClean="0">
                <a:solidFill>
                  <a:schemeClr val="bg1"/>
                </a:solidFill>
                <a:latin typeface="Times New Roman"/>
                <a:cs typeface="Times New Roman"/>
              </a:rPr>
              <a:t>Geminga</a:t>
            </a:r>
            <a:r>
              <a:rPr kumimoji="1" lang="en-US" altLang="ja-JP" dirty="0" smtClean="0">
                <a:solidFill>
                  <a:schemeClr val="bg1"/>
                </a:solidFill>
                <a:latin typeface="Times New Roman"/>
                <a:cs typeface="Times New Roman"/>
              </a:rPr>
              <a:t> pulsar</a:t>
            </a:r>
            <a:endParaRPr kumimoji="1" lang="ja-JP" altLang="en-US" dirty="0">
              <a:solidFill>
                <a:schemeClr val="bg1"/>
              </a:solidFill>
              <a:latin typeface="Times New Roman"/>
              <a:cs typeface="Times New Roman"/>
            </a:endParaRPr>
          </a:p>
        </p:txBody>
      </p:sp>
      <p:sp>
        <p:nvSpPr>
          <p:cNvPr id="19" name="テキスト ボックス 18"/>
          <p:cNvSpPr txBox="1"/>
          <p:nvPr/>
        </p:nvSpPr>
        <p:spPr>
          <a:xfrm>
            <a:off x="7082496" y="3849442"/>
            <a:ext cx="1498991" cy="646331"/>
          </a:xfrm>
          <a:prstGeom prst="rect">
            <a:avLst/>
          </a:prstGeom>
          <a:noFill/>
        </p:spPr>
        <p:txBody>
          <a:bodyPr wrap="none" rtlCol="0">
            <a:spAutoFit/>
          </a:bodyPr>
          <a:lstStyle/>
          <a:p>
            <a:r>
              <a:rPr kumimoji="1" lang="en-US" altLang="ja-JP" dirty="0" smtClean="0">
                <a:solidFill>
                  <a:srgbClr val="FFFFFF"/>
                </a:solidFill>
                <a:latin typeface="Times New Roman"/>
                <a:cs typeface="Times New Roman"/>
              </a:rPr>
              <a:t>Crab Nebula</a:t>
            </a:r>
          </a:p>
          <a:p>
            <a:r>
              <a:rPr kumimoji="1" lang="ja-JP" altLang="en-US" dirty="0" smtClean="0">
                <a:solidFill>
                  <a:srgbClr val="FFFFFF"/>
                </a:solidFill>
                <a:latin typeface="Times New Roman"/>
                <a:cs typeface="Times New Roman"/>
              </a:rPr>
              <a:t>＋</a:t>
            </a:r>
            <a:r>
              <a:rPr lang="en-US" altLang="ja-JP" dirty="0" smtClean="0">
                <a:solidFill>
                  <a:srgbClr val="FFFFFF"/>
                </a:solidFill>
                <a:latin typeface="Times New Roman"/>
                <a:cs typeface="Times New Roman"/>
              </a:rPr>
              <a:t>Crab Pulsar</a:t>
            </a:r>
            <a:endParaRPr kumimoji="1" lang="ja-JP" altLang="en-US" dirty="0">
              <a:solidFill>
                <a:srgbClr val="FFFFFF"/>
              </a:solidFill>
            </a:endParaRPr>
          </a:p>
        </p:txBody>
      </p:sp>
      <p:sp>
        <p:nvSpPr>
          <p:cNvPr id="20" name="テキスト ボックス 19"/>
          <p:cNvSpPr txBox="1"/>
          <p:nvPr/>
        </p:nvSpPr>
        <p:spPr>
          <a:xfrm>
            <a:off x="5071071" y="5795972"/>
            <a:ext cx="3070071" cy="369332"/>
          </a:xfrm>
          <a:prstGeom prst="rect">
            <a:avLst/>
          </a:prstGeom>
          <a:noFill/>
        </p:spPr>
        <p:txBody>
          <a:bodyPr wrap="none" rtlCol="0">
            <a:spAutoFit/>
          </a:bodyPr>
          <a:lstStyle/>
          <a:p>
            <a:r>
              <a:rPr lang="en-US" altLang="ja-JP" dirty="0" smtClean="0">
                <a:latin typeface="Times New Roman"/>
              </a:rPr>
              <a:t>March 03 -05, 2013 Flare State</a:t>
            </a:r>
          </a:p>
        </p:txBody>
      </p:sp>
      <p:sp>
        <p:nvSpPr>
          <p:cNvPr id="21" name="テキスト ボックス 20"/>
          <p:cNvSpPr txBox="1"/>
          <p:nvPr/>
        </p:nvSpPr>
        <p:spPr>
          <a:xfrm>
            <a:off x="251520" y="562035"/>
            <a:ext cx="6533559" cy="984885"/>
          </a:xfrm>
          <a:prstGeom prst="rect">
            <a:avLst/>
          </a:prstGeom>
          <a:noFill/>
        </p:spPr>
        <p:txBody>
          <a:bodyPr wrap="none" rtlCol="0">
            <a:spAutoFit/>
          </a:bodyPr>
          <a:lstStyle/>
          <a:p>
            <a:r>
              <a:rPr lang="en-US" altLang="ja-JP" sz="4000" b="1" dirty="0" smtClean="0">
                <a:solidFill>
                  <a:srgbClr val="D2533C"/>
                </a:solidFill>
                <a:latin typeface="Times New Roman"/>
              </a:rPr>
              <a:t>‘</a:t>
            </a:r>
            <a:r>
              <a:rPr lang="en-US" altLang="ja-JP" sz="4000" b="1" dirty="0" err="1" smtClean="0">
                <a:solidFill>
                  <a:srgbClr val="D2533C"/>
                </a:solidFill>
                <a:latin typeface="Times New Roman"/>
              </a:rPr>
              <a:t>Superflares</a:t>
            </a:r>
            <a:r>
              <a:rPr lang="en-US" altLang="ja-JP" sz="4000" b="1" dirty="0" smtClean="0">
                <a:solidFill>
                  <a:srgbClr val="D2533C"/>
                </a:solidFill>
                <a:latin typeface="Times New Roman"/>
              </a:rPr>
              <a:t>’ </a:t>
            </a:r>
            <a:r>
              <a:rPr lang="ja-JP" altLang="en-US" sz="4000" b="1" dirty="0" smtClean="0">
                <a:solidFill>
                  <a:srgbClr val="D2533C"/>
                </a:solidFill>
                <a:latin typeface="Times New Roman"/>
              </a:rPr>
              <a:t>は確認できる</a:t>
            </a:r>
            <a:r>
              <a:rPr lang="ja-JP" altLang="en-US" sz="4000" b="1" dirty="0" smtClean="0">
                <a:solidFill>
                  <a:srgbClr val="D2533C"/>
                </a:solidFill>
                <a:latin typeface="Times New Roman"/>
              </a:rPr>
              <a:t>！</a:t>
            </a:r>
            <a:endParaRPr lang="en-US" altLang="ja-JP" b="1" dirty="0" smtClean="0">
              <a:latin typeface="Times New Roman"/>
            </a:endParaRPr>
          </a:p>
          <a:p>
            <a:r>
              <a:rPr lang="en-US" altLang="ja-JP" b="1" dirty="0" smtClean="0">
                <a:latin typeface="Times New Roman"/>
              </a:rPr>
              <a:t>       (Spring school flares</a:t>
            </a:r>
            <a:r>
              <a:rPr lang="en-US" altLang="ja-JP" dirty="0" smtClean="0"/>
              <a:t>)</a:t>
            </a:r>
            <a:endParaRPr kumimoji="1" lang="ja-JP" alt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351942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
            </a:r>
            <a:br>
              <a:rPr lang="en-US" altLang="ja-JP" dirty="0" smtClean="0"/>
            </a:br>
            <a:endParaRPr lang="ja-JP" altLang="en-US" dirty="0"/>
          </a:p>
        </p:txBody>
      </p:sp>
      <p:pic>
        <p:nvPicPr>
          <p:cNvPr id="5" name="図 4" descr="python.png"/>
          <p:cNvPicPr>
            <a:picLocks noChangeAspect="1"/>
          </p:cNvPicPr>
          <p:nvPr/>
        </p:nvPicPr>
        <p:blipFill>
          <a:blip r:embed="rId2"/>
          <a:stretch>
            <a:fillRect/>
          </a:stretch>
        </p:blipFill>
        <p:spPr>
          <a:xfrm>
            <a:off x="457200" y="-1238"/>
            <a:ext cx="8906482" cy="6679861"/>
          </a:xfrm>
          <a:prstGeom prst="rect">
            <a:avLst/>
          </a:prstGeom>
        </p:spPr>
      </p:pic>
      <p:sp>
        <p:nvSpPr>
          <p:cNvPr id="6" name="テキスト ボックス 5"/>
          <p:cNvSpPr txBox="1"/>
          <p:nvPr/>
        </p:nvSpPr>
        <p:spPr>
          <a:xfrm>
            <a:off x="3459979" y="168452"/>
            <a:ext cx="2552869" cy="584776"/>
          </a:xfrm>
          <a:prstGeom prst="rect">
            <a:avLst/>
          </a:prstGeom>
          <a:noFill/>
        </p:spPr>
        <p:txBody>
          <a:bodyPr wrap="square" rtlCol="0">
            <a:spAutoFit/>
          </a:bodyPr>
          <a:lstStyle/>
          <a:p>
            <a:r>
              <a:rPr lang="en-US" altLang="ja-JP" sz="3200" dirty="0" smtClean="0"/>
              <a:t>Light Curve</a:t>
            </a:r>
            <a:endParaRPr kumimoji="1" lang="ja-JP" altLang="en-US" sz="3200" dirty="0"/>
          </a:p>
        </p:txBody>
      </p:sp>
      <p:pic>
        <p:nvPicPr>
          <p:cNvPr id="9" name="コンテンツ プレースホルダ 8" descr="white.png"/>
          <p:cNvPicPr>
            <a:picLocks noGrp="1" noChangeAspect="1"/>
          </p:cNvPicPr>
          <p:nvPr>
            <p:ph idx="1"/>
          </p:nvPr>
        </p:nvPicPr>
        <p:blipFill>
          <a:blip r:embed="rId3"/>
          <a:srcRect l="-18187" r="-18187"/>
          <a:stretch>
            <a:fillRect/>
          </a:stretch>
        </p:blipFill>
        <p:spPr>
          <a:xfrm>
            <a:off x="-5581128" y="-16843"/>
            <a:ext cx="8229600" cy="4525963"/>
          </a:xfrm>
        </p:spPr>
      </p:pic>
      <p:sp>
        <p:nvSpPr>
          <p:cNvPr id="10" name="テキスト ボックス 9"/>
          <p:cNvSpPr txBox="1"/>
          <p:nvPr/>
        </p:nvSpPr>
        <p:spPr>
          <a:xfrm rot="16200000">
            <a:off x="646502" y="1994701"/>
            <a:ext cx="569387" cy="369332"/>
          </a:xfrm>
          <a:prstGeom prst="rect">
            <a:avLst/>
          </a:prstGeom>
          <a:noFill/>
        </p:spPr>
        <p:txBody>
          <a:bodyPr wrap="none" rtlCol="0">
            <a:spAutoFit/>
          </a:bodyPr>
          <a:lstStyle/>
          <a:p>
            <a:r>
              <a:rPr kumimoji="1" lang="en-US" altLang="ja-JP" dirty="0" smtClean="0"/>
              <a:t>Flux</a:t>
            </a:r>
            <a:endParaRPr kumimoji="1" lang="ja-JP" altLang="en-US" dirty="0"/>
          </a:p>
        </p:txBody>
      </p:sp>
      <p:sp>
        <p:nvSpPr>
          <p:cNvPr id="11" name="テキスト ボックス 10"/>
          <p:cNvSpPr txBox="1"/>
          <p:nvPr/>
        </p:nvSpPr>
        <p:spPr>
          <a:xfrm>
            <a:off x="1115861" y="445451"/>
            <a:ext cx="455987" cy="307777"/>
          </a:xfrm>
          <a:prstGeom prst="rect">
            <a:avLst/>
          </a:prstGeom>
          <a:noFill/>
        </p:spPr>
        <p:txBody>
          <a:bodyPr wrap="none" rtlCol="0">
            <a:spAutoFit/>
          </a:bodyPr>
          <a:lstStyle/>
          <a:p>
            <a:r>
              <a:rPr kumimoji="1" lang="en-US" altLang="ja-JP" sz="1400" dirty="0" smtClean="0"/>
              <a:t>1e5</a:t>
            </a:r>
            <a:endParaRPr kumimoji="1" lang="ja-JP" altLang="en-US" sz="1400" dirty="0"/>
          </a:p>
        </p:txBody>
      </p:sp>
      <p:sp>
        <p:nvSpPr>
          <p:cNvPr id="12" name="テキスト ボックス 11"/>
          <p:cNvSpPr txBox="1"/>
          <p:nvPr/>
        </p:nvSpPr>
        <p:spPr>
          <a:xfrm>
            <a:off x="1139134" y="3508609"/>
            <a:ext cx="469900" cy="338554"/>
          </a:xfrm>
          <a:prstGeom prst="rect">
            <a:avLst/>
          </a:prstGeom>
          <a:noFill/>
        </p:spPr>
        <p:txBody>
          <a:bodyPr wrap="none" rtlCol="0">
            <a:spAutoFit/>
          </a:bodyPr>
          <a:lstStyle/>
          <a:p>
            <a:r>
              <a:rPr kumimoji="1" lang="en-US" altLang="ja-JP" sz="1600" dirty="0" smtClean="0"/>
              <a:t>2.8</a:t>
            </a:r>
            <a:endParaRPr kumimoji="1" lang="ja-JP" altLang="en-US" sz="1600" dirty="0"/>
          </a:p>
        </p:txBody>
      </p:sp>
      <p:sp>
        <p:nvSpPr>
          <p:cNvPr id="13" name="テキスト ボックス 12"/>
          <p:cNvSpPr txBox="1"/>
          <p:nvPr/>
        </p:nvSpPr>
        <p:spPr>
          <a:xfrm>
            <a:off x="1141826" y="3971965"/>
            <a:ext cx="469900" cy="338554"/>
          </a:xfrm>
          <a:prstGeom prst="rect">
            <a:avLst/>
          </a:prstGeom>
          <a:noFill/>
        </p:spPr>
        <p:txBody>
          <a:bodyPr wrap="none" rtlCol="0">
            <a:spAutoFit/>
          </a:bodyPr>
          <a:lstStyle/>
          <a:p>
            <a:r>
              <a:rPr kumimoji="1" lang="en-US" altLang="ja-JP" sz="1600" dirty="0" smtClean="0"/>
              <a:t>2.6</a:t>
            </a:r>
            <a:endParaRPr kumimoji="1" lang="ja-JP" altLang="en-US" sz="1600" dirty="0"/>
          </a:p>
        </p:txBody>
      </p:sp>
      <p:pic>
        <p:nvPicPr>
          <p:cNvPr id="15" name="図 14" descr="スクリーンショット 2013-03-08 9.33.07.png"/>
          <p:cNvPicPr>
            <a:picLocks noChangeAspect="1"/>
          </p:cNvPicPr>
          <p:nvPr/>
        </p:nvPicPr>
        <p:blipFill>
          <a:blip r:embed="rId4"/>
          <a:stretch>
            <a:fillRect/>
          </a:stretch>
        </p:blipFill>
        <p:spPr>
          <a:xfrm rot="16200000">
            <a:off x="519565" y="1298379"/>
            <a:ext cx="954072" cy="238518"/>
          </a:xfrm>
          <a:prstGeom prst="rect">
            <a:avLst/>
          </a:prstGeom>
        </p:spPr>
      </p:pic>
      <p:sp>
        <p:nvSpPr>
          <p:cNvPr id="16" name="テキスト ボックス 15"/>
          <p:cNvSpPr txBox="1"/>
          <p:nvPr/>
        </p:nvSpPr>
        <p:spPr>
          <a:xfrm>
            <a:off x="6330563" y="168452"/>
            <a:ext cx="1620957" cy="369332"/>
          </a:xfrm>
          <a:prstGeom prst="rect">
            <a:avLst/>
          </a:prstGeom>
          <a:noFill/>
        </p:spPr>
        <p:txBody>
          <a:bodyPr wrap="none" rtlCol="0">
            <a:spAutoFit/>
          </a:bodyPr>
          <a:lstStyle/>
          <a:p>
            <a:r>
              <a:rPr kumimoji="1" lang="en-US" altLang="ja-JP" dirty="0" smtClean="0"/>
              <a:t>1year per3days</a:t>
            </a:r>
            <a:endParaRPr kumimoji="1" lang="ja-JP" altLang="en-US" dirty="0"/>
          </a:p>
        </p:txBody>
      </p:sp>
      <p:sp>
        <p:nvSpPr>
          <p:cNvPr id="3" name="下矢印 2"/>
          <p:cNvSpPr/>
          <p:nvPr/>
        </p:nvSpPr>
        <p:spPr>
          <a:xfrm flipV="1">
            <a:off x="1763688" y="5589240"/>
            <a:ext cx="360040" cy="720080"/>
          </a:xfrm>
          <a:prstGeom prst="downArrow">
            <a:avLst>
              <a:gd name="adj1" fmla="val 36936"/>
              <a:gd name="adj2" fmla="val 46734"/>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7" name="上矢印 6"/>
          <p:cNvSpPr/>
          <p:nvPr/>
        </p:nvSpPr>
        <p:spPr>
          <a:xfrm>
            <a:off x="8244408" y="5517232"/>
            <a:ext cx="288032" cy="720080"/>
          </a:xfrm>
          <a:prstGeom prst="up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8" name="正方形/長方形 7"/>
          <p:cNvSpPr/>
          <p:nvPr/>
        </p:nvSpPr>
        <p:spPr>
          <a:xfrm>
            <a:off x="1619672" y="6309320"/>
            <a:ext cx="1083199" cy="369332"/>
          </a:xfrm>
          <a:prstGeom prst="rect">
            <a:avLst/>
          </a:prstGeom>
        </p:spPr>
        <p:txBody>
          <a:bodyPr wrap="none">
            <a:spAutoFit/>
          </a:bodyPr>
          <a:lstStyle/>
          <a:p>
            <a:r>
              <a:rPr lang="en-US" altLang="ja-JP" b="1" dirty="0" smtClean="0">
                <a:solidFill>
                  <a:srgbClr val="FF0000"/>
                </a:solidFill>
              </a:rPr>
              <a:t>2012/3/1</a:t>
            </a:r>
            <a:endParaRPr lang="ja-JP" altLang="en-US" b="1" dirty="0">
              <a:solidFill>
                <a:srgbClr val="FF0000"/>
              </a:solidFill>
            </a:endParaRPr>
          </a:p>
        </p:txBody>
      </p:sp>
      <p:sp>
        <p:nvSpPr>
          <p:cNvPr id="14" name="正方形/長方形 13"/>
          <p:cNvSpPr/>
          <p:nvPr/>
        </p:nvSpPr>
        <p:spPr>
          <a:xfrm>
            <a:off x="7308304" y="6237312"/>
            <a:ext cx="1737713" cy="369332"/>
          </a:xfrm>
          <a:prstGeom prst="rect">
            <a:avLst/>
          </a:prstGeom>
        </p:spPr>
        <p:txBody>
          <a:bodyPr wrap="none">
            <a:spAutoFit/>
          </a:bodyPr>
          <a:lstStyle/>
          <a:p>
            <a:r>
              <a:rPr lang="en-US" altLang="ja-JP" b="1" dirty="0" smtClean="0">
                <a:solidFill>
                  <a:srgbClr val="FF0000"/>
                </a:solidFill>
              </a:rPr>
              <a:t>2013/3/6 23:00 </a:t>
            </a:r>
            <a:endParaRPr lang="ja-JP" altLang="en-US" b="1" dirty="0">
              <a:solidFill>
                <a:srgbClr val="FF0000"/>
              </a:solidFill>
            </a:endParaRPr>
          </a:p>
        </p:txBody>
      </p:sp>
      <p:sp>
        <p:nvSpPr>
          <p:cNvPr id="17" name="正方形/長方形 16"/>
          <p:cNvSpPr/>
          <p:nvPr/>
        </p:nvSpPr>
        <p:spPr>
          <a:xfrm>
            <a:off x="1475656" y="3140968"/>
            <a:ext cx="360040" cy="216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6289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p:bldP spid="1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クラリティ">
  <a:themeElements>
    <a:clrScheme name="クラリティ">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クラシック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クラリティ">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クラリティ.thmx</Template>
  <TotalTime>1270</TotalTime>
  <Words>1138</Words>
  <Application>Microsoft Macintosh PowerPoint</Application>
  <PresentationFormat>画面に合わせる (4:3)</PresentationFormat>
  <Paragraphs>210</Paragraphs>
  <Slides>49</Slides>
  <Notes>2</Notes>
  <HiddenSlides>13</HiddenSlides>
  <MMClips>0</MMClips>
  <ScaleCrop>false</ScaleCrop>
  <HeadingPairs>
    <vt:vector size="4" baseType="variant">
      <vt:variant>
        <vt:lpstr>デザイン テンプレート</vt:lpstr>
      </vt:variant>
      <vt:variant>
        <vt:i4>1</vt:i4>
      </vt:variant>
      <vt:variant>
        <vt:lpstr>スライド タイトル</vt:lpstr>
      </vt:variant>
      <vt:variant>
        <vt:i4>49</vt:i4>
      </vt:variant>
    </vt:vector>
  </HeadingPairs>
  <TitlesOfParts>
    <vt:vector size="50" baseType="lpstr">
      <vt:lpstr>クラリティ</vt:lpstr>
      <vt:lpstr>高エネルギーガンマ線</vt:lpstr>
      <vt:lpstr>目次</vt:lpstr>
      <vt:lpstr>目標</vt:lpstr>
      <vt:lpstr>かに星雲（Crab Nebula）</vt:lpstr>
      <vt:lpstr>観測方法</vt:lpstr>
      <vt:lpstr>スライド 6</vt:lpstr>
      <vt:lpstr>  </vt:lpstr>
      <vt:lpstr>　</vt:lpstr>
      <vt:lpstr> </vt:lpstr>
      <vt:lpstr>　</vt:lpstr>
      <vt:lpstr>　　</vt:lpstr>
      <vt:lpstr> </vt:lpstr>
      <vt:lpstr>Crab Nebula Crab Pulsar </vt:lpstr>
      <vt:lpstr>Phase diagram</vt:lpstr>
      <vt:lpstr>Phase diagram</vt:lpstr>
      <vt:lpstr>スライド 16</vt:lpstr>
      <vt:lpstr>スライド 17</vt:lpstr>
      <vt:lpstr>Phase diagram</vt:lpstr>
      <vt:lpstr>スライド 19</vt:lpstr>
      <vt:lpstr>スライド 20</vt:lpstr>
      <vt:lpstr>γ線の到来方向、γ線のエネルギーの決定</vt:lpstr>
      <vt:lpstr>スライド 22</vt:lpstr>
      <vt:lpstr>宇宙線成分のカット</vt:lpstr>
      <vt:lpstr>SkyMap</vt:lpstr>
      <vt:lpstr> </vt:lpstr>
      <vt:lpstr>平常時のSED（パルサーあり）</vt:lpstr>
      <vt:lpstr>パルサーの影響</vt:lpstr>
      <vt:lpstr>平常時のSED（パルサーなし）</vt:lpstr>
      <vt:lpstr>フレア時のSED（パルサーなし）</vt:lpstr>
      <vt:lpstr>フレア時と平常時のSEDの比較</vt:lpstr>
      <vt:lpstr>考察</vt:lpstr>
      <vt:lpstr>スライド 32</vt:lpstr>
      <vt:lpstr>スライド 33</vt:lpstr>
      <vt:lpstr>考察</vt:lpstr>
      <vt:lpstr>まとめ</vt:lpstr>
      <vt:lpstr>役割分担</vt:lpstr>
      <vt:lpstr>考察</vt:lpstr>
      <vt:lpstr>ここからバックアップスライド</vt:lpstr>
      <vt:lpstr>LightCurveのゆらぎについて </vt:lpstr>
      <vt:lpstr>ここ数日のLight Curve</vt:lpstr>
      <vt:lpstr>Background</vt:lpstr>
      <vt:lpstr>スライド 42</vt:lpstr>
      <vt:lpstr>スライド 43</vt:lpstr>
      <vt:lpstr>Barycentric correction</vt:lpstr>
      <vt:lpstr>平常時のSED（シンクロトロン部分）</vt:lpstr>
      <vt:lpstr>平常時のSED（逆コンプトン部分）</vt:lpstr>
      <vt:lpstr>フレア時のSED</vt:lpstr>
      <vt:lpstr>MAGICで得られたSED</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γ線</dc:title>
  <dc:creator>Keisuke</dc:creator>
  <cp:lastModifiedBy>室田 優紀</cp:lastModifiedBy>
  <cp:revision>61</cp:revision>
  <dcterms:created xsi:type="dcterms:W3CDTF">2013-03-08T02:31:58Z</dcterms:created>
  <dcterms:modified xsi:type="dcterms:W3CDTF">2013-03-08T05:52:29Z</dcterms:modified>
</cp:coreProperties>
</file>