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97" r:id="rId4"/>
    <p:sldMasterId id="2147483709" r:id="rId5"/>
    <p:sldMasterId id="2147483721" r:id="rId6"/>
    <p:sldMasterId id="2147483734" r:id="rId7"/>
  </p:sldMasterIdLst>
  <p:notesMasterIdLst>
    <p:notesMasterId r:id="rId62"/>
  </p:notesMasterIdLst>
  <p:sldIdLst>
    <p:sldId id="256" r:id="rId8"/>
    <p:sldId id="257" r:id="rId9"/>
    <p:sldId id="324" r:id="rId10"/>
    <p:sldId id="275" r:id="rId11"/>
    <p:sldId id="325" r:id="rId12"/>
    <p:sldId id="326" r:id="rId13"/>
    <p:sldId id="327" r:id="rId14"/>
    <p:sldId id="328" r:id="rId15"/>
    <p:sldId id="283" r:id="rId16"/>
    <p:sldId id="285" r:id="rId17"/>
    <p:sldId id="286" r:id="rId18"/>
    <p:sldId id="288" r:id="rId19"/>
    <p:sldId id="289" r:id="rId20"/>
    <p:sldId id="329" r:id="rId21"/>
    <p:sldId id="331" r:id="rId22"/>
    <p:sldId id="268" r:id="rId23"/>
    <p:sldId id="332" r:id="rId24"/>
    <p:sldId id="334" r:id="rId25"/>
    <p:sldId id="277" r:id="rId26"/>
    <p:sldId id="278" r:id="rId27"/>
    <p:sldId id="280" r:id="rId28"/>
    <p:sldId id="262" r:id="rId29"/>
    <p:sldId id="282" r:id="rId30"/>
    <p:sldId id="260" r:id="rId31"/>
    <p:sldId id="261" r:id="rId32"/>
    <p:sldId id="264" r:id="rId33"/>
    <p:sldId id="263" r:id="rId34"/>
    <p:sldId id="333" r:id="rId35"/>
    <p:sldId id="273" r:id="rId36"/>
    <p:sldId id="335" r:id="rId37"/>
    <p:sldId id="342" r:id="rId38"/>
    <p:sldId id="339" r:id="rId39"/>
    <p:sldId id="336" r:id="rId40"/>
    <p:sldId id="287" r:id="rId41"/>
    <p:sldId id="299" r:id="rId42"/>
    <p:sldId id="337" r:id="rId43"/>
    <p:sldId id="338" r:id="rId44"/>
    <p:sldId id="258" r:id="rId45"/>
    <p:sldId id="340" r:id="rId46"/>
    <p:sldId id="290" r:id="rId47"/>
    <p:sldId id="265" r:id="rId48"/>
    <p:sldId id="266" r:id="rId49"/>
    <p:sldId id="313" r:id="rId50"/>
    <p:sldId id="276" r:id="rId51"/>
    <p:sldId id="341" r:id="rId52"/>
    <p:sldId id="306" r:id="rId53"/>
    <p:sldId id="343" r:id="rId54"/>
    <p:sldId id="294" r:id="rId55"/>
    <p:sldId id="344" r:id="rId56"/>
    <p:sldId id="302" r:id="rId57"/>
    <p:sldId id="346" r:id="rId58"/>
    <p:sldId id="345" r:id="rId59"/>
    <p:sldId id="330" r:id="rId60"/>
    <p:sldId id="271" r:id="rId6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7"/>
    <p:restoredTop sz="93631"/>
  </p:normalViewPr>
  <p:slideViewPr>
    <p:cSldViewPr snapToGrid="0" snapToObjects="1" showGuides="1">
      <p:cViewPr varScale="1">
        <p:scale>
          <a:sx n="120" d="100"/>
          <a:sy n="120" d="100"/>
        </p:scale>
        <p:origin x="1260" y="108"/>
      </p:cViewPr>
      <p:guideLst>
        <p:guide orient="horz" pos="21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591EE-B2A3-4042-B303-65BF21CEB55C}" type="datetimeFigureOut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21CAD-AD43-024E-B763-4A2B9A18B9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7093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2FA6F7-AE2F-BC4B-81F8-9FDE1A4F6B5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F0502020204030204"/>
                <a:ea typeface="Yu Gothic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" panose="020F0502020204030204"/>
              <a:ea typeface="Yu Gothic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293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37C3AB-62C1-447C-9DB9-D4FE5A4917A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978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1CAD-AD43-024E-B763-4A2B9A18B96C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4076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17B14EB-3F72-194E-93B3-F3630B9A92CD}" type="slidenum">
              <a:rPr lang="en-GB" altLang="x-none"/>
              <a:pPr/>
              <a:t>44</a:t>
            </a:fld>
            <a:endParaRPr lang="en-GB" altLang="x-none"/>
          </a:p>
        </p:txBody>
      </p:sp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627626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∼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1CAD-AD43-024E-B763-4A2B9A18B96C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4678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3F0AB-A785-8349-B7E2-3E0C8009019C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FA930-CC96-9640-89BE-40A459660E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0285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1315-828A-A34A-9A8B-22071BA312B0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FA930-CC96-9640-89BE-40A459660E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5033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5F8C9-46D3-6746-8132-FE86083ED8C1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FA930-CC96-9640-89BE-40A459660E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9999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BBCC-9FA9-2D4B-914D-17A78186CBA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2020/7/27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DD9EB-2632-B848-80AC-C3945FB2645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587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08956-9320-F14A-986D-84797977A19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2020/7/27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DD9EB-2632-B848-80AC-C3945FB2645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9319-AA2F-284F-872D-330D6582EC98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2020/7/27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DD9EB-2632-B848-80AC-C3945FB2645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544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38FE6-E786-CA42-AC66-F410DF93250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2020/7/27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DD9EB-2632-B848-80AC-C3945FB2645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65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90EB7-6788-0D4C-9D42-0D21D04190B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2020/7/27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DD9EB-2632-B848-80AC-C3945FB2645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259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4AFD-1183-DB4B-B0BB-4A126BB77A2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2020/7/27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DD9EB-2632-B848-80AC-C3945FB2645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22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D41BE-957D-B74D-93E6-96A17D8FBF5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2020/7/27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DD9EB-2632-B848-80AC-C3945FB2645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772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21390-3A61-244B-9E12-08A3EABFA9A3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2020/7/27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DD9EB-2632-B848-80AC-C3945FB2645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91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CC51F-C499-7C4E-8C67-B4E830AD7C91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FA930-CC96-9640-89BE-40A459660E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0267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42E89-0F67-6A4C-B358-251DDFB70E9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2020/7/27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DD9EB-2632-B848-80AC-C3945FB2645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360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3DB27-A982-1B49-AEE8-5AD128D31F4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2020/7/27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DD9EB-2632-B848-80AC-C3945FB2645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867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8F47-FDC7-8A48-8513-E16DA2AB49D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2020/7/27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DD9EB-2632-B848-80AC-C3945FB2645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539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DA25E-0A85-AA4D-9F5E-C15AD9A06B80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374-62D9-A444-A183-090293A6C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76763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FE1E-EA76-8D44-821B-65C8845D6AB0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374-62D9-A444-A183-090293A6C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1711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0A23E-0054-4845-88C0-89540DDD9DA3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374-62D9-A444-A183-090293A6C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3974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A9D8-8855-E643-91FB-053A41F3B2D1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374-62D9-A444-A183-090293A6C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7584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698F2-4B4F-6949-AEDB-192FC87587C3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374-62D9-A444-A183-090293A6C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2878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FBF00-4E50-7942-9297-0EEDC47A3F66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374-62D9-A444-A183-090293A6C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4866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2B73-E1C3-E94C-982D-F4016506997A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374-62D9-A444-A183-090293A6C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4826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8F6C8-EBE1-C84C-B3C8-3812AC7CB178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FA930-CC96-9640-89BE-40A459660E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34202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8C7AE-8927-4B47-9971-F9970B9EC72D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374-62D9-A444-A183-090293A6C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44511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1A805-7476-E248-975D-0BB191E37843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374-62D9-A444-A183-090293A6C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54893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BD26A-F2A8-304E-BD27-348C7CC5A0D4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374-62D9-A444-A183-090293A6C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33248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AA65-4ABE-A94D-B815-FD4B237040EB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374-62D9-A444-A183-090293A6C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94786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表プレースホルダー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5B6CC-6126-0942-B5AA-46529E1E5DD2}" type="datetime1">
              <a:rPr lang="ja-JP" altLang="en-US" smtClean="0"/>
              <a:t>2020/7/27</a:t>
            </a:fld>
            <a:endParaRPr lang="en-US" altLang="ja-JP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C40E6-39F3-964F-A95B-D94694DC9E1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431053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A151B-8C77-4D46-A4A3-377CB283FEE8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25" baseline="0"/>
            </a:lvl1pPr>
          </a:lstStyle>
          <a:p>
            <a:fld id="{0862B6EC-2FA3-A541-BDE6-43AC2101A7AD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099330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C19F1-6521-9F40-A1E5-E2A8E4745B54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2B6EC-2FA3-A541-BDE6-43AC2101A7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7453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9B6F-F6A9-6548-AE08-8F05EF49A7EA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2B6EC-2FA3-A541-BDE6-43AC2101A7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38346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97360-4DA3-244A-837A-DF000F6DCCC6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2B6EC-2FA3-A541-BDE6-43AC2101A7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99125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4ED30-2D81-424C-A2DF-1A0077E6EF51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2B6EC-2FA3-A541-BDE6-43AC2101A7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3691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97D-96B4-6A4B-AEAB-9C84455A5AED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FA930-CC96-9640-89BE-40A459660E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82128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D821-4203-DB4B-A59F-9F2146EBC81A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2B6EC-2FA3-A541-BDE6-43AC2101A7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28914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9BE29-6529-5945-90EA-4C1123A770EC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2B6EC-2FA3-A541-BDE6-43AC2101A7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71782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010A8-92DA-F847-95B9-9A94C92D754B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2B6EC-2FA3-A541-BDE6-43AC2101A7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44388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E5B2-D404-2D43-BC88-CEE14FF66D00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2B6EC-2FA3-A541-BDE6-43AC2101A7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08593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36F42-9BC5-5742-807D-F2818CF20B69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2B6EC-2FA3-A541-BDE6-43AC2101A7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07663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E259-B037-EE45-9D6D-6DD73F0C32F5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2B6EC-2FA3-A541-BDE6-43AC2101A7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9966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A9F3D-FB8E-5741-B845-F5D7B118C488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9672B-0366-4744-9942-7209F5527F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12286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6525-ABF0-ED48-AA50-31862507F0CC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9672B-0366-4744-9942-7209F5527F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74699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74DE-7E06-3D41-9457-B965B1E2C2D3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9672B-0366-4744-9942-7209F5527F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9092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3E87-93C0-274C-A3A6-5DE976E8DC58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9672B-0366-4744-9942-7209F5527F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2025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A9ADE-574D-1E45-900B-CCF9C0890A85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FA930-CC96-9640-89BE-40A459660E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65466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E5EF0-152C-B442-9D7B-BB1872103D90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9672B-0366-4744-9942-7209F5527F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73363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40655-2226-D34F-83C9-4DCEB6D72F6B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9672B-0366-4744-9942-7209F5527F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99722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FBB79-A4D2-E04C-90F8-4CC88FE3F131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9672B-0366-4744-9942-7209F5527F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98958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E7DC-1CE5-5544-963B-5F128D7BBD94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9672B-0366-4744-9942-7209F5527F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02943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01A42-E939-054C-BB20-3C9228AD56FA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9672B-0366-4744-9942-7209F5527F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92491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A53DB-9571-FC4B-AE8C-AD314C3EF015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9672B-0366-4744-9942-7209F5527F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45203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C781-0CAC-074B-9D67-8F009E50EFC5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9672B-0366-4744-9942-7209F5527F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62016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2012-6-30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第３回</a:t>
            </a:r>
            <a:r>
              <a:rPr kumimoji="1" lang="en-US" altLang="ja-JP"/>
              <a:t>CRC</a:t>
            </a:r>
            <a:r>
              <a:rPr kumimoji="1" lang="ja-JP" altLang="en-US"/>
              <a:t>タウンミーティング</a:t>
            </a:r>
            <a:r>
              <a:rPr kumimoji="1" lang="en-US" altLang="ja-JP"/>
              <a:t>@</a:t>
            </a:r>
            <a:r>
              <a:rPr kumimoji="1" lang="ja-JP" altLang="en-US"/>
              <a:t>東工大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374-62D9-A444-A183-090293A6C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88425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2012-6-30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第３回</a:t>
            </a:r>
            <a:r>
              <a:rPr kumimoji="1" lang="en-US" altLang="ja-JP"/>
              <a:t>CRC</a:t>
            </a:r>
            <a:r>
              <a:rPr kumimoji="1" lang="ja-JP" altLang="en-US"/>
              <a:t>タウンミーティング</a:t>
            </a:r>
            <a:r>
              <a:rPr kumimoji="1" lang="en-US" altLang="ja-JP"/>
              <a:t>@</a:t>
            </a:r>
            <a:r>
              <a:rPr kumimoji="1" lang="ja-JP" altLang="en-US"/>
              <a:t>東工大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374-62D9-A444-A183-090293A6C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79830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2012-6-30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第３回</a:t>
            </a:r>
            <a:r>
              <a:rPr kumimoji="1" lang="en-US" altLang="ja-JP"/>
              <a:t>CRC</a:t>
            </a:r>
            <a:r>
              <a:rPr kumimoji="1" lang="ja-JP" altLang="en-US"/>
              <a:t>タウンミーティング</a:t>
            </a:r>
            <a:r>
              <a:rPr kumimoji="1" lang="en-US" altLang="ja-JP"/>
              <a:t>@</a:t>
            </a:r>
            <a:r>
              <a:rPr kumimoji="1" lang="ja-JP" altLang="en-US"/>
              <a:t>東工大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374-62D9-A444-A183-090293A6C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910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314C-D97E-BB41-84A8-A2D3F4221C22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FA930-CC96-9640-89BE-40A459660E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09711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2012-6-30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第３回</a:t>
            </a:r>
            <a:r>
              <a:rPr kumimoji="1" lang="en-US" altLang="ja-JP"/>
              <a:t>CRC</a:t>
            </a:r>
            <a:r>
              <a:rPr kumimoji="1" lang="ja-JP" altLang="en-US"/>
              <a:t>タウンミーティング</a:t>
            </a:r>
            <a:r>
              <a:rPr kumimoji="1" lang="en-US" altLang="ja-JP"/>
              <a:t>@</a:t>
            </a:r>
            <a:r>
              <a:rPr kumimoji="1" lang="ja-JP" altLang="en-US"/>
              <a:t>東工大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374-62D9-A444-A183-090293A6C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60335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2012-6-30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第３回</a:t>
            </a:r>
            <a:r>
              <a:rPr kumimoji="1" lang="en-US" altLang="ja-JP"/>
              <a:t>CRC</a:t>
            </a:r>
            <a:r>
              <a:rPr kumimoji="1" lang="ja-JP" altLang="en-US"/>
              <a:t>タウンミーティング</a:t>
            </a:r>
            <a:r>
              <a:rPr kumimoji="1" lang="en-US" altLang="ja-JP"/>
              <a:t>@</a:t>
            </a:r>
            <a:r>
              <a:rPr kumimoji="1" lang="ja-JP" altLang="en-US"/>
              <a:t>東工大</a:t>
            </a: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374-62D9-A444-A183-090293A6C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15430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2012-6-30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第３回</a:t>
            </a:r>
            <a:r>
              <a:rPr kumimoji="1" lang="en-US" altLang="ja-JP"/>
              <a:t>CRC</a:t>
            </a:r>
            <a:r>
              <a:rPr kumimoji="1" lang="ja-JP" altLang="en-US"/>
              <a:t>タウンミーティング</a:t>
            </a:r>
            <a:r>
              <a:rPr kumimoji="1" lang="en-US" altLang="ja-JP"/>
              <a:t>@</a:t>
            </a:r>
            <a:r>
              <a:rPr kumimoji="1" lang="ja-JP" altLang="en-US"/>
              <a:t>東工大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374-62D9-A444-A183-090293A6C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81422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2012-6-30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第３回</a:t>
            </a:r>
            <a:r>
              <a:rPr kumimoji="1" lang="en-US" altLang="ja-JP"/>
              <a:t>CRC</a:t>
            </a:r>
            <a:r>
              <a:rPr kumimoji="1" lang="ja-JP" altLang="en-US"/>
              <a:t>タウンミーティング</a:t>
            </a:r>
            <a:r>
              <a:rPr kumimoji="1" lang="en-US" altLang="ja-JP"/>
              <a:t>@</a:t>
            </a:r>
            <a:r>
              <a:rPr kumimoji="1" lang="ja-JP" altLang="en-US"/>
              <a:t>東工大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374-62D9-A444-A183-090293A6C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01791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2012-6-30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第３回</a:t>
            </a:r>
            <a:r>
              <a:rPr kumimoji="1" lang="en-US" altLang="ja-JP"/>
              <a:t>CRC</a:t>
            </a:r>
            <a:r>
              <a:rPr kumimoji="1" lang="ja-JP" altLang="en-US"/>
              <a:t>タウンミーティング</a:t>
            </a:r>
            <a:r>
              <a:rPr kumimoji="1" lang="en-US" altLang="ja-JP"/>
              <a:t>@</a:t>
            </a:r>
            <a:r>
              <a:rPr kumimoji="1" lang="ja-JP" altLang="en-US"/>
              <a:t>東工大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374-62D9-A444-A183-090293A6C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43318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2012-6-30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第３回</a:t>
            </a:r>
            <a:r>
              <a:rPr kumimoji="1" lang="en-US" altLang="ja-JP"/>
              <a:t>CRC</a:t>
            </a:r>
            <a:r>
              <a:rPr kumimoji="1" lang="ja-JP" altLang="en-US"/>
              <a:t>タウンミーティング</a:t>
            </a:r>
            <a:r>
              <a:rPr kumimoji="1" lang="en-US" altLang="ja-JP"/>
              <a:t>@</a:t>
            </a:r>
            <a:r>
              <a:rPr kumimoji="1" lang="ja-JP" altLang="en-US"/>
              <a:t>東工大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374-62D9-A444-A183-090293A6C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27797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2012-6-30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第３回</a:t>
            </a:r>
            <a:r>
              <a:rPr kumimoji="1" lang="en-US" altLang="ja-JP"/>
              <a:t>CRC</a:t>
            </a:r>
            <a:r>
              <a:rPr kumimoji="1" lang="ja-JP" altLang="en-US"/>
              <a:t>タウンミーティング</a:t>
            </a:r>
            <a:r>
              <a:rPr kumimoji="1" lang="en-US" altLang="ja-JP"/>
              <a:t>@</a:t>
            </a:r>
            <a:r>
              <a:rPr kumimoji="1" lang="ja-JP" altLang="en-US"/>
              <a:t>東工大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374-62D9-A444-A183-090293A6C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72180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2012-6-30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第３回</a:t>
            </a:r>
            <a:r>
              <a:rPr kumimoji="1" lang="en-US" altLang="ja-JP"/>
              <a:t>CRC</a:t>
            </a:r>
            <a:r>
              <a:rPr kumimoji="1" lang="ja-JP" altLang="en-US"/>
              <a:t>タウンミーティング</a:t>
            </a:r>
            <a:r>
              <a:rPr kumimoji="1" lang="en-US" altLang="ja-JP"/>
              <a:t>@</a:t>
            </a:r>
            <a:r>
              <a:rPr kumimoji="1" lang="ja-JP" altLang="en-US"/>
              <a:t>東工大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374-62D9-A444-A183-090293A6C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30606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表プレースホルダー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C40E6-39F3-964F-A95B-D94694DC9E1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034426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5102-5806-E641-9614-6A841956268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1133-4B7D-5B4A-A97C-4A2C2C89349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78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6EAFF-A460-C94F-8544-7A4BE6E7419B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FA930-CC96-9640-89BE-40A459660E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5779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F47DF-E4C3-824F-AEAD-A9D8E2E2157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1133-4B7D-5B4A-A97C-4A2C2C89349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032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FC389-42B0-C346-B9C6-0C829439671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1133-4B7D-5B4A-A97C-4A2C2C89349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4783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48563-3996-BD49-9059-270DA780FE28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1133-4B7D-5B4A-A97C-4A2C2C89349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490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24000-4CC0-264F-B29A-7AC85F4F743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1133-4B7D-5B4A-A97C-4A2C2C89349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079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8EB84-FF49-8C4B-8A1F-67FE42B7A13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1133-4B7D-5B4A-A97C-4A2C2C89349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7036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DE51-4357-4D48-AE26-6DAF4B3FC853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1133-4B7D-5B4A-A97C-4A2C2C89349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409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28F84-0FDC-7D47-BF40-A2C1B2C4996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1133-4B7D-5B4A-A97C-4A2C2C89349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608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423E3-251E-4346-B094-2C1CA86218D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1133-4B7D-5B4A-A97C-4A2C2C89349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855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D726-CE46-0B43-A456-9C3AE689B2B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1133-4B7D-5B4A-A97C-4A2C2C89349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8156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01C91-6598-F340-AC30-391DD39ED43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1133-4B7D-5B4A-A97C-4A2C2C89349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400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F4850-C45F-E846-AF9C-F25C35A1C1E1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FA930-CC96-9640-89BE-40A459660E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1045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CDE39-27E9-2C49-85B1-0EF7D2E43846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FA930-CC96-9640-89BE-40A459660E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849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4E8BC-BBD9-7A42-8D61-108FF42B4201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FA930-CC96-9640-89BE-40A459660E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7466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B7CFB-3845-3F42-90E8-0F632125ECB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2020/7/27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DD9EB-2632-B848-80AC-C3945FB2645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99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A83D6-4111-A046-84FB-1E035DDD9D0F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0B374-62D9-A444-A183-090293A6C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7656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584ED-F96E-2E45-98CC-1F4D5F1E244C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2B6EC-2FA3-A541-BDE6-43AC2101A7AD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181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4EBC4-3CDB-AB42-B362-C8A116CC4238}" type="datetime1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9672B-0366-4744-9942-7209F5527F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094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2012-6-30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ja-JP" altLang="en-US"/>
              <a:t>第３回</a:t>
            </a:r>
            <a:r>
              <a:rPr kumimoji="1" lang="en-US" altLang="ja-JP"/>
              <a:t>CRC</a:t>
            </a:r>
            <a:r>
              <a:rPr kumimoji="1" lang="ja-JP" altLang="en-US"/>
              <a:t>タウンミーティング</a:t>
            </a:r>
            <a:r>
              <a:rPr kumimoji="1" lang="en-US" altLang="ja-JP"/>
              <a:t>@</a:t>
            </a:r>
            <a:r>
              <a:rPr kumimoji="1" lang="ja-JP" altLang="en-US"/>
              <a:t>東工大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0B374-62D9-A444-A183-090293A6C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747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B8740-D026-8446-BF6F-B4100A1F244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81133-4B7D-5B4A-A97C-4A2C2C89349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282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em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380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68.emf"/><Relationship Id="rId4" Type="http://schemas.openxmlformats.org/officeDocument/2006/relationships/image" Target="../media/image72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76.emf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80.emf"/><Relationship Id="rId4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85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3FF39292-D710-D64E-A115-F093AE67D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>
            <a:noAutofit/>
          </a:bodyPr>
          <a:lstStyle/>
          <a:p>
            <a:r>
              <a:rPr lang="ja-JP" altLang="en-US" sz="4400" b="1"/>
              <a:t>空気シャワー発達と観測の原理、</a:t>
            </a:r>
            <a:r>
              <a:rPr lang="en-US" altLang="ja-JP" sz="4400" b="1" dirty="0"/>
              <a:t/>
            </a:r>
            <a:br>
              <a:rPr lang="en-US" altLang="ja-JP" sz="4400" b="1" dirty="0"/>
            </a:br>
            <a:r>
              <a:rPr lang="ja-JP" altLang="en-US" sz="4400" b="1"/>
              <a:t>最近の話題、そして加速器実験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xmlns="" id="{C33BF2B1-E1A7-E449-8568-894D84478B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262438"/>
            <a:ext cx="9144000" cy="1655762"/>
          </a:xfrm>
        </p:spPr>
        <p:txBody>
          <a:bodyPr/>
          <a:lstStyle/>
          <a:p>
            <a:r>
              <a:rPr kumimoji="1" lang="ja-JP" altLang="en-US"/>
              <a:t>高エネルギー宇宙線研究部門</a:t>
            </a:r>
            <a:endParaRPr kumimoji="1" lang="en-US" altLang="ja-JP" dirty="0"/>
          </a:p>
          <a:p>
            <a:r>
              <a:rPr lang="en-US" altLang="ja-JP" dirty="0"/>
              <a:t>TA/</a:t>
            </a:r>
            <a:r>
              <a:rPr lang="ja-JP" altLang="en-US"/>
              <a:t>チベットグループ</a:t>
            </a:r>
            <a:endParaRPr lang="en-US" altLang="ja-JP" dirty="0"/>
          </a:p>
          <a:p>
            <a:r>
              <a:rPr kumimoji="1" lang="ja-JP" altLang="en-US"/>
              <a:t>さこ　　隆志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CFDF7B4E-7283-6049-A264-A070F3DA4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FA930-CC96-9640-89BE-40A459660EC0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xmlns="" id="{9C48C411-8DA5-F740-8BB3-798071AD5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2020/7/22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xmlns="" id="{F4E57AB0-B269-2C44-8D0A-BE51D1248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8250" cy="365125"/>
          </a:xfrm>
        </p:spPr>
        <p:txBody>
          <a:bodyPr/>
          <a:lstStyle/>
          <a:p>
            <a:r>
              <a:rPr kumimoji="1" lang="ja-JP" altLang="en-US"/>
              <a:t>宇宙線研　高エネルギー天体研究室セミナー</a:t>
            </a:r>
          </a:p>
        </p:txBody>
      </p:sp>
    </p:spTree>
    <p:extLst>
      <p:ext uri="{BB962C8B-B14F-4D97-AF65-F5344CB8AC3E}">
        <p14:creationId xmlns:p14="http://schemas.microsoft.com/office/powerpoint/2010/main" val="3979411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B0DD9EB-2632-B848-80AC-C3945FB26459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34" charset="-128"/>
              </a:rPr>
              <a:pPr defTabSz="685800"/>
              <a:t>10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 rot="20548777">
            <a:off x="3582487" y="1358061"/>
            <a:ext cx="1979030" cy="1761426"/>
            <a:chOff x="5587492" y="1593382"/>
            <a:chExt cx="981808" cy="983766"/>
          </a:xfrm>
        </p:grpSpPr>
        <p:grpSp>
          <p:nvGrpSpPr>
            <p:cNvPr id="4" name="図形グループ 41"/>
            <p:cNvGrpSpPr>
              <a:grpSpLocks/>
            </p:cNvGrpSpPr>
            <p:nvPr/>
          </p:nvGrpSpPr>
          <p:grpSpPr bwMode="auto">
            <a:xfrm rot="2775268">
              <a:off x="6202306" y="1636462"/>
              <a:ext cx="410074" cy="323914"/>
              <a:chOff x="2931945" y="3090626"/>
              <a:chExt cx="650875" cy="595369"/>
            </a:xfrm>
          </p:grpSpPr>
          <p:sp>
            <p:nvSpPr>
              <p:cNvPr id="23" name="円/楕円 9"/>
              <p:cNvSpPr/>
              <p:nvPr/>
            </p:nvSpPr>
            <p:spPr>
              <a:xfrm>
                <a:off x="3376445" y="3090626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24" name="円/楕円 12"/>
              <p:cNvSpPr/>
              <p:nvPr/>
            </p:nvSpPr>
            <p:spPr>
              <a:xfrm>
                <a:off x="3170070" y="3452611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25" name="円/楕円 13"/>
              <p:cNvSpPr/>
              <p:nvPr/>
            </p:nvSpPr>
            <p:spPr>
              <a:xfrm>
                <a:off x="2931945" y="3090626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27" name="円/楕円 15"/>
              <p:cNvSpPr/>
              <p:nvPr/>
            </p:nvSpPr>
            <p:spPr>
              <a:xfrm>
                <a:off x="3333582" y="3458961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28" name="円/楕円 11"/>
              <p:cNvSpPr/>
              <p:nvPr/>
            </p:nvSpPr>
            <p:spPr>
              <a:xfrm>
                <a:off x="3319295" y="3351001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29" name="円/楕円 16"/>
              <p:cNvSpPr/>
              <p:nvPr/>
            </p:nvSpPr>
            <p:spPr>
              <a:xfrm>
                <a:off x="3362157" y="3246216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30" name="円/楕円 17"/>
              <p:cNvSpPr/>
              <p:nvPr/>
            </p:nvSpPr>
            <p:spPr>
              <a:xfrm>
                <a:off x="2963695" y="3382754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31" name="円/楕円 10"/>
              <p:cNvSpPr/>
              <p:nvPr/>
            </p:nvSpPr>
            <p:spPr>
              <a:xfrm>
                <a:off x="2931945" y="3247803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32" name="円/楕円 18"/>
              <p:cNvSpPr/>
              <p:nvPr/>
            </p:nvSpPr>
            <p:spPr>
              <a:xfrm>
                <a:off x="3216107" y="3160483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33" name="円/楕円 19"/>
              <p:cNvSpPr/>
              <p:nvPr/>
            </p:nvSpPr>
            <p:spPr>
              <a:xfrm>
                <a:off x="3035132" y="3479600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</p:grpSp>
        <p:sp>
          <p:nvSpPr>
            <p:cNvPr id="7" name="円/楕円 6"/>
            <p:cNvSpPr/>
            <p:nvPr/>
          </p:nvSpPr>
          <p:spPr>
            <a:xfrm rot="2775268">
              <a:off x="5579297" y="2455992"/>
              <a:ext cx="130023" cy="1122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8" name="二等辺三角形 10"/>
            <p:cNvSpPr/>
            <p:nvPr/>
          </p:nvSpPr>
          <p:spPr>
            <a:xfrm rot="2775268">
              <a:off x="5781224" y="1998535"/>
              <a:ext cx="130023" cy="106244"/>
            </a:xfrm>
            <a:prstGeom prst="triangl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9" name="二等辺三角形 11"/>
            <p:cNvSpPr/>
            <p:nvPr/>
          </p:nvSpPr>
          <p:spPr>
            <a:xfrm rot="2775268">
              <a:off x="5878982" y="2399230"/>
              <a:ext cx="130023" cy="106244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0" name="二等辺三角形 12"/>
            <p:cNvSpPr/>
            <p:nvPr/>
          </p:nvSpPr>
          <p:spPr>
            <a:xfrm rot="2775268">
              <a:off x="6167805" y="2248774"/>
              <a:ext cx="130023" cy="106244"/>
            </a:xfrm>
            <a:prstGeom prst="triangl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1" name="二等辺三角形 13"/>
            <p:cNvSpPr/>
            <p:nvPr/>
          </p:nvSpPr>
          <p:spPr>
            <a:xfrm rot="2775268">
              <a:off x="6022549" y="1747951"/>
              <a:ext cx="131024" cy="107108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2" name="二等辺三角形 14"/>
            <p:cNvSpPr/>
            <p:nvPr/>
          </p:nvSpPr>
          <p:spPr>
            <a:xfrm rot="2775268">
              <a:off x="6353971" y="2093691"/>
              <a:ext cx="130023" cy="107108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3" name="下矢印 12"/>
            <p:cNvSpPr/>
            <p:nvPr/>
          </p:nvSpPr>
          <p:spPr>
            <a:xfrm rot="2775268">
              <a:off x="5903994" y="1863918"/>
              <a:ext cx="122022" cy="693609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4" name="下矢印 13"/>
            <p:cNvSpPr/>
            <p:nvPr/>
          </p:nvSpPr>
          <p:spPr>
            <a:xfrm rot="2047738">
              <a:off x="6098918" y="1932991"/>
              <a:ext cx="78014" cy="495805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5" name="下矢印 14"/>
            <p:cNvSpPr/>
            <p:nvPr/>
          </p:nvSpPr>
          <p:spPr>
            <a:xfrm rot="4996533">
              <a:off x="5903653" y="1695604"/>
              <a:ext cx="87016" cy="448297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6" name="下矢印 15"/>
            <p:cNvSpPr/>
            <p:nvPr/>
          </p:nvSpPr>
          <p:spPr>
            <a:xfrm rot="4241582">
              <a:off x="6032922" y="1812868"/>
              <a:ext cx="77014" cy="324778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7" name="下矢印 16"/>
            <p:cNvSpPr/>
            <p:nvPr/>
          </p:nvSpPr>
          <p:spPr>
            <a:xfrm rot="1101121">
              <a:off x="6231006" y="1968886"/>
              <a:ext cx="89016" cy="275544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8" name="下矢印 17"/>
            <p:cNvSpPr>
              <a:spLocks noChangeArrowheads="1"/>
            </p:cNvSpPr>
            <p:nvPr/>
          </p:nvSpPr>
          <p:spPr bwMode="auto">
            <a:xfrm rot="6509336">
              <a:off x="6156988" y="1758757"/>
              <a:ext cx="53554" cy="193035"/>
            </a:xfrm>
            <a:prstGeom prst="downArrow">
              <a:avLst>
                <a:gd name="adj1" fmla="val 50000"/>
                <a:gd name="adj2" fmla="val 49835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9" name="下矢印 18"/>
            <p:cNvSpPr>
              <a:spLocks noChangeArrowheads="1"/>
            </p:cNvSpPr>
            <p:nvPr/>
          </p:nvSpPr>
          <p:spPr bwMode="auto">
            <a:xfrm rot="21148893">
              <a:off x="6344002" y="1946649"/>
              <a:ext cx="53554" cy="193034"/>
            </a:xfrm>
            <a:prstGeom prst="downArrow">
              <a:avLst>
                <a:gd name="adj1" fmla="val 50000"/>
                <a:gd name="adj2" fmla="val 49835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20" name="円/楕円 82"/>
            <p:cNvSpPr/>
            <p:nvPr/>
          </p:nvSpPr>
          <p:spPr>
            <a:xfrm rot="2775268">
              <a:off x="5578625" y="1893147"/>
              <a:ext cx="130023" cy="11229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</p:grpSp>
      <p:grpSp>
        <p:nvGrpSpPr>
          <p:cNvPr id="39" name="図形グループ 38"/>
          <p:cNvGrpSpPr/>
          <p:nvPr/>
        </p:nvGrpSpPr>
        <p:grpSpPr>
          <a:xfrm rot="20583970">
            <a:off x="2821689" y="3888619"/>
            <a:ext cx="1049199" cy="972770"/>
            <a:chOff x="5587492" y="1021233"/>
            <a:chExt cx="1634523" cy="1555915"/>
          </a:xfrm>
        </p:grpSpPr>
        <p:grpSp>
          <p:nvGrpSpPr>
            <p:cNvPr id="40" name="図形グループ 41"/>
            <p:cNvGrpSpPr>
              <a:grpSpLocks/>
            </p:cNvGrpSpPr>
            <p:nvPr/>
          </p:nvGrpSpPr>
          <p:grpSpPr bwMode="auto">
            <a:xfrm rot="2775268">
              <a:off x="6213536" y="1610165"/>
              <a:ext cx="410074" cy="355010"/>
              <a:chOff x="2931945" y="3033471"/>
              <a:chExt cx="650875" cy="652524"/>
            </a:xfrm>
          </p:grpSpPr>
          <p:sp>
            <p:nvSpPr>
              <p:cNvPr id="58" name="円/楕円 8"/>
              <p:cNvSpPr/>
              <p:nvPr/>
            </p:nvSpPr>
            <p:spPr>
              <a:xfrm>
                <a:off x="3112920" y="3033471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59" name="円/楕円 9"/>
              <p:cNvSpPr/>
              <p:nvPr/>
            </p:nvSpPr>
            <p:spPr>
              <a:xfrm>
                <a:off x="3376445" y="3090626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60" name="円/楕円 12"/>
              <p:cNvSpPr/>
              <p:nvPr/>
            </p:nvSpPr>
            <p:spPr>
              <a:xfrm>
                <a:off x="3170070" y="3452611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61" name="円/楕円 13"/>
              <p:cNvSpPr/>
              <p:nvPr/>
            </p:nvSpPr>
            <p:spPr>
              <a:xfrm>
                <a:off x="2931945" y="3090626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62" name="円/楕円 14"/>
              <p:cNvSpPr/>
              <p:nvPr/>
            </p:nvSpPr>
            <p:spPr>
              <a:xfrm>
                <a:off x="3120857" y="3252567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63" name="円/楕円 15"/>
              <p:cNvSpPr/>
              <p:nvPr/>
            </p:nvSpPr>
            <p:spPr>
              <a:xfrm>
                <a:off x="3333582" y="3458961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64" name="円/楕円 11"/>
              <p:cNvSpPr/>
              <p:nvPr/>
            </p:nvSpPr>
            <p:spPr>
              <a:xfrm>
                <a:off x="3319295" y="3351001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65" name="円/楕円 16"/>
              <p:cNvSpPr/>
              <p:nvPr/>
            </p:nvSpPr>
            <p:spPr>
              <a:xfrm>
                <a:off x="3362157" y="3246216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66" name="円/楕円 17"/>
              <p:cNvSpPr/>
              <p:nvPr/>
            </p:nvSpPr>
            <p:spPr>
              <a:xfrm>
                <a:off x="2963695" y="3382754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67" name="円/楕円 10"/>
              <p:cNvSpPr/>
              <p:nvPr/>
            </p:nvSpPr>
            <p:spPr>
              <a:xfrm>
                <a:off x="2931945" y="3247803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68" name="円/楕円 18"/>
              <p:cNvSpPr/>
              <p:nvPr/>
            </p:nvSpPr>
            <p:spPr>
              <a:xfrm>
                <a:off x="3216107" y="3160483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69" name="円/楕円 19"/>
              <p:cNvSpPr/>
              <p:nvPr/>
            </p:nvSpPr>
            <p:spPr>
              <a:xfrm>
                <a:off x="3035132" y="3479600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</p:grpSp>
        <p:sp>
          <p:nvSpPr>
            <p:cNvPr id="41" name="円/楕円 40"/>
            <p:cNvSpPr/>
            <p:nvPr/>
          </p:nvSpPr>
          <p:spPr>
            <a:xfrm rot="2775268">
              <a:off x="7100858" y="1030100"/>
              <a:ext cx="130023" cy="1122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42" name="下矢印 41"/>
            <p:cNvSpPr/>
            <p:nvPr/>
          </p:nvSpPr>
          <p:spPr>
            <a:xfrm rot="2775268">
              <a:off x="6806102" y="1074002"/>
              <a:ext cx="113020" cy="592548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43" name="円/楕円 42"/>
            <p:cNvSpPr/>
            <p:nvPr/>
          </p:nvSpPr>
          <p:spPr>
            <a:xfrm rot="2775268">
              <a:off x="5579297" y="2455992"/>
              <a:ext cx="130023" cy="1122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44" name="二等辺三角形 10"/>
            <p:cNvSpPr/>
            <p:nvPr/>
          </p:nvSpPr>
          <p:spPr>
            <a:xfrm rot="2775268">
              <a:off x="5781224" y="1998535"/>
              <a:ext cx="130023" cy="106244"/>
            </a:xfrm>
            <a:prstGeom prst="triangl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45" name="二等辺三角形 11"/>
            <p:cNvSpPr/>
            <p:nvPr/>
          </p:nvSpPr>
          <p:spPr>
            <a:xfrm rot="2775268">
              <a:off x="5878982" y="2399230"/>
              <a:ext cx="130023" cy="106244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46" name="二等辺三角形 12"/>
            <p:cNvSpPr/>
            <p:nvPr/>
          </p:nvSpPr>
          <p:spPr>
            <a:xfrm rot="2775268">
              <a:off x="6167805" y="2248774"/>
              <a:ext cx="130023" cy="106244"/>
            </a:xfrm>
            <a:prstGeom prst="triangl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47" name="二等辺三角形 13"/>
            <p:cNvSpPr/>
            <p:nvPr/>
          </p:nvSpPr>
          <p:spPr>
            <a:xfrm rot="2775268">
              <a:off x="6022549" y="1747951"/>
              <a:ext cx="131024" cy="107108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48" name="二等辺三角形 14"/>
            <p:cNvSpPr/>
            <p:nvPr/>
          </p:nvSpPr>
          <p:spPr>
            <a:xfrm rot="2775268">
              <a:off x="6353971" y="2093691"/>
              <a:ext cx="130023" cy="107108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49" name="下矢印 48"/>
            <p:cNvSpPr/>
            <p:nvPr/>
          </p:nvSpPr>
          <p:spPr>
            <a:xfrm rot="2775268">
              <a:off x="5903994" y="1863918"/>
              <a:ext cx="122022" cy="693609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50" name="下矢印 49"/>
            <p:cNvSpPr/>
            <p:nvPr/>
          </p:nvSpPr>
          <p:spPr>
            <a:xfrm rot="2047738">
              <a:off x="6098918" y="1932991"/>
              <a:ext cx="78014" cy="495805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51" name="下矢印 50"/>
            <p:cNvSpPr/>
            <p:nvPr/>
          </p:nvSpPr>
          <p:spPr>
            <a:xfrm rot="4996533">
              <a:off x="5903653" y="1695604"/>
              <a:ext cx="87016" cy="448297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52" name="下矢印 51"/>
            <p:cNvSpPr/>
            <p:nvPr/>
          </p:nvSpPr>
          <p:spPr>
            <a:xfrm rot="4241582">
              <a:off x="6032922" y="1812868"/>
              <a:ext cx="77014" cy="324778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53" name="下矢印 52"/>
            <p:cNvSpPr/>
            <p:nvPr/>
          </p:nvSpPr>
          <p:spPr>
            <a:xfrm rot="1101121">
              <a:off x="6231006" y="1968886"/>
              <a:ext cx="89016" cy="275544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54" name="下矢印 53"/>
            <p:cNvSpPr>
              <a:spLocks noChangeArrowheads="1"/>
            </p:cNvSpPr>
            <p:nvPr/>
          </p:nvSpPr>
          <p:spPr bwMode="auto">
            <a:xfrm rot="6509336">
              <a:off x="6156988" y="1758757"/>
              <a:ext cx="53554" cy="193035"/>
            </a:xfrm>
            <a:prstGeom prst="downArrow">
              <a:avLst>
                <a:gd name="adj1" fmla="val 50000"/>
                <a:gd name="adj2" fmla="val 49835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55" name="下矢印 54"/>
            <p:cNvSpPr>
              <a:spLocks noChangeArrowheads="1"/>
            </p:cNvSpPr>
            <p:nvPr/>
          </p:nvSpPr>
          <p:spPr bwMode="auto">
            <a:xfrm rot="21148893">
              <a:off x="6344002" y="1946649"/>
              <a:ext cx="53554" cy="193034"/>
            </a:xfrm>
            <a:prstGeom prst="downArrow">
              <a:avLst>
                <a:gd name="adj1" fmla="val 50000"/>
                <a:gd name="adj2" fmla="val 49835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56" name="円/楕円 82"/>
            <p:cNvSpPr/>
            <p:nvPr/>
          </p:nvSpPr>
          <p:spPr>
            <a:xfrm rot="2775268">
              <a:off x="5578625" y="1893147"/>
              <a:ext cx="130023" cy="11229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57" name="AutoShape 71"/>
            <p:cNvSpPr>
              <a:spLocks noChangeArrowheads="1"/>
            </p:cNvSpPr>
            <p:nvPr/>
          </p:nvSpPr>
          <p:spPr bwMode="auto">
            <a:xfrm rot="2775268">
              <a:off x="6515151" y="1553392"/>
              <a:ext cx="154028" cy="166708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</p:grpSp>
      <p:grpSp>
        <p:nvGrpSpPr>
          <p:cNvPr id="70" name="図形グループ 69"/>
          <p:cNvGrpSpPr/>
          <p:nvPr/>
        </p:nvGrpSpPr>
        <p:grpSpPr>
          <a:xfrm rot="781521">
            <a:off x="1766562" y="2558552"/>
            <a:ext cx="1008677" cy="789876"/>
            <a:chOff x="5587492" y="1313766"/>
            <a:chExt cx="1571394" cy="1263382"/>
          </a:xfrm>
        </p:grpSpPr>
        <p:grpSp>
          <p:nvGrpSpPr>
            <p:cNvPr id="71" name="図形グループ 41"/>
            <p:cNvGrpSpPr>
              <a:grpSpLocks/>
            </p:cNvGrpSpPr>
            <p:nvPr/>
          </p:nvGrpSpPr>
          <p:grpSpPr bwMode="auto">
            <a:xfrm rot="2775268">
              <a:off x="6213536" y="1610165"/>
              <a:ext cx="410074" cy="355010"/>
              <a:chOff x="2931945" y="3033471"/>
              <a:chExt cx="650875" cy="652524"/>
            </a:xfrm>
          </p:grpSpPr>
          <p:sp>
            <p:nvSpPr>
              <p:cNvPr id="89" name="円/楕円 8"/>
              <p:cNvSpPr/>
              <p:nvPr/>
            </p:nvSpPr>
            <p:spPr>
              <a:xfrm>
                <a:off x="3112920" y="3033471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90" name="円/楕円 9"/>
              <p:cNvSpPr/>
              <p:nvPr/>
            </p:nvSpPr>
            <p:spPr>
              <a:xfrm>
                <a:off x="3376445" y="3090626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91" name="円/楕円 12"/>
              <p:cNvSpPr/>
              <p:nvPr/>
            </p:nvSpPr>
            <p:spPr>
              <a:xfrm>
                <a:off x="3170070" y="3452611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92" name="円/楕円 13"/>
              <p:cNvSpPr/>
              <p:nvPr/>
            </p:nvSpPr>
            <p:spPr>
              <a:xfrm>
                <a:off x="2931945" y="3090626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93" name="円/楕円 14"/>
              <p:cNvSpPr/>
              <p:nvPr/>
            </p:nvSpPr>
            <p:spPr>
              <a:xfrm>
                <a:off x="3120857" y="3252567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94" name="円/楕円 15"/>
              <p:cNvSpPr/>
              <p:nvPr/>
            </p:nvSpPr>
            <p:spPr>
              <a:xfrm>
                <a:off x="3333582" y="3458961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95" name="円/楕円 11"/>
              <p:cNvSpPr/>
              <p:nvPr/>
            </p:nvSpPr>
            <p:spPr>
              <a:xfrm>
                <a:off x="3319295" y="3351001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96" name="円/楕円 16"/>
              <p:cNvSpPr/>
              <p:nvPr/>
            </p:nvSpPr>
            <p:spPr>
              <a:xfrm>
                <a:off x="3362157" y="3246216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97" name="円/楕円 17"/>
              <p:cNvSpPr/>
              <p:nvPr/>
            </p:nvSpPr>
            <p:spPr>
              <a:xfrm>
                <a:off x="2963695" y="3382754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98" name="円/楕円 10"/>
              <p:cNvSpPr/>
              <p:nvPr/>
            </p:nvSpPr>
            <p:spPr>
              <a:xfrm>
                <a:off x="2931945" y="3247803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99" name="円/楕円 18"/>
              <p:cNvSpPr/>
              <p:nvPr/>
            </p:nvSpPr>
            <p:spPr>
              <a:xfrm>
                <a:off x="3216107" y="3160483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00" name="円/楕円 19"/>
              <p:cNvSpPr/>
              <p:nvPr/>
            </p:nvSpPr>
            <p:spPr>
              <a:xfrm>
                <a:off x="3035132" y="3479600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</p:grpSp>
        <p:sp>
          <p:nvSpPr>
            <p:cNvPr id="73" name="下矢印 72"/>
            <p:cNvSpPr/>
            <p:nvPr/>
          </p:nvSpPr>
          <p:spPr>
            <a:xfrm rot="2775268">
              <a:off x="6806102" y="1074002"/>
              <a:ext cx="113020" cy="592548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74" name="円/楕円 73"/>
            <p:cNvSpPr/>
            <p:nvPr/>
          </p:nvSpPr>
          <p:spPr>
            <a:xfrm rot="2775268">
              <a:off x="5579297" y="2455992"/>
              <a:ext cx="130023" cy="1122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75" name="二等辺三角形 10"/>
            <p:cNvSpPr/>
            <p:nvPr/>
          </p:nvSpPr>
          <p:spPr>
            <a:xfrm rot="2775268">
              <a:off x="5781224" y="1998535"/>
              <a:ext cx="130023" cy="106244"/>
            </a:xfrm>
            <a:prstGeom prst="triangl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76" name="二等辺三角形 11"/>
            <p:cNvSpPr/>
            <p:nvPr/>
          </p:nvSpPr>
          <p:spPr>
            <a:xfrm rot="2775268">
              <a:off x="5878982" y="2399230"/>
              <a:ext cx="130023" cy="106244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77" name="二等辺三角形 12"/>
            <p:cNvSpPr/>
            <p:nvPr/>
          </p:nvSpPr>
          <p:spPr>
            <a:xfrm rot="2775268">
              <a:off x="6167805" y="2248774"/>
              <a:ext cx="130023" cy="106244"/>
            </a:xfrm>
            <a:prstGeom prst="triangl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78" name="二等辺三角形 13"/>
            <p:cNvSpPr/>
            <p:nvPr/>
          </p:nvSpPr>
          <p:spPr>
            <a:xfrm rot="2775268">
              <a:off x="6022549" y="1747951"/>
              <a:ext cx="131024" cy="107108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79" name="二等辺三角形 14"/>
            <p:cNvSpPr/>
            <p:nvPr/>
          </p:nvSpPr>
          <p:spPr>
            <a:xfrm rot="2775268">
              <a:off x="6353971" y="2093691"/>
              <a:ext cx="130023" cy="107108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80" name="下矢印 79"/>
            <p:cNvSpPr/>
            <p:nvPr/>
          </p:nvSpPr>
          <p:spPr>
            <a:xfrm rot="2775268">
              <a:off x="5903994" y="1863918"/>
              <a:ext cx="122022" cy="693609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81" name="下矢印 80"/>
            <p:cNvSpPr/>
            <p:nvPr/>
          </p:nvSpPr>
          <p:spPr>
            <a:xfrm rot="2047738">
              <a:off x="6098918" y="1932991"/>
              <a:ext cx="78014" cy="495805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82" name="下矢印 81"/>
            <p:cNvSpPr/>
            <p:nvPr/>
          </p:nvSpPr>
          <p:spPr>
            <a:xfrm rot="4996533">
              <a:off x="5903653" y="1695604"/>
              <a:ext cx="87016" cy="448297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83" name="下矢印 82"/>
            <p:cNvSpPr/>
            <p:nvPr/>
          </p:nvSpPr>
          <p:spPr>
            <a:xfrm rot="4241582">
              <a:off x="6032922" y="1812868"/>
              <a:ext cx="77014" cy="324778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84" name="下矢印 83"/>
            <p:cNvSpPr/>
            <p:nvPr/>
          </p:nvSpPr>
          <p:spPr>
            <a:xfrm rot="1101121">
              <a:off x="6231006" y="1968886"/>
              <a:ext cx="89016" cy="275544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85" name="下矢印 84"/>
            <p:cNvSpPr>
              <a:spLocks noChangeArrowheads="1"/>
            </p:cNvSpPr>
            <p:nvPr/>
          </p:nvSpPr>
          <p:spPr bwMode="auto">
            <a:xfrm rot="6509336">
              <a:off x="6156988" y="1758757"/>
              <a:ext cx="53554" cy="193035"/>
            </a:xfrm>
            <a:prstGeom prst="downArrow">
              <a:avLst>
                <a:gd name="adj1" fmla="val 50000"/>
                <a:gd name="adj2" fmla="val 49835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86" name="下矢印 85"/>
            <p:cNvSpPr>
              <a:spLocks noChangeArrowheads="1"/>
            </p:cNvSpPr>
            <p:nvPr/>
          </p:nvSpPr>
          <p:spPr bwMode="auto">
            <a:xfrm rot="21148893">
              <a:off x="6344002" y="1946649"/>
              <a:ext cx="53554" cy="193034"/>
            </a:xfrm>
            <a:prstGeom prst="downArrow">
              <a:avLst>
                <a:gd name="adj1" fmla="val 50000"/>
                <a:gd name="adj2" fmla="val 49835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87" name="円/楕円 82"/>
            <p:cNvSpPr/>
            <p:nvPr/>
          </p:nvSpPr>
          <p:spPr>
            <a:xfrm rot="2775268">
              <a:off x="5578625" y="1893147"/>
              <a:ext cx="130023" cy="11229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88" name="AutoShape 71"/>
            <p:cNvSpPr>
              <a:spLocks noChangeArrowheads="1"/>
            </p:cNvSpPr>
            <p:nvPr/>
          </p:nvSpPr>
          <p:spPr bwMode="auto">
            <a:xfrm rot="2775268">
              <a:off x="6515151" y="1553392"/>
              <a:ext cx="154028" cy="166708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</p:grpSp>
      <p:sp>
        <p:nvSpPr>
          <p:cNvPr id="101" name="円/楕円 82"/>
          <p:cNvSpPr/>
          <p:nvPr/>
        </p:nvSpPr>
        <p:spPr>
          <a:xfrm rot="3556789">
            <a:off x="2844301" y="2499734"/>
            <a:ext cx="81291" cy="72079"/>
          </a:xfrm>
          <a:prstGeom prst="ellipse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FFFFFF"/>
              </a:gs>
            </a:gsLst>
            <a:lin ang="18900000" scaled="0"/>
            <a:tileRect/>
          </a:gra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ja-JP" altLang="en-US" sz="1350">
              <a:solidFill>
                <a:prstClr val="white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grpSp>
        <p:nvGrpSpPr>
          <p:cNvPr id="102" name="図形グループ 101"/>
          <p:cNvGrpSpPr/>
          <p:nvPr/>
        </p:nvGrpSpPr>
        <p:grpSpPr>
          <a:xfrm rot="19670141">
            <a:off x="3749842" y="3832544"/>
            <a:ext cx="1008677" cy="789876"/>
            <a:chOff x="5587492" y="1313766"/>
            <a:chExt cx="1571394" cy="1263382"/>
          </a:xfrm>
        </p:grpSpPr>
        <p:grpSp>
          <p:nvGrpSpPr>
            <p:cNvPr id="103" name="図形グループ 41"/>
            <p:cNvGrpSpPr>
              <a:grpSpLocks/>
            </p:cNvGrpSpPr>
            <p:nvPr/>
          </p:nvGrpSpPr>
          <p:grpSpPr bwMode="auto">
            <a:xfrm rot="2775268">
              <a:off x="6213536" y="1610165"/>
              <a:ext cx="410074" cy="355010"/>
              <a:chOff x="2931945" y="3033471"/>
              <a:chExt cx="650875" cy="652524"/>
            </a:xfrm>
          </p:grpSpPr>
          <p:sp>
            <p:nvSpPr>
              <p:cNvPr id="121" name="円/楕円 8"/>
              <p:cNvSpPr/>
              <p:nvPr/>
            </p:nvSpPr>
            <p:spPr>
              <a:xfrm>
                <a:off x="3112920" y="3033471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22" name="円/楕円 9"/>
              <p:cNvSpPr/>
              <p:nvPr/>
            </p:nvSpPr>
            <p:spPr>
              <a:xfrm>
                <a:off x="3376445" y="3090626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23" name="円/楕円 12"/>
              <p:cNvSpPr/>
              <p:nvPr/>
            </p:nvSpPr>
            <p:spPr>
              <a:xfrm>
                <a:off x="3170070" y="3452611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24" name="円/楕円 13"/>
              <p:cNvSpPr/>
              <p:nvPr/>
            </p:nvSpPr>
            <p:spPr>
              <a:xfrm>
                <a:off x="2931945" y="3090626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25" name="円/楕円 14"/>
              <p:cNvSpPr/>
              <p:nvPr/>
            </p:nvSpPr>
            <p:spPr>
              <a:xfrm>
                <a:off x="3120857" y="3252567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26" name="円/楕円 15"/>
              <p:cNvSpPr/>
              <p:nvPr/>
            </p:nvSpPr>
            <p:spPr>
              <a:xfrm>
                <a:off x="3333582" y="3458961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27" name="円/楕円 11"/>
              <p:cNvSpPr/>
              <p:nvPr/>
            </p:nvSpPr>
            <p:spPr>
              <a:xfrm>
                <a:off x="3319295" y="3351001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28" name="円/楕円 16"/>
              <p:cNvSpPr/>
              <p:nvPr/>
            </p:nvSpPr>
            <p:spPr>
              <a:xfrm>
                <a:off x="3362157" y="3246216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29" name="円/楕円 17"/>
              <p:cNvSpPr/>
              <p:nvPr/>
            </p:nvSpPr>
            <p:spPr>
              <a:xfrm>
                <a:off x="2963695" y="3382754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30" name="円/楕円 10"/>
              <p:cNvSpPr/>
              <p:nvPr/>
            </p:nvSpPr>
            <p:spPr>
              <a:xfrm>
                <a:off x="2931945" y="3247803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31" name="円/楕円 18"/>
              <p:cNvSpPr/>
              <p:nvPr/>
            </p:nvSpPr>
            <p:spPr>
              <a:xfrm>
                <a:off x="3216107" y="3160483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32" name="円/楕円 19"/>
              <p:cNvSpPr/>
              <p:nvPr/>
            </p:nvSpPr>
            <p:spPr>
              <a:xfrm>
                <a:off x="3035132" y="3479600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</p:grpSp>
        <p:sp>
          <p:nvSpPr>
            <p:cNvPr id="105" name="下矢印 104"/>
            <p:cNvSpPr/>
            <p:nvPr/>
          </p:nvSpPr>
          <p:spPr>
            <a:xfrm rot="2775268">
              <a:off x="6806102" y="1074002"/>
              <a:ext cx="113020" cy="592548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06" name="円/楕円 105"/>
            <p:cNvSpPr/>
            <p:nvPr/>
          </p:nvSpPr>
          <p:spPr>
            <a:xfrm rot="2775268">
              <a:off x="5579297" y="2455992"/>
              <a:ext cx="130023" cy="1122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07" name="二等辺三角形 10"/>
            <p:cNvSpPr/>
            <p:nvPr/>
          </p:nvSpPr>
          <p:spPr>
            <a:xfrm rot="2775268">
              <a:off x="5781224" y="1998535"/>
              <a:ext cx="130023" cy="106244"/>
            </a:xfrm>
            <a:prstGeom prst="triangl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08" name="二等辺三角形 11"/>
            <p:cNvSpPr/>
            <p:nvPr/>
          </p:nvSpPr>
          <p:spPr>
            <a:xfrm rot="2775268">
              <a:off x="5878982" y="2399230"/>
              <a:ext cx="130023" cy="106244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09" name="二等辺三角形 12"/>
            <p:cNvSpPr/>
            <p:nvPr/>
          </p:nvSpPr>
          <p:spPr>
            <a:xfrm rot="2775268">
              <a:off x="6167805" y="2248774"/>
              <a:ext cx="130023" cy="106244"/>
            </a:xfrm>
            <a:prstGeom prst="triangl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10" name="二等辺三角形 13"/>
            <p:cNvSpPr/>
            <p:nvPr/>
          </p:nvSpPr>
          <p:spPr>
            <a:xfrm rot="2775268">
              <a:off x="6022549" y="1747951"/>
              <a:ext cx="131024" cy="107108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11" name="二等辺三角形 14"/>
            <p:cNvSpPr/>
            <p:nvPr/>
          </p:nvSpPr>
          <p:spPr>
            <a:xfrm rot="2775268">
              <a:off x="6353971" y="2093691"/>
              <a:ext cx="130023" cy="107108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12" name="下矢印 111"/>
            <p:cNvSpPr/>
            <p:nvPr/>
          </p:nvSpPr>
          <p:spPr>
            <a:xfrm rot="2775268">
              <a:off x="5903994" y="1863918"/>
              <a:ext cx="122022" cy="693609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13" name="下矢印 112"/>
            <p:cNvSpPr/>
            <p:nvPr/>
          </p:nvSpPr>
          <p:spPr>
            <a:xfrm rot="2047738">
              <a:off x="6098918" y="1932991"/>
              <a:ext cx="78014" cy="495805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14" name="下矢印 113"/>
            <p:cNvSpPr/>
            <p:nvPr/>
          </p:nvSpPr>
          <p:spPr>
            <a:xfrm rot="4996533">
              <a:off x="5903653" y="1695604"/>
              <a:ext cx="87016" cy="448297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15" name="下矢印 114"/>
            <p:cNvSpPr/>
            <p:nvPr/>
          </p:nvSpPr>
          <p:spPr>
            <a:xfrm rot="4241582">
              <a:off x="6032922" y="1812868"/>
              <a:ext cx="77014" cy="324778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16" name="下矢印 115"/>
            <p:cNvSpPr/>
            <p:nvPr/>
          </p:nvSpPr>
          <p:spPr>
            <a:xfrm rot="1101121">
              <a:off x="6231006" y="1968886"/>
              <a:ext cx="89016" cy="275544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17" name="下矢印 116"/>
            <p:cNvSpPr>
              <a:spLocks noChangeArrowheads="1"/>
            </p:cNvSpPr>
            <p:nvPr/>
          </p:nvSpPr>
          <p:spPr bwMode="auto">
            <a:xfrm rot="6509336">
              <a:off x="6156988" y="1758757"/>
              <a:ext cx="53554" cy="193035"/>
            </a:xfrm>
            <a:prstGeom prst="downArrow">
              <a:avLst>
                <a:gd name="adj1" fmla="val 50000"/>
                <a:gd name="adj2" fmla="val 49835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18" name="下矢印 117"/>
            <p:cNvSpPr>
              <a:spLocks noChangeArrowheads="1"/>
            </p:cNvSpPr>
            <p:nvPr/>
          </p:nvSpPr>
          <p:spPr bwMode="auto">
            <a:xfrm rot="21148893">
              <a:off x="6344002" y="1946649"/>
              <a:ext cx="53554" cy="193034"/>
            </a:xfrm>
            <a:prstGeom prst="downArrow">
              <a:avLst>
                <a:gd name="adj1" fmla="val 50000"/>
                <a:gd name="adj2" fmla="val 49835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19" name="円/楕円 82"/>
            <p:cNvSpPr/>
            <p:nvPr/>
          </p:nvSpPr>
          <p:spPr>
            <a:xfrm rot="2775268">
              <a:off x="5578625" y="1893147"/>
              <a:ext cx="130023" cy="11229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20" name="AutoShape 71"/>
            <p:cNvSpPr>
              <a:spLocks noChangeArrowheads="1"/>
            </p:cNvSpPr>
            <p:nvPr/>
          </p:nvSpPr>
          <p:spPr bwMode="auto">
            <a:xfrm rot="2775268">
              <a:off x="6515151" y="1553392"/>
              <a:ext cx="154028" cy="166708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</p:grpSp>
      <p:sp>
        <p:nvSpPr>
          <p:cNvPr id="133" name="二等辺三角形 14"/>
          <p:cNvSpPr/>
          <p:nvPr/>
        </p:nvSpPr>
        <p:spPr>
          <a:xfrm rot="845409">
            <a:off x="4353370" y="3455522"/>
            <a:ext cx="81291" cy="68753"/>
          </a:xfrm>
          <a:prstGeom prst="triangl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18900000" scaled="0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ja-JP" altLang="en-US" sz="1350">
              <a:solidFill>
                <a:prstClr val="white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5240149" y="3518423"/>
                <a:ext cx="2622950" cy="2496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altLang="ja-JP" sz="1350" dirty="0">
                    <a:solidFill>
                      <a:prstClr val="white"/>
                    </a:solidFill>
                    <a:latin typeface="MS Gothic" charset="-128"/>
                    <a:ea typeface="MS Gothic" charset="-128"/>
                    <a:cs typeface="MS Gothic" charset="-128"/>
                  </a:rPr>
                  <a:t>stable particles</a:t>
                </a:r>
                <a:r>
                  <a:rPr lang="ja-JP" altLang="en-US" sz="1350" dirty="0">
                    <a:solidFill>
                      <a:prstClr val="white"/>
                    </a:solidFill>
                    <a:latin typeface="MS Gothic" charset="-128"/>
                    <a:ea typeface="MS Gothic" charset="-128"/>
                    <a:cs typeface="MS Gothic" charset="-128"/>
                  </a:rPr>
                  <a:t>（</a:t>
                </a:r>
                <a:r>
                  <a:rPr lang="en-US" altLang="ja-JP" sz="1350" dirty="0">
                    <a:solidFill>
                      <a:prstClr val="white"/>
                    </a:solidFill>
                    <a:latin typeface="MS Gothic" charset="-128"/>
                    <a:ea typeface="MS Gothic" charset="-128"/>
                    <a:cs typeface="MS Gothic" charset="-128"/>
                  </a:rPr>
                  <a:t>protons and neutrons) and high-energy charged </a:t>
                </a:r>
                <a:r>
                  <a:rPr lang="en-US" altLang="ja-JP" sz="1350" dirty="0" err="1">
                    <a:solidFill>
                      <a:prstClr val="white"/>
                    </a:solidFill>
                    <a:latin typeface="MS Gothic" charset="-128"/>
                    <a:ea typeface="MS Gothic" charset="-128"/>
                    <a:cs typeface="MS Gothic" charset="-128"/>
                  </a:rPr>
                  <a:t>pions</a:t>
                </a:r>
                <a:r>
                  <a:rPr lang="en-US" altLang="ja-JP" sz="1350" dirty="0">
                    <a:solidFill>
                      <a:prstClr val="white"/>
                    </a:solidFill>
                    <a:latin typeface="MS Gothic" charset="-128"/>
                    <a:ea typeface="MS Gothic" charset="-128"/>
                    <a:cs typeface="MS Gothic" charset="-128"/>
                  </a:rPr>
                  <a:t> make next interactions</a:t>
                </a:r>
              </a:p>
              <a:p>
                <a:pPr defTabSz="685800"/>
                <a:endParaRPr lang="en-US" altLang="ja-JP" sz="1350" dirty="0">
                  <a:solidFill>
                    <a:prstClr val="white"/>
                  </a:solidFill>
                  <a:latin typeface="MS Gothic" charset="-128"/>
                  <a:ea typeface="MS Gothic" charset="-128"/>
                  <a:cs typeface="MS Gothic" charset="-128"/>
                </a:endParaRPr>
              </a:p>
              <a:p>
                <a:pPr marL="342900" lvl="1" defTabSz="685800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S Gothic" charset="-128"/>
                            <a:cs typeface="MS Gothic" charset="-128"/>
                          </a:rPr>
                        </m:ctrlPr>
                      </m:sSubPr>
                      <m:e>
                        <m:r>
                          <a:rPr lang="en-US" altLang="ja-JP" sz="1200" i="1">
                            <a:solidFill>
                              <a:prstClr val="white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𝜏</m:t>
                        </m:r>
                      </m:e>
                      <m:sub>
                        <m:sSup>
                          <m:sSupPr>
                            <m:ctrlPr>
                              <a:rPr lang="en-US" altLang="ja-JP" sz="12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MS Gothic" charset="-128"/>
                                <a:cs typeface="MS Gothic" charset="-128"/>
                              </a:rPr>
                            </m:ctrlPr>
                          </m:sSupPr>
                          <m:e>
                            <m:r>
                              <a:rPr lang="en-US" altLang="ja-JP" sz="1200" i="1">
                                <a:solidFill>
                                  <a:prstClr val="white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ja-JP" sz="1200" i="1">
                                <a:solidFill>
                                  <a:prstClr val="white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±</m:t>
                            </m:r>
                          </m:sup>
                        </m:sSup>
                      </m:sub>
                    </m:sSub>
                    <m:r>
                      <a:rPr lang="mr-IN" altLang="ja-JP" sz="1200" i="1">
                        <a:solidFill>
                          <a:prstClr val="white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altLang="ja-JP" sz="1200" i="1">
                        <a:solidFill>
                          <a:prstClr val="white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2.6×</m:t>
                    </m:r>
                    <m:sSup>
                      <m:sSupPr>
                        <m:ctrlPr>
                          <a:rPr lang="en-US" altLang="ja-JP" sz="1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ja-JP" sz="1200" i="1">
                            <a:solidFill>
                              <a:prstClr val="white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altLang="ja-JP" sz="1200" i="1">
                            <a:solidFill>
                              <a:prstClr val="white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en-US" altLang="ja-JP" sz="1200" dirty="0">
                    <a:solidFill>
                      <a:prstClr val="white"/>
                    </a:solidFill>
                    <a:latin typeface="MS Gothic" charset="-128"/>
                    <a:ea typeface="MS Gothic" charset="-128"/>
                    <a:cs typeface="MS Gothic" charset="-128"/>
                  </a:rPr>
                  <a:t> sec</a:t>
                </a:r>
              </a:p>
              <a:p>
                <a:pPr marL="342900" lvl="1" defTabSz="685800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S Gothic" charset="-128"/>
                            <a:cs typeface="MS Gothic" charset="-128"/>
                          </a:rPr>
                        </m:ctrlPr>
                      </m:sSubPr>
                      <m:e>
                        <m:r>
                          <a:rPr lang="en-US" altLang="ja-JP" sz="1200" i="1">
                            <a:solidFill>
                              <a:prstClr val="white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𝜏</m:t>
                        </m:r>
                      </m:e>
                      <m:sub>
                        <m:sSup>
                          <m:sSupPr>
                            <m:ctrlPr>
                              <a:rPr lang="en-US" altLang="ja-JP" sz="12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MS Gothic" charset="-128"/>
                                <a:cs typeface="MS Gothic" charset="-128"/>
                              </a:rPr>
                            </m:ctrlPr>
                          </m:sSupPr>
                          <m:e>
                            <m:r>
                              <a:rPr lang="en-US" altLang="ja-JP" sz="1200" i="1">
                                <a:solidFill>
                                  <a:prstClr val="white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ja-JP" sz="1200" i="1">
                                <a:solidFill>
                                  <a:prstClr val="white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sup>
                        </m:sSup>
                      </m:sub>
                    </m:sSub>
                    <m:r>
                      <a:rPr lang="mr-IN" altLang="ja-JP" sz="1200" i="1">
                        <a:solidFill>
                          <a:prstClr val="white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altLang="ja-JP" sz="1200" i="1">
                        <a:solidFill>
                          <a:prstClr val="white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8.5×</m:t>
                    </m:r>
                    <m:sSup>
                      <m:sSupPr>
                        <m:ctrlPr>
                          <a:rPr lang="en-US" altLang="ja-JP" sz="1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ja-JP" sz="1200" i="1">
                            <a:solidFill>
                              <a:prstClr val="white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altLang="ja-JP" sz="1200" i="1">
                            <a:solidFill>
                              <a:prstClr val="white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−17</m:t>
                        </m:r>
                      </m:sup>
                    </m:sSup>
                  </m:oMath>
                </a14:m>
                <a:r>
                  <a:rPr lang="en-US" altLang="ja-JP" sz="1200" dirty="0">
                    <a:solidFill>
                      <a:prstClr val="white"/>
                    </a:solidFill>
                    <a:latin typeface="MS Gothic" charset="-128"/>
                    <a:ea typeface="MS Gothic" charset="-128"/>
                    <a:cs typeface="MS Gothic" charset="-128"/>
                  </a:rPr>
                  <a:t> sec</a:t>
                </a:r>
              </a:p>
              <a:p>
                <a:pPr marL="342900" lvl="1" defTabSz="685800"/>
                <a:endParaRPr lang="en-US" altLang="ja-JP" sz="1200" dirty="0">
                  <a:solidFill>
                    <a:prstClr val="white"/>
                  </a:solidFill>
                  <a:latin typeface="MS Gothic" charset="-128"/>
                  <a:ea typeface="MS Gothic" charset="-128"/>
                  <a:cs typeface="MS Gothic" charset="-128"/>
                </a:endParaRPr>
              </a:p>
              <a:p>
                <a:pPr marL="342900" lvl="1" defTabSz="685800"/>
                <a14:m>
                  <m:oMath xmlns:m="http://schemas.openxmlformats.org/officeDocument/2006/math">
                    <m:r>
                      <a:rPr lang="en-US" altLang="ja-JP" sz="1200" i="1">
                        <a:solidFill>
                          <a:prstClr val="white"/>
                        </a:solidFill>
                        <a:latin typeface="Cambria Math" charset="0"/>
                        <a:ea typeface="MS Gothic" charset="-128"/>
                        <a:cs typeface="MS Gothic" charset="-128"/>
                      </a:rPr>
                      <m:t>𝑐</m:t>
                    </m:r>
                    <m:sSub>
                      <m:sSubPr>
                        <m:ctrlPr>
                          <a:rPr lang="en-US" altLang="ja-JP" sz="1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S Gothic" charset="-128"/>
                            <a:cs typeface="MS Gothic" charset="-128"/>
                          </a:rPr>
                        </m:ctrlPr>
                      </m:sSubPr>
                      <m:e>
                        <m:r>
                          <a:rPr lang="en-US" altLang="ja-JP" sz="1200" i="1">
                            <a:solidFill>
                              <a:prstClr val="white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𝜏</m:t>
                        </m:r>
                      </m:e>
                      <m:sub>
                        <m:sSup>
                          <m:sSupPr>
                            <m:ctrlPr>
                              <a:rPr lang="en-US" altLang="ja-JP" sz="12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MS Gothic" charset="-128"/>
                                <a:cs typeface="MS Gothic" charset="-128"/>
                              </a:rPr>
                            </m:ctrlPr>
                          </m:sSupPr>
                          <m:e>
                            <m:r>
                              <a:rPr lang="en-US" altLang="ja-JP" sz="1200" i="1">
                                <a:solidFill>
                                  <a:prstClr val="white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ja-JP" sz="1200" i="1">
                                <a:solidFill>
                                  <a:prstClr val="white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±</m:t>
                            </m:r>
                          </m:sup>
                        </m:sSup>
                      </m:sub>
                    </m:sSub>
                    <m:r>
                      <a:rPr lang="mr-IN" altLang="ja-JP" sz="1200" i="1">
                        <a:solidFill>
                          <a:prstClr val="white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altLang="ja-JP" sz="1200" i="1">
                        <a:solidFill>
                          <a:prstClr val="white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7.8</m:t>
                    </m:r>
                  </m:oMath>
                </a14:m>
                <a:r>
                  <a:rPr lang="en-US" altLang="ja-JP" sz="1200" dirty="0">
                    <a:solidFill>
                      <a:prstClr val="white"/>
                    </a:solidFill>
                    <a:latin typeface="MS Gothic" charset="-128"/>
                    <a:ea typeface="MS Gothic" charset="-128"/>
                    <a:cs typeface="MS Gothic" charset="-128"/>
                  </a:rPr>
                  <a:t> m</a:t>
                </a:r>
              </a:p>
              <a:p>
                <a:pPr marL="342900" lvl="1" defTabSz="685800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S Gothic" charset="-128"/>
                            <a:cs typeface="MS Gothic" charset="-128"/>
                          </a:rPr>
                        </m:ctrlPr>
                      </m:sSubPr>
                      <m:e>
                        <m:r>
                          <a:rPr lang="en-US" altLang="ja-JP" sz="1200" i="1">
                            <a:solidFill>
                              <a:prstClr val="white"/>
                            </a:solidFill>
                            <a:latin typeface="Cambria Math" charset="0"/>
                            <a:ea typeface="MS Gothic" charset="-128"/>
                            <a:cs typeface="MS Gothic" charset="-128"/>
                          </a:rPr>
                          <m:t>𝑐</m:t>
                        </m:r>
                        <m:r>
                          <a:rPr lang="en-US" altLang="ja-JP" sz="1200" i="1">
                            <a:solidFill>
                              <a:prstClr val="white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𝜏</m:t>
                        </m:r>
                      </m:e>
                      <m:sub>
                        <m:sSup>
                          <m:sSupPr>
                            <m:ctrlPr>
                              <a:rPr lang="en-US" altLang="ja-JP" sz="12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MS Gothic" charset="-128"/>
                                <a:cs typeface="MS Gothic" charset="-128"/>
                              </a:rPr>
                            </m:ctrlPr>
                          </m:sSupPr>
                          <m:e>
                            <m:r>
                              <a:rPr lang="en-US" altLang="ja-JP" sz="1200" i="1">
                                <a:solidFill>
                                  <a:prstClr val="white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ja-JP" sz="1200" i="1">
                                <a:solidFill>
                                  <a:prstClr val="white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sup>
                        </m:sSup>
                      </m:sub>
                    </m:sSub>
                    <m:r>
                      <a:rPr lang="mr-IN" altLang="ja-JP" sz="1200" i="1">
                        <a:solidFill>
                          <a:prstClr val="white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altLang="ja-JP" sz="1200" i="1">
                        <a:solidFill>
                          <a:prstClr val="white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26</m:t>
                    </m:r>
                  </m:oMath>
                </a14:m>
                <a:r>
                  <a:rPr lang="en-US" altLang="ja-JP" sz="1200" dirty="0">
                    <a:solidFill>
                      <a:prstClr val="white"/>
                    </a:solidFill>
                    <a:latin typeface="MS Gothic" charset="-128"/>
                    <a:ea typeface="MS Gothic" charset="-128"/>
                    <a:cs typeface="MS Gothic" charset="-128"/>
                  </a:rPr>
                  <a:t> nm</a:t>
                </a:r>
              </a:p>
              <a:p>
                <a:pPr defTabSz="685800"/>
                <a:endParaRPr lang="en-US" altLang="ja-JP" sz="1350" dirty="0">
                  <a:solidFill>
                    <a:prstClr val="white"/>
                  </a:solidFill>
                  <a:latin typeface="MS Gothic" charset="-128"/>
                  <a:ea typeface="MS Gothic" charset="-128"/>
                  <a:cs typeface="MS Gothic" charset="-128"/>
                </a:endParaRPr>
              </a:p>
              <a:p>
                <a:pPr defTabSz="685800"/>
                <a:endParaRPr lang="ja-JP" altLang="en-US" sz="1350" dirty="0">
                  <a:solidFill>
                    <a:prstClr val="white"/>
                  </a:solidFill>
                  <a:latin typeface="MS Gothic" charset="-128"/>
                  <a:ea typeface="MS Gothic" charset="-128"/>
                  <a:cs typeface="MS Gothic" charset="-128"/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0149" y="3518423"/>
                <a:ext cx="2622950" cy="2496324"/>
              </a:xfrm>
              <a:prstGeom prst="rect">
                <a:avLst/>
              </a:prstGeom>
              <a:blipFill>
                <a:blip r:embed="rId3"/>
                <a:stretch>
                  <a:fillRect l="-48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テキスト ボックス 133"/>
          <p:cNvSpPr txBox="1"/>
          <p:nvPr/>
        </p:nvSpPr>
        <p:spPr>
          <a:xfrm>
            <a:off x="5686298" y="1293964"/>
            <a:ext cx="14830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E7E6E6">
                    <a:lumMod val="90000"/>
                  </a:srgbClr>
                </a:solidFill>
                <a:latin typeface="MS Gothic" charset="-128"/>
                <a:ea typeface="MS Gothic" charset="-128"/>
                <a:cs typeface="MS Gothic" charset="-128"/>
              </a:rPr>
              <a:t>injured nucleus</a:t>
            </a:r>
            <a:endParaRPr lang="ja-JP" altLang="en-US" sz="1350" dirty="0">
              <a:solidFill>
                <a:srgbClr val="E7E6E6">
                  <a:lumMod val="90000"/>
                </a:srgbClr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135" name="テキスト ボックス 134"/>
          <p:cNvSpPr txBox="1"/>
          <p:nvPr/>
        </p:nvSpPr>
        <p:spPr>
          <a:xfrm>
            <a:off x="3071297" y="3414394"/>
            <a:ext cx="16562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penetrated proton</a:t>
            </a:r>
            <a:endParaRPr lang="ja-JP" altLang="en-US" sz="1350" dirty="0">
              <a:solidFill>
                <a:srgbClr val="FFFF00"/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136" name="テキスト ボックス 135"/>
          <p:cNvSpPr txBox="1"/>
          <p:nvPr/>
        </p:nvSpPr>
        <p:spPr>
          <a:xfrm>
            <a:off x="2231608" y="2351359"/>
            <a:ext cx="16562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scattered neutron</a:t>
            </a:r>
            <a:endParaRPr lang="ja-JP" altLang="en-US" sz="1350" dirty="0">
              <a:solidFill>
                <a:srgbClr val="FFFF00"/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137" name="テキスト ボックス 136"/>
          <p:cNvSpPr txBox="1"/>
          <p:nvPr/>
        </p:nvSpPr>
        <p:spPr>
          <a:xfrm>
            <a:off x="5399466" y="2218888"/>
            <a:ext cx="17011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E7E6E6">
                    <a:lumMod val="90000"/>
                  </a:srgbClr>
                </a:solidFill>
                <a:latin typeface="MS Gothic" charset="-128"/>
                <a:ea typeface="MS Gothic" charset="-128"/>
                <a:cs typeface="MS Gothic" charset="-128"/>
              </a:rPr>
              <a:t>charged pion (𝜋</a:t>
            </a:r>
            <a:r>
              <a:rPr lang="en-US" altLang="ja-JP" sz="1350" baseline="30000" dirty="0">
                <a:solidFill>
                  <a:srgbClr val="E7E6E6">
                    <a:lumMod val="90000"/>
                  </a:srgbClr>
                </a:solidFill>
                <a:latin typeface="MS Gothic" charset="-128"/>
                <a:ea typeface="MS Gothic" charset="-128"/>
                <a:cs typeface="MS Gothic" charset="-128"/>
              </a:rPr>
              <a:t>±</a:t>
            </a:r>
            <a:r>
              <a:rPr lang="en-US" altLang="ja-JP" sz="1350" dirty="0">
                <a:solidFill>
                  <a:srgbClr val="E7E6E6">
                    <a:lumMod val="90000"/>
                  </a:srgbClr>
                </a:solidFill>
                <a:latin typeface="MS Gothic" charset="-128"/>
                <a:ea typeface="MS Gothic" charset="-128"/>
                <a:cs typeface="MS Gothic" charset="-128"/>
              </a:rPr>
              <a:t>)</a:t>
            </a:r>
            <a:endParaRPr lang="ja-JP" altLang="en-US" sz="1350" dirty="0">
              <a:solidFill>
                <a:srgbClr val="E7E6E6">
                  <a:lumMod val="90000"/>
                </a:srgbClr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138" name="テキスト ボックス 137"/>
          <p:cNvSpPr txBox="1"/>
          <p:nvPr/>
        </p:nvSpPr>
        <p:spPr>
          <a:xfrm>
            <a:off x="4889251" y="2741359"/>
            <a:ext cx="16433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E7E6E6">
                    <a:lumMod val="90000"/>
                  </a:srgbClr>
                </a:solidFill>
                <a:latin typeface="MS Gothic" charset="-128"/>
                <a:ea typeface="MS Gothic" charset="-128"/>
                <a:cs typeface="MS Gothic" charset="-128"/>
              </a:rPr>
              <a:t>neutral pion (𝜋</a:t>
            </a:r>
            <a:r>
              <a:rPr lang="en-US" altLang="ja-JP" sz="1350" baseline="30000" dirty="0">
                <a:solidFill>
                  <a:srgbClr val="E7E6E6">
                    <a:lumMod val="90000"/>
                  </a:srgbClr>
                </a:solidFill>
                <a:latin typeface="MS Gothic" charset="-128"/>
                <a:ea typeface="MS Gothic" charset="-128"/>
                <a:cs typeface="MS Gothic" charset="-128"/>
              </a:rPr>
              <a:t>0</a:t>
            </a:r>
            <a:r>
              <a:rPr lang="en-US" altLang="ja-JP" sz="1350" dirty="0">
                <a:solidFill>
                  <a:srgbClr val="E7E6E6">
                    <a:lumMod val="90000"/>
                  </a:srgbClr>
                </a:solidFill>
                <a:latin typeface="MS Gothic" charset="-128"/>
                <a:ea typeface="MS Gothic" charset="-128"/>
                <a:cs typeface="MS Gothic" charset="-128"/>
              </a:rPr>
              <a:t>)</a:t>
            </a:r>
            <a:endParaRPr lang="ja-JP" altLang="en-US" sz="1350" dirty="0">
              <a:solidFill>
                <a:srgbClr val="E7E6E6">
                  <a:lumMod val="90000"/>
                </a:srgbClr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0238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B0DD9EB-2632-B848-80AC-C3945FB26459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34" charset="-128"/>
              </a:rPr>
              <a:pPr defTabSz="685800"/>
              <a:t>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 rot="20548777">
            <a:off x="3581729" y="1359233"/>
            <a:ext cx="1979030" cy="1761426"/>
            <a:chOff x="5587492" y="1593382"/>
            <a:chExt cx="981808" cy="983766"/>
          </a:xfrm>
        </p:grpSpPr>
        <p:grpSp>
          <p:nvGrpSpPr>
            <p:cNvPr id="4" name="図形グループ 41"/>
            <p:cNvGrpSpPr>
              <a:grpSpLocks/>
            </p:cNvGrpSpPr>
            <p:nvPr/>
          </p:nvGrpSpPr>
          <p:grpSpPr bwMode="auto">
            <a:xfrm rot="2775268">
              <a:off x="6202306" y="1636462"/>
              <a:ext cx="410074" cy="323914"/>
              <a:chOff x="2931945" y="3090626"/>
              <a:chExt cx="650875" cy="595369"/>
            </a:xfrm>
          </p:grpSpPr>
          <p:sp>
            <p:nvSpPr>
              <p:cNvPr id="23" name="円/楕円 9"/>
              <p:cNvSpPr/>
              <p:nvPr/>
            </p:nvSpPr>
            <p:spPr>
              <a:xfrm>
                <a:off x="3376445" y="3090626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24" name="円/楕円 12"/>
              <p:cNvSpPr/>
              <p:nvPr/>
            </p:nvSpPr>
            <p:spPr>
              <a:xfrm>
                <a:off x="3170070" y="3452611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25" name="円/楕円 13"/>
              <p:cNvSpPr/>
              <p:nvPr/>
            </p:nvSpPr>
            <p:spPr>
              <a:xfrm>
                <a:off x="2931945" y="3090626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27" name="円/楕円 15"/>
              <p:cNvSpPr/>
              <p:nvPr/>
            </p:nvSpPr>
            <p:spPr>
              <a:xfrm>
                <a:off x="3333582" y="3458961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28" name="円/楕円 11"/>
              <p:cNvSpPr/>
              <p:nvPr/>
            </p:nvSpPr>
            <p:spPr>
              <a:xfrm>
                <a:off x="3319295" y="3351001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29" name="円/楕円 16"/>
              <p:cNvSpPr/>
              <p:nvPr/>
            </p:nvSpPr>
            <p:spPr>
              <a:xfrm>
                <a:off x="3362157" y="3246216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30" name="円/楕円 17"/>
              <p:cNvSpPr/>
              <p:nvPr/>
            </p:nvSpPr>
            <p:spPr>
              <a:xfrm>
                <a:off x="2963695" y="3382754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31" name="円/楕円 10"/>
              <p:cNvSpPr/>
              <p:nvPr/>
            </p:nvSpPr>
            <p:spPr>
              <a:xfrm>
                <a:off x="2931945" y="3247803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32" name="円/楕円 18"/>
              <p:cNvSpPr/>
              <p:nvPr/>
            </p:nvSpPr>
            <p:spPr>
              <a:xfrm>
                <a:off x="3216107" y="3160483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33" name="円/楕円 19"/>
              <p:cNvSpPr/>
              <p:nvPr/>
            </p:nvSpPr>
            <p:spPr>
              <a:xfrm>
                <a:off x="3035132" y="3479600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</p:grpSp>
        <p:sp>
          <p:nvSpPr>
            <p:cNvPr id="7" name="円/楕円 6"/>
            <p:cNvSpPr/>
            <p:nvPr/>
          </p:nvSpPr>
          <p:spPr>
            <a:xfrm rot="2775268">
              <a:off x="5579297" y="2455992"/>
              <a:ext cx="130023" cy="1122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8" name="二等辺三角形 10"/>
            <p:cNvSpPr/>
            <p:nvPr/>
          </p:nvSpPr>
          <p:spPr>
            <a:xfrm rot="2775268">
              <a:off x="5781224" y="1998535"/>
              <a:ext cx="130023" cy="106244"/>
            </a:xfrm>
            <a:prstGeom prst="triangl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9" name="二等辺三角形 11"/>
            <p:cNvSpPr/>
            <p:nvPr/>
          </p:nvSpPr>
          <p:spPr>
            <a:xfrm rot="2775268">
              <a:off x="5878982" y="2399230"/>
              <a:ext cx="130023" cy="106244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0" name="二等辺三角形 12"/>
            <p:cNvSpPr/>
            <p:nvPr/>
          </p:nvSpPr>
          <p:spPr>
            <a:xfrm rot="2775268">
              <a:off x="6167805" y="2248774"/>
              <a:ext cx="130023" cy="106244"/>
            </a:xfrm>
            <a:prstGeom prst="triangl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1" name="二等辺三角形 13"/>
            <p:cNvSpPr/>
            <p:nvPr/>
          </p:nvSpPr>
          <p:spPr>
            <a:xfrm rot="2775268">
              <a:off x="6022549" y="1747951"/>
              <a:ext cx="131024" cy="107108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2" name="二等辺三角形 14"/>
            <p:cNvSpPr/>
            <p:nvPr/>
          </p:nvSpPr>
          <p:spPr>
            <a:xfrm rot="2775268">
              <a:off x="6353971" y="2093691"/>
              <a:ext cx="130023" cy="107108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3" name="下矢印 12"/>
            <p:cNvSpPr/>
            <p:nvPr/>
          </p:nvSpPr>
          <p:spPr>
            <a:xfrm rot="2775268">
              <a:off x="5903994" y="1863918"/>
              <a:ext cx="122022" cy="693609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4" name="下矢印 13"/>
            <p:cNvSpPr/>
            <p:nvPr/>
          </p:nvSpPr>
          <p:spPr>
            <a:xfrm rot="2047738">
              <a:off x="6098918" y="1932991"/>
              <a:ext cx="78014" cy="495805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5" name="下矢印 14"/>
            <p:cNvSpPr/>
            <p:nvPr/>
          </p:nvSpPr>
          <p:spPr>
            <a:xfrm rot="4996533">
              <a:off x="5903653" y="1695604"/>
              <a:ext cx="87016" cy="448297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6" name="下矢印 15"/>
            <p:cNvSpPr/>
            <p:nvPr/>
          </p:nvSpPr>
          <p:spPr>
            <a:xfrm rot="4241582">
              <a:off x="6032922" y="1812868"/>
              <a:ext cx="77014" cy="324778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7" name="下矢印 16"/>
            <p:cNvSpPr/>
            <p:nvPr/>
          </p:nvSpPr>
          <p:spPr>
            <a:xfrm rot="1101121">
              <a:off x="6231006" y="1968886"/>
              <a:ext cx="89016" cy="275544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8" name="下矢印 17"/>
            <p:cNvSpPr>
              <a:spLocks noChangeArrowheads="1"/>
            </p:cNvSpPr>
            <p:nvPr/>
          </p:nvSpPr>
          <p:spPr bwMode="auto">
            <a:xfrm rot="6509336">
              <a:off x="6156988" y="1758757"/>
              <a:ext cx="53554" cy="193035"/>
            </a:xfrm>
            <a:prstGeom prst="downArrow">
              <a:avLst>
                <a:gd name="adj1" fmla="val 50000"/>
                <a:gd name="adj2" fmla="val 49835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9" name="下矢印 18"/>
            <p:cNvSpPr>
              <a:spLocks noChangeArrowheads="1"/>
            </p:cNvSpPr>
            <p:nvPr/>
          </p:nvSpPr>
          <p:spPr bwMode="auto">
            <a:xfrm rot="21148893">
              <a:off x="6344002" y="1946649"/>
              <a:ext cx="53554" cy="193034"/>
            </a:xfrm>
            <a:prstGeom prst="downArrow">
              <a:avLst>
                <a:gd name="adj1" fmla="val 50000"/>
                <a:gd name="adj2" fmla="val 49835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20" name="円/楕円 82"/>
            <p:cNvSpPr/>
            <p:nvPr/>
          </p:nvSpPr>
          <p:spPr>
            <a:xfrm rot="2775268">
              <a:off x="5578625" y="1893147"/>
              <a:ext cx="130023" cy="11229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</p:grpSp>
      <p:grpSp>
        <p:nvGrpSpPr>
          <p:cNvPr id="5" name="図形グループ 4"/>
          <p:cNvGrpSpPr/>
          <p:nvPr/>
        </p:nvGrpSpPr>
        <p:grpSpPr>
          <a:xfrm>
            <a:off x="1759225" y="1731569"/>
            <a:ext cx="4397872" cy="2944339"/>
            <a:chOff x="821632" y="1165757"/>
            <a:chExt cx="5863829" cy="3925785"/>
          </a:xfrm>
        </p:grpSpPr>
        <p:sp>
          <p:nvSpPr>
            <p:cNvPr id="39" name="円/楕円 82"/>
            <p:cNvSpPr/>
            <p:nvPr/>
          </p:nvSpPr>
          <p:spPr>
            <a:xfrm rot="1724045">
              <a:off x="821632" y="1165757"/>
              <a:ext cx="175963" cy="174117"/>
            </a:xfrm>
            <a:prstGeom prst="ellipse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40" name="円/楕円 82"/>
            <p:cNvSpPr/>
            <p:nvPr/>
          </p:nvSpPr>
          <p:spPr>
            <a:xfrm rot="1724045">
              <a:off x="1005731" y="1432216"/>
              <a:ext cx="175963" cy="174117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41" name="下矢印 40"/>
            <p:cNvSpPr/>
            <p:nvPr/>
          </p:nvSpPr>
          <p:spPr>
            <a:xfrm rot="20784823">
              <a:off x="5877204" y="1930917"/>
              <a:ext cx="134477" cy="2949053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42" name="下矢印 41"/>
            <p:cNvSpPr/>
            <p:nvPr/>
          </p:nvSpPr>
          <p:spPr>
            <a:xfrm rot="5400000">
              <a:off x="2483666" y="-231725"/>
              <a:ext cx="134477" cy="2949053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43" name="下矢印 42"/>
            <p:cNvSpPr/>
            <p:nvPr/>
          </p:nvSpPr>
          <p:spPr>
            <a:xfrm rot="5160113">
              <a:off x="2636066" y="-79325"/>
              <a:ext cx="134477" cy="2949053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44" name="下矢印 43"/>
            <p:cNvSpPr/>
            <p:nvPr/>
          </p:nvSpPr>
          <p:spPr>
            <a:xfrm rot="20564567">
              <a:off x="6021411" y="1893265"/>
              <a:ext cx="134477" cy="2949053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45" name="円/楕円 82"/>
            <p:cNvSpPr/>
            <p:nvPr/>
          </p:nvSpPr>
          <p:spPr>
            <a:xfrm rot="1724045">
              <a:off x="6250968" y="4917425"/>
              <a:ext cx="175963" cy="174117"/>
            </a:xfrm>
            <a:prstGeom prst="ellipse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46" name="円/楕円 82"/>
            <p:cNvSpPr/>
            <p:nvPr/>
          </p:nvSpPr>
          <p:spPr>
            <a:xfrm rot="1724045">
              <a:off x="6509498" y="4854273"/>
              <a:ext cx="175963" cy="174117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</p:grpSp>
      <p:sp>
        <p:nvSpPr>
          <p:cNvPr id="47" name="テキスト ボックス 46"/>
          <p:cNvSpPr txBox="1"/>
          <p:nvPr/>
        </p:nvSpPr>
        <p:spPr>
          <a:xfrm>
            <a:off x="1630146" y="4122479"/>
            <a:ext cx="296147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prstClr val="white"/>
                </a:solidFill>
                <a:latin typeface="MS Gothic" charset="-128"/>
                <a:ea typeface="MS Gothic" charset="-128"/>
                <a:cs typeface="MS Gothic" charset="-128"/>
              </a:rPr>
              <a:t>A low-energy charged pion decays into a muon and a neutrino, then arriving at or even penetrating into the ground</a:t>
            </a:r>
          </a:p>
          <a:p>
            <a:pPr defTabSz="685800"/>
            <a:endParaRPr lang="en-US" altLang="ja-JP" sz="1350" dirty="0">
              <a:solidFill>
                <a:prstClr val="white"/>
              </a:solidFill>
              <a:latin typeface="MS Gothic" charset="-128"/>
              <a:ea typeface="MS Gothic" charset="-128"/>
              <a:cs typeface="MS Gothic" charset="-128"/>
            </a:endParaRPr>
          </a:p>
          <a:p>
            <a:pPr defTabSz="685800"/>
            <a:r>
              <a:rPr lang="en-US" altLang="ja-JP" sz="1350" dirty="0">
                <a:solidFill>
                  <a:prstClr val="white"/>
                </a:solidFill>
                <a:latin typeface="MS Gothic" charset="-128"/>
                <a:ea typeface="MS Gothic" charset="-128"/>
                <a:cs typeface="MS Gothic" charset="-128"/>
              </a:rPr>
              <a:t>A muon, then, decays into an electron and 2 neutrinos</a:t>
            </a:r>
            <a:endParaRPr lang="ja-JP" altLang="en-US" sz="1350" dirty="0">
              <a:solidFill>
                <a:prstClr val="white"/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1399345" y="1419941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muon</a:t>
            </a:r>
            <a:endParaRPr lang="ja-JP" altLang="en-US" sz="1350" dirty="0">
              <a:solidFill>
                <a:srgbClr val="FFFF00"/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275511" y="2049874"/>
            <a:ext cx="8771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neutrino</a:t>
            </a:r>
            <a:endParaRPr lang="ja-JP" altLang="en-US" sz="1350" dirty="0">
              <a:solidFill>
                <a:srgbClr val="FFFF00"/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51" name="下矢印 50"/>
          <p:cNvSpPr/>
          <p:nvPr/>
        </p:nvSpPr>
        <p:spPr>
          <a:xfrm rot="20564567">
            <a:off x="5990179" y="4716893"/>
            <a:ext cx="91643" cy="644894"/>
          </a:xfrm>
          <a:prstGeom prst="downArrow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ja-JP" altLang="en-US" sz="1350">
              <a:solidFill>
                <a:prstClr val="white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52" name="円/楕円 82"/>
          <p:cNvSpPr/>
          <p:nvPr/>
        </p:nvSpPr>
        <p:spPr>
          <a:xfrm rot="1724045">
            <a:off x="6092263" y="5364504"/>
            <a:ext cx="131972" cy="130588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100000">
                <a:srgbClr val="FFFFFF"/>
              </a:gs>
            </a:gsLst>
            <a:lin ang="18900000" scaled="0"/>
            <a:tileRect/>
          </a:gra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ja-JP" altLang="en-US" sz="1350">
              <a:solidFill>
                <a:prstClr val="white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53" name="下矢印 52"/>
          <p:cNvSpPr/>
          <p:nvPr/>
        </p:nvSpPr>
        <p:spPr>
          <a:xfrm rot="19893424">
            <a:off x="6091097" y="4680579"/>
            <a:ext cx="91643" cy="644894"/>
          </a:xfrm>
          <a:prstGeom prst="downArrow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ja-JP" altLang="en-US" sz="1350">
              <a:solidFill>
                <a:prstClr val="white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54" name="円/楕円 82"/>
          <p:cNvSpPr/>
          <p:nvPr/>
        </p:nvSpPr>
        <p:spPr>
          <a:xfrm rot="1724045">
            <a:off x="6273050" y="5292227"/>
            <a:ext cx="131972" cy="130588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100000">
                <a:srgbClr val="FFFFFF"/>
              </a:gs>
            </a:gsLst>
            <a:lin ang="18900000" scaled="0"/>
            <a:tileRect/>
          </a:gra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ja-JP" altLang="en-US" sz="1350">
              <a:solidFill>
                <a:prstClr val="white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55" name="下矢印 54"/>
          <p:cNvSpPr/>
          <p:nvPr/>
        </p:nvSpPr>
        <p:spPr>
          <a:xfrm rot="21249077">
            <a:off x="5877597" y="4744631"/>
            <a:ext cx="91643" cy="644894"/>
          </a:xfrm>
          <a:prstGeom prst="downArrow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ja-JP" altLang="en-US" sz="1350">
              <a:solidFill>
                <a:prstClr val="white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56" name="円/楕円 82"/>
          <p:cNvSpPr/>
          <p:nvPr/>
        </p:nvSpPr>
        <p:spPr>
          <a:xfrm rot="1724045">
            <a:off x="5891404" y="5408373"/>
            <a:ext cx="131972" cy="130588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FFFFFF"/>
              </a:gs>
            </a:gsLst>
            <a:lin ang="18900000" scaled="0"/>
            <a:tileRect/>
          </a:gra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ja-JP" altLang="en-US" sz="1350">
              <a:solidFill>
                <a:prstClr val="white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5686298" y="1293964"/>
            <a:ext cx="14830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E7E6E6">
                    <a:lumMod val="90000"/>
                  </a:srgbClr>
                </a:solidFill>
                <a:latin typeface="MS Gothic" charset="-128"/>
                <a:ea typeface="MS Gothic" charset="-128"/>
                <a:cs typeface="MS Gothic" charset="-128"/>
              </a:rPr>
              <a:t>injured nucleus</a:t>
            </a:r>
            <a:endParaRPr lang="ja-JP" altLang="en-US" sz="1350" dirty="0">
              <a:solidFill>
                <a:srgbClr val="E7E6E6">
                  <a:lumMod val="90000"/>
                </a:srgbClr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3071297" y="3414394"/>
            <a:ext cx="16562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E7E6E6">
                    <a:lumMod val="90000"/>
                  </a:srgbClr>
                </a:solidFill>
                <a:latin typeface="MS Gothic" charset="-128"/>
                <a:ea typeface="MS Gothic" charset="-128"/>
                <a:cs typeface="MS Gothic" charset="-128"/>
              </a:rPr>
              <a:t>penetrated proton</a:t>
            </a:r>
            <a:endParaRPr lang="ja-JP" altLang="en-US" sz="1350" dirty="0">
              <a:solidFill>
                <a:srgbClr val="E7E6E6">
                  <a:lumMod val="90000"/>
                </a:srgbClr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2231608" y="2351359"/>
            <a:ext cx="16562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E7E6E6">
                    <a:lumMod val="90000"/>
                  </a:srgbClr>
                </a:solidFill>
                <a:latin typeface="MS Gothic" charset="-128"/>
                <a:ea typeface="MS Gothic" charset="-128"/>
                <a:cs typeface="MS Gothic" charset="-128"/>
              </a:rPr>
              <a:t>scattered neutron</a:t>
            </a:r>
            <a:endParaRPr lang="ja-JP" altLang="en-US" sz="1350" dirty="0">
              <a:solidFill>
                <a:srgbClr val="E7E6E6">
                  <a:lumMod val="90000"/>
                </a:srgbClr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5399466" y="2218888"/>
            <a:ext cx="17011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charged pion (𝜋</a:t>
            </a:r>
            <a:r>
              <a:rPr lang="en-US" altLang="ja-JP" sz="1350" baseline="3000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±</a:t>
            </a:r>
            <a:r>
              <a:rPr lang="en-US" altLang="ja-JP" sz="135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)</a:t>
            </a:r>
            <a:endParaRPr lang="ja-JP" altLang="en-US" sz="1350" dirty="0">
              <a:solidFill>
                <a:srgbClr val="FFFF00"/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4889251" y="2741359"/>
            <a:ext cx="16433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E7E6E6">
                    <a:lumMod val="90000"/>
                  </a:srgbClr>
                </a:solidFill>
                <a:latin typeface="MS Gothic" charset="-128"/>
                <a:ea typeface="MS Gothic" charset="-128"/>
                <a:cs typeface="MS Gothic" charset="-128"/>
              </a:rPr>
              <a:t>neutral pion (𝜋</a:t>
            </a:r>
            <a:r>
              <a:rPr lang="en-US" altLang="ja-JP" sz="1350" baseline="30000" dirty="0">
                <a:solidFill>
                  <a:srgbClr val="E7E6E6">
                    <a:lumMod val="90000"/>
                  </a:srgbClr>
                </a:solidFill>
                <a:latin typeface="MS Gothic" charset="-128"/>
                <a:ea typeface="MS Gothic" charset="-128"/>
                <a:cs typeface="MS Gothic" charset="-128"/>
              </a:rPr>
              <a:t>0</a:t>
            </a:r>
            <a:r>
              <a:rPr lang="en-US" altLang="ja-JP" sz="1350" dirty="0">
                <a:solidFill>
                  <a:srgbClr val="E7E6E6">
                    <a:lumMod val="90000"/>
                  </a:srgbClr>
                </a:solidFill>
                <a:latin typeface="MS Gothic" charset="-128"/>
                <a:ea typeface="MS Gothic" charset="-128"/>
                <a:cs typeface="MS Gothic" charset="-128"/>
              </a:rPr>
              <a:t>)</a:t>
            </a:r>
            <a:endParaRPr lang="ja-JP" altLang="en-US" sz="1350" dirty="0">
              <a:solidFill>
                <a:srgbClr val="E7E6E6">
                  <a:lumMod val="90000"/>
                </a:srgbClr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5291192" y="4455637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muon</a:t>
            </a:r>
            <a:endParaRPr lang="ja-JP" altLang="en-US" sz="1350" dirty="0">
              <a:solidFill>
                <a:srgbClr val="FFFF00"/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5270800" y="5518774"/>
            <a:ext cx="8771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electron</a:t>
            </a:r>
            <a:endParaRPr lang="ja-JP" altLang="en-US" sz="1350" dirty="0">
              <a:solidFill>
                <a:srgbClr val="FFFF00"/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6181156" y="4317137"/>
            <a:ext cx="10583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𝜇 neutrino</a:t>
            </a:r>
            <a:endParaRPr lang="ja-JP" altLang="en-US" sz="1350" dirty="0">
              <a:solidFill>
                <a:srgbClr val="FFFF00"/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6377254" y="5107691"/>
            <a:ext cx="10583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𝜇 neutrino</a:t>
            </a:r>
            <a:endParaRPr lang="ja-JP" altLang="en-US" sz="1350" dirty="0">
              <a:solidFill>
                <a:srgbClr val="FFFF00"/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6113779" y="5406574"/>
            <a:ext cx="10502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e neutrino</a:t>
            </a:r>
            <a:endParaRPr lang="ja-JP" altLang="en-US" sz="1350" dirty="0">
              <a:solidFill>
                <a:srgbClr val="FFFF00"/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4558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B0DD9EB-2632-B848-80AC-C3945FB26459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34" charset="-128"/>
              </a:rPr>
              <a:pPr defTabSz="685800"/>
              <a:t>12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 rot="20548777">
            <a:off x="3582487" y="1358061"/>
            <a:ext cx="1979030" cy="1761426"/>
            <a:chOff x="5587492" y="1593382"/>
            <a:chExt cx="981808" cy="983766"/>
          </a:xfrm>
        </p:grpSpPr>
        <p:grpSp>
          <p:nvGrpSpPr>
            <p:cNvPr id="4" name="図形グループ 41"/>
            <p:cNvGrpSpPr>
              <a:grpSpLocks/>
            </p:cNvGrpSpPr>
            <p:nvPr/>
          </p:nvGrpSpPr>
          <p:grpSpPr bwMode="auto">
            <a:xfrm rot="2775268">
              <a:off x="6202306" y="1636462"/>
              <a:ext cx="410074" cy="323914"/>
              <a:chOff x="2931945" y="3090626"/>
              <a:chExt cx="650875" cy="595369"/>
            </a:xfrm>
          </p:grpSpPr>
          <p:sp>
            <p:nvSpPr>
              <p:cNvPr id="23" name="円/楕円 9"/>
              <p:cNvSpPr/>
              <p:nvPr/>
            </p:nvSpPr>
            <p:spPr>
              <a:xfrm>
                <a:off x="3376445" y="3090626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24" name="円/楕円 12"/>
              <p:cNvSpPr/>
              <p:nvPr/>
            </p:nvSpPr>
            <p:spPr>
              <a:xfrm>
                <a:off x="3170070" y="3452611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25" name="円/楕円 13"/>
              <p:cNvSpPr/>
              <p:nvPr/>
            </p:nvSpPr>
            <p:spPr>
              <a:xfrm>
                <a:off x="2931945" y="3090626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27" name="円/楕円 15"/>
              <p:cNvSpPr/>
              <p:nvPr/>
            </p:nvSpPr>
            <p:spPr>
              <a:xfrm>
                <a:off x="3333582" y="3458961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28" name="円/楕円 11"/>
              <p:cNvSpPr/>
              <p:nvPr/>
            </p:nvSpPr>
            <p:spPr>
              <a:xfrm>
                <a:off x="3319295" y="3351001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29" name="円/楕円 16"/>
              <p:cNvSpPr/>
              <p:nvPr/>
            </p:nvSpPr>
            <p:spPr>
              <a:xfrm>
                <a:off x="3362157" y="3246216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30" name="円/楕円 17"/>
              <p:cNvSpPr/>
              <p:nvPr/>
            </p:nvSpPr>
            <p:spPr>
              <a:xfrm>
                <a:off x="2963695" y="3382754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31" name="円/楕円 10"/>
              <p:cNvSpPr/>
              <p:nvPr/>
            </p:nvSpPr>
            <p:spPr>
              <a:xfrm>
                <a:off x="2931945" y="3247803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32" name="円/楕円 18"/>
              <p:cNvSpPr/>
              <p:nvPr/>
            </p:nvSpPr>
            <p:spPr>
              <a:xfrm>
                <a:off x="3216107" y="3160483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33" name="円/楕円 19"/>
              <p:cNvSpPr/>
              <p:nvPr/>
            </p:nvSpPr>
            <p:spPr>
              <a:xfrm>
                <a:off x="3035132" y="3479600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</p:grpSp>
        <p:sp>
          <p:nvSpPr>
            <p:cNvPr id="7" name="円/楕円 6"/>
            <p:cNvSpPr/>
            <p:nvPr/>
          </p:nvSpPr>
          <p:spPr>
            <a:xfrm rot="2775268">
              <a:off x="5579297" y="2455992"/>
              <a:ext cx="130023" cy="1122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8" name="二等辺三角形 10"/>
            <p:cNvSpPr/>
            <p:nvPr/>
          </p:nvSpPr>
          <p:spPr>
            <a:xfrm rot="2775268">
              <a:off x="5781224" y="1998535"/>
              <a:ext cx="130023" cy="106244"/>
            </a:xfrm>
            <a:prstGeom prst="triangl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9" name="二等辺三角形 11"/>
            <p:cNvSpPr/>
            <p:nvPr/>
          </p:nvSpPr>
          <p:spPr>
            <a:xfrm rot="2775268">
              <a:off x="5878982" y="2399230"/>
              <a:ext cx="130023" cy="106244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0" name="二等辺三角形 12"/>
            <p:cNvSpPr/>
            <p:nvPr/>
          </p:nvSpPr>
          <p:spPr>
            <a:xfrm rot="2775268">
              <a:off x="6167805" y="2248774"/>
              <a:ext cx="130023" cy="106244"/>
            </a:xfrm>
            <a:prstGeom prst="triangl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1" name="二等辺三角形 13"/>
            <p:cNvSpPr/>
            <p:nvPr/>
          </p:nvSpPr>
          <p:spPr>
            <a:xfrm rot="2775268">
              <a:off x="6022549" y="1747951"/>
              <a:ext cx="131024" cy="107108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2" name="二等辺三角形 14"/>
            <p:cNvSpPr/>
            <p:nvPr/>
          </p:nvSpPr>
          <p:spPr>
            <a:xfrm rot="2775268">
              <a:off x="6353971" y="2093691"/>
              <a:ext cx="130023" cy="107108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3" name="下矢印 12"/>
            <p:cNvSpPr/>
            <p:nvPr/>
          </p:nvSpPr>
          <p:spPr>
            <a:xfrm rot="2775268">
              <a:off x="5903994" y="1863918"/>
              <a:ext cx="122022" cy="693609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4" name="下矢印 13"/>
            <p:cNvSpPr/>
            <p:nvPr/>
          </p:nvSpPr>
          <p:spPr>
            <a:xfrm rot="2047738">
              <a:off x="6098918" y="1932991"/>
              <a:ext cx="78014" cy="495805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5" name="下矢印 14"/>
            <p:cNvSpPr/>
            <p:nvPr/>
          </p:nvSpPr>
          <p:spPr>
            <a:xfrm rot="4996533">
              <a:off x="5903653" y="1695604"/>
              <a:ext cx="87016" cy="448297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6" name="下矢印 15"/>
            <p:cNvSpPr/>
            <p:nvPr/>
          </p:nvSpPr>
          <p:spPr>
            <a:xfrm rot="4241582">
              <a:off x="6032922" y="1812868"/>
              <a:ext cx="77014" cy="324778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7" name="下矢印 16"/>
            <p:cNvSpPr/>
            <p:nvPr/>
          </p:nvSpPr>
          <p:spPr>
            <a:xfrm rot="1101121">
              <a:off x="6231006" y="1968886"/>
              <a:ext cx="89016" cy="275544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8" name="下矢印 17"/>
            <p:cNvSpPr>
              <a:spLocks noChangeArrowheads="1"/>
            </p:cNvSpPr>
            <p:nvPr/>
          </p:nvSpPr>
          <p:spPr bwMode="auto">
            <a:xfrm rot="6509336">
              <a:off x="6156988" y="1758757"/>
              <a:ext cx="53554" cy="193035"/>
            </a:xfrm>
            <a:prstGeom prst="downArrow">
              <a:avLst>
                <a:gd name="adj1" fmla="val 50000"/>
                <a:gd name="adj2" fmla="val 49835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9" name="下矢印 18"/>
            <p:cNvSpPr>
              <a:spLocks noChangeArrowheads="1"/>
            </p:cNvSpPr>
            <p:nvPr/>
          </p:nvSpPr>
          <p:spPr bwMode="auto">
            <a:xfrm rot="21148893">
              <a:off x="6344002" y="1946649"/>
              <a:ext cx="53554" cy="193034"/>
            </a:xfrm>
            <a:prstGeom prst="downArrow">
              <a:avLst>
                <a:gd name="adj1" fmla="val 50000"/>
                <a:gd name="adj2" fmla="val 49835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20" name="円/楕円 82"/>
            <p:cNvSpPr/>
            <p:nvPr/>
          </p:nvSpPr>
          <p:spPr>
            <a:xfrm rot="2775268">
              <a:off x="5578625" y="1893147"/>
              <a:ext cx="130023" cy="11229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</p:grpSp>
      <p:grpSp>
        <p:nvGrpSpPr>
          <p:cNvPr id="68" name="図形グループ 67"/>
          <p:cNvGrpSpPr/>
          <p:nvPr/>
        </p:nvGrpSpPr>
        <p:grpSpPr>
          <a:xfrm rot="3285993">
            <a:off x="3296793" y="2267216"/>
            <a:ext cx="322289" cy="1196153"/>
            <a:chOff x="5047321" y="3409525"/>
            <a:chExt cx="429718" cy="1594870"/>
          </a:xfrm>
        </p:grpSpPr>
        <p:cxnSp>
          <p:nvCxnSpPr>
            <p:cNvPr id="69" name="直線矢印コネクタ 68"/>
            <p:cNvCxnSpPr/>
            <p:nvPr/>
          </p:nvCxnSpPr>
          <p:spPr>
            <a:xfrm flipH="1">
              <a:off x="5114661" y="3409525"/>
              <a:ext cx="9141" cy="36933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矢印コネクタ 69"/>
            <p:cNvCxnSpPr/>
            <p:nvPr/>
          </p:nvCxnSpPr>
          <p:spPr>
            <a:xfrm>
              <a:off x="5169873" y="3423699"/>
              <a:ext cx="51985" cy="3614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矢印コネクタ 70"/>
            <p:cNvCxnSpPr/>
            <p:nvPr/>
          </p:nvCxnSpPr>
          <p:spPr>
            <a:xfrm flipH="1">
              <a:off x="5096938" y="3795845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矢印コネクタ 71"/>
            <p:cNvCxnSpPr/>
            <p:nvPr/>
          </p:nvCxnSpPr>
          <p:spPr>
            <a:xfrm>
              <a:off x="5152150" y="3810019"/>
              <a:ext cx="51985" cy="3614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矢印コネクタ 72"/>
            <p:cNvCxnSpPr/>
            <p:nvPr/>
          </p:nvCxnSpPr>
          <p:spPr>
            <a:xfrm flipH="1">
              <a:off x="5192630" y="3806474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矢印コネクタ 73"/>
            <p:cNvCxnSpPr/>
            <p:nvPr/>
          </p:nvCxnSpPr>
          <p:spPr>
            <a:xfrm>
              <a:off x="5247842" y="3820648"/>
              <a:ext cx="51985" cy="3614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矢印コネクタ 74"/>
            <p:cNvCxnSpPr/>
            <p:nvPr/>
          </p:nvCxnSpPr>
          <p:spPr>
            <a:xfrm flipH="1">
              <a:off x="5075674" y="4199884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矢印コネクタ 75"/>
            <p:cNvCxnSpPr/>
            <p:nvPr/>
          </p:nvCxnSpPr>
          <p:spPr>
            <a:xfrm>
              <a:off x="5130886" y="4214058"/>
              <a:ext cx="51985" cy="3614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矢印コネクタ 76"/>
            <p:cNvCxnSpPr/>
            <p:nvPr/>
          </p:nvCxnSpPr>
          <p:spPr>
            <a:xfrm flipH="1">
              <a:off x="5139465" y="4167985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矢印コネクタ 77"/>
            <p:cNvCxnSpPr/>
            <p:nvPr/>
          </p:nvCxnSpPr>
          <p:spPr>
            <a:xfrm>
              <a:off x="5194677" y="4182159"/>
              <a:ext cx="51985" cy="3614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矢印コネクタ 78"/>
            <p:cNvCxnSpPr/>
            <p:nvPr/>
          </p:nvCxnSpPr>
          <p:spPr>
            <a:xfrm flipH="1">
              <a:off x="5192630" y="4189251"/>
              <a:ext cx="9141" cy="36933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矢印コネクタ 79"/>
            <p:cNvCxnSpPr/>
            <p:nvPr/>
          </p:nvCxnSpPr>
          <p:spPr>
            <a:xfrm>
              <a:off x="5247842" y="4203425"/>
              <a:ext cx="51985" cy="3614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矢印コネクタ 80"/>
            <p:cNvCxnSpPr/>
            <p:nvPr/>
          </p:nvCxnSpPr>
          <p:spPr>
            <a:xfrm flipH="1">
              <a:off x="5288327" y="4199875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矢印コネクタ 81"/>
            <p:cNvCxnSpPr/>
            <p:nvPr/>
          </p:nvCxnSpPr>
          <p:spPr>
            <a:xfrm>
              <a:off x="5343539" y="4214049"/>
              <a:ext cx="51985" cy="3614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矢印コネクタ 82"/>
            <p:cNvCxnSpPr/>
            <p:nvPr/>
          </p:nvCxnSpPr>
          <p:spPr>
            <a:xfrm flipH="1">
              <a:off x="5047321" y="4628732"/>
              <a:ext cx="9141" cy="36933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矢印コネクタ 83"/>
            <p:cNvCxnSpPr/>
            <p:nvPr/>
          </p:nvCxnSpPr>
          <p:spPr>
            <a:xfrm>
              <a:off x="5102533" y="4642906"/>
              <a:ext cx="51985" cy="3614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矢印コネクタ 84"/>
            <p:cNvCxnSpPr/>
            <p:nvPr/>
          </p:nvCxnSpPr>
          <p:spPr>
            <a:xfrm flipH="1">
              <a:off x="5111112" y="4596833"/>
              <a:ext cx="9141" cy="36933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矢印コネクタ 85"/>
            <p:cNvCxnSpPr/>
            <p:nvPr/>
          </p:nvCxnSpPr>
          <p:spPr>
            <a:xfrm>
              <a:off x="5166324" y="4611007"/>
              <a:ext cx="51985" cy="3614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矢印コネクタ 86"/>
            <p:cNvCxnSpPr/>
            <p:nvPr/>
          </p:nvCxnSpPr>
          <p:spPr>
            <a:xfrm flipH="1">
              <a:off x="5164277" y="4618099"/>
              <a:ext cx="9141" cy="36933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矢印コネクタ 87"/>
            <p:cNvCxnSpPr/>
            <p:nvPr/>
          </p:nvCxnSpPr>
          <p:spPr>
            <a:xfrm>
              <a:off x="5219489" y="4632273"/>
              <a:ext cx="51985" cy="3614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矢印コネクタ 88"/>
            <p:cNvCxnSpPr/>
            <p:nvPr/>
          </p:nvCxnSpPr>
          <p:spPr>
            <a:xfrm flipH="1">
              <a:off x="5259974" y="4628723"/>
              <a:ext cx="9141" cy="36933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矢印コネクタ 89"/>
            <p:cNvCxnSpPr/>
            <p:nvPr/>
          </p:nvCxnSpPr>
          <p:spPr>
            <a:xfrm>
              <a:off x="5315186" y="4642897"/>
              <a:ext cx="51985" cy="3614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矢印コネクタ 90"/>
            <p:cNvCxnSpPr/>
            <p:nvPr/>
          </p:nvCxnSpPr>
          <p:spPr>
            <a:xfrm flipH="1">
              <a:off x="5157189" y="4621642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矢印コネクタ 91"/>
            <p:cNvCxnSpPr/>
            <p:nvPr/>
          </p:nvCxnSpPr>
          <p:spPr>
            <a:xfrm>
              <a:off x="5212401" y="4635816"/>
              <a:ext cx="51985" cy="3614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矢印コネクタ 92"/>
            <p:cNvCxnSpPr/>
            <p:nvPr/>
          </p:nvCxnSpPr>
          <p:spPr>
            <a:xfrm flipH="1">
              <a:off x="5220980" y="4589743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矢印コネクタ 93"/>
            <p:cNvCxnSpPr/>
            <p:nvPr/>
          </p:nvCxnSpPr>
          <p:spPr>
            <a:xfrm>
              <a:off x="5276192" y="4603917"/>
              <a:ext cx="51985" cy="3614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矢印コネクタ 94"/>
            <p:cNvCxnSpPr/>
            <p:nvPr/>
          </p:nvCxnSpPr>
          <p:spPr>
            <a:xfrm flipH="1">
              <a:off x="5274145" y="4611009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矢印コネクタ 95"/>
            <p:cNvCxnSpPr/>
            <p:nvPr/>
          </p:nvCxnSpPr>
          <p:spPr>
            <a:xfrm>
              <a:off x="5329357" y="4625183"/>
              <a:ext cx="51985" cy="3614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矢印コネクタ 96"/>
            <p:cNvCxnSpPr/>
            <p:nvPr/>
          </p:nvCxnSpPr>
          <p:spPr>
            <a:xfrm flipH="1">
              <a:off x="5369842" y="4621633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矢印コネクタ 97"/>
            <p:cNvCxnSpPr/>
            <p:nvPr/>
          </p:nvCxnSpPr>
          <p:spPr>
            <a:xfrm>
              <a:off x="5425054" y="4635807"/>
              <a:ext cx="51985" cy="3614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テキスト ボックス 98"/>
              <p:cNvSpPr txBox="1"/>
              <p:nvPr/>
            </p:nvSpPr>
            <p:spPr>
              <a:xfrm>
                <a:off x="2635446" y="4204345"/>
                <a:ext cx="3873108" cy="715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altLang="ja-JP" sz="1350" dirty="0">
                    <a:solidFill>
                      <a:prstClr val="white"/>
                    </a:solidFill>
                    <a:latin typeface="Calibri" panose="020F0502020204030204"/>
                    <a:ea typeface="MS Gothic" charset="-128"/>
                    <a:cs typeface="MS Gothic" charset="-128"/>
                  </a:rPr>
                  <a:t>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35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S Gothic" charset="-128"/>
                            <a:cs typeface="MS Gothic" charset="-128"/>
                          </a:rPr>
                        </m:ctrlPr>
                      </m:sSupPr>
                      <m:e>
                        <m:r>
                          <a:rPr lang="en-US" altLang="ja-JP" sz="1350" i="1">
                            <a:solidFill>
                              <a:prstClr val="white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altLang="ja-JP" sz="1350" i="1">
                            <a:solidFill>
                              <a:prstClr val="white"/>
                            </a:solidFill>
                            <a:latin typeface="Cambria Math" charset="0"/>
                            <a:ea typeface="MS Gothic" charset="-128"/>
                            <a:cs typeface="MS Gothic" charset="-128"/>
                          </a:rPr>
                          <m:t>0 </m:t>
                        </m:r>
                      </m:sup>
                    </m:sSup>
                  </m:oMath>
                </a14:m>
                <a:r>
                  <a:rPr lang="en-US" altLang="ja-JP" sz="1350" dirty="0">
                    <a:solidFill>
                      <a:prstClr val="white"/>
                    </a:solidFill>
                    <a:latin typeface="MS Gothic" charset="-128"/>
                    <a:ea typeface="MS Gothic" charset="-128"/>
                    <a:cs typeface="MS Gothic" charset="-128"/>
                  </a:rPr>
                  <a:t>decays into two gamma-rays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35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S Gothic" charset="-128"/>
                            <a:cs typeface="MS Gothic" charset="-128"/>
                          </a:rPr>
                        </m:ctrlPr>
                      </m:sSupPr>
                      <m:e>
                        <m:r>
                          <a:rPr lang="en-US" altLang="ja-JP" sz="1350" i="1">
                            <a:solidFill>
                              <a:prstClr val="white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altLang="ja-JP" sz="1350" i="1">
                            <a:solidFill>
                              <a:prstClr val="white"/>
                            </a:solidFill>
                            <a:latin typeface="Cambria Math" charset="0"/>
                            <a:ea typeface="MS Gothic" charset="-128"/>
                            <a:cs typeface="MS Gothic" charset="-128"/>
                          </a:rPr>
                          <m:t>0</m:t>
                        </m:r>
                      </m:sup>
                    </m:sSup>
                    <m:r>
                      <a:rPr lang="is-IS" altLang="ja-JP" sz="1350" i="1">
                        <a:solidFill>
                          <a:prstClr val="white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altLang="ja-JP" sz="1350" i="1">
                        <a:solidFill>
                          <a:prstClr val="white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2</m:t>
                    </m:r>
                    <m:r>
                      <a:rPr lang="en-US" altLang="ja-JP" sz="1350" i="1">
                        <a:solidFill>
                          <a:prstClr val="white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</m:oMath>
                </a14:m>
                <a:r>
                  <a:rPr lang="en-US" altLang="ja-JP" sz="1350" dirty="0">
                    <a:solidFill>
                      <a:prstClr val="white"/>
                    </a:solidFill>
                    <a:latin typeface="MS Gothic" charset="-128"/>
                    <a:ea typeface="MS Gothic" charset="-128"/>
                    <a:cs typeface="MS Gothic" charset="-128"/>
                  </a:rPr>
                  <a:t>)</a:t>
                </a:r>
              </a:p>
              <a:p>
                <a:pPr defTabSz="685800"/>
                <a:endParaRPr lang="en-US" altLang="ja-JP" sz="1350" dirty="0">
                  <a:solidFill>
                    <a:prstClr val="white"/>
                  </a:solidFill>
                  <a:latin typeface="MS Gothic" charset="-128"/>
                  <a:ea typeface="MS Gothic" charset="-128"/>
                  <a:cs typeface="MS Gothic" charset="-128"/>
                </a:endParaRPr>
              </a:p>
              <a:p>
                <a:pPr defTabSz="685800"/>
                <a:r>
                  <a:rPr lang="en-US" altLang="ja-JP" sz="1350" dirty="0">
                    <a:solidFill>
                      <a:prstClr val="white"/>
                    </a:solidFill>
                    <a:latin typeface="MS Gothic" charset="-128"/>
                    <a:ea typeface="MS Gothic" charset="-128"/>
                    <a:cs typeface="MS Gothic" charset="-128"/>
                  </a:rPr>
                  <a:t>Gamma-rays produce electromagnetic showers</a:t>
                </a:r>
              </a:p>
            </p:txBody>
          </p:sp>
        </mc:Choice>
        <mc:Fallback xmlns="">
          <p:sp>
            <p:nvSpPr>
              <p:cNvPr id="99" name="テキスト ボックス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5446" y="4204345"/>
                <a:ext cx="3873108" cy="715581"/>
              </a:xfrm>
              <a:prstGeom prst="rect">
                <a:avLst/>
              </a:prstGeom>
              <a:blipFill>
                <a:blip r:embed="rId2"/>
                <a:stretch>
                  <a:fillRect l="-328" t="-1754" b="-52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テキスト ボックス 99"/>
          <p:cNvSpPr txBox="1"/>
          <p:nvPr/>
        </p:nvSpPr>
        <p:spPr>
          <a:xfrm>
            <a:off x="5227669" y="3542262"/>
            <a:ext cx="20890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FFC000"/>
                </a:solidFill>
                <a:latin typeface="MS Gothic" charset="-128"/>
                <a:ea typeface="MS Gothic" charset="-128"/>
                <a:cs typeface="MS Gothic" charset="-128"/>
              </a:rPr>
              <a:t>electromagnetic shower</a:t>
            </a:r>
            <a:endParaRPr lang="ja-JP" altLang="en-US" sz="1350" dirty="0">
              <a:solidFill>
                <a:srgbClr val="FFC000"/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5686298" y="1293964"/>
            <a:ext cx="14830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E7E6E6">
                    <a:lumMod val="75000"/>
                  </a:srgbClr>
                </a:solidFill>
                <a:latin typeface="MS Gothic" charset="-128"/>
                <a:ea typeface="MS Gothic" charset="-128"/>
                <a:cs typeface="MS Gothic" charset="-128"/>
              </a:rPr>
              <a:t>injured nucleus</a:t>
            </a:r>
            <a:endParaRPr lang="ja-JP" altLang="en-US" sz="1350" dirty="0">
              <a:solidFill>
                <a:srgbClr val="E7E6E6">
                  <a:lumMod val="75000"/>
                </a:srgbClr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102" name="テキスト ボックス 101"/>
          <p:cNvSpPr txBox="1"/>
          <p:nvPr/>
        </p:nvSpPr>
        <p:spPr>
          <a:xfrm>
            <a:off x="3071297" y="3414394"/>
            <a:ext cx="16562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E7E6E6">
                    <a:lumMod val="75000"/>
                  </a:srgbClr>
                </a:solidFill>
                <a:latin typeface="MS Gothic" charset="-128"/>
                <a:ea typeface="MS Gothic" charset="-128"/>
                <a:cs typeface="MS Gothic" charset="-128"/>
              </a:rPr>
              <a:t>penetrated proton</a:t>
            </a:r>
            <a:endParaRPr lang="ja-JP" altLang="en-US" sz="1350" dirty="0">
              <a:solidFill>
                <a:srgbClr val="E7E6E6">
                  <a:lumMod val="75000"/>
                </a:srgbClr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2231608" y="2351359"/>
            <a:ext cx="16562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E7E6E6">
                    <a:lumMod val="75000"/>
                  </a:srgbClr>
                </a:solidFill>
                <a:latin typeface="MS Gothic" charset="-128"/>
                <a:ea typeface="MS Gothic" charset="-128"/>
                <a:cs typeface="MS Gothic" charset="-128"/>
              </a:rPr>
              <a:t>scattered neutron</a:t>
            </a:r>
            <a:endParaRPr lang="ja-JP" altLang="en-US" sz="1350" dirty="0">
              <a:solidFill>
                <a:srgbClr val="E7E6E6">
                  <a:lumMod val="75000"/>
                </a:srgbClr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104" name="テキスト ボックス 103"/>
          <p:cNvSpPr txBox="1"/>
          <p:nvPr/>
        </p:nvSpPr>
        <p:spPr>
          <a:xfrm>
            <a:off x="5399466" y="2218888"/>
            <a:ext cx="17011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E7E6E6">
                    <a:lumMod val="75000"/>
                  </a:srgbClr>
                </a:solidFill>
                <a:latin typeface="MS Gothic" charset="-128"/>
                <a:ea typeface="MS Gothic" charset="-128"/>
                <a:cs typeface="MS Gothic" charset="-128"/>
              </a:rPr>
              <a:t>charged pion (𝜋</a:t>
            </a:r>
            <a:r>
              <a:rPr lang="en-US" altLang="ja-JP" sz="1350" baseline="30000" dirty="0">
                <a:solidFill>
                  <a:srgbClr val="E7E6E6">
                    <a:lumMod val="75000"/>
                  </a:srgbClr>
                </a:solidFill>
                <a:latin typeface="MS Gothic" charset="-128"/>
                <a:ea typeface="MS Gothic" charset="-128"/>
                <a:cs typeface="MS Gothic" charset="-128"/>
              </a:rPr>
              <a:t>±</a:t>
            </a:r>
            <a:r>
              <a:rPr lang="en-US" altLang="ja-JP" sz="1350" dirty="0">
                <a:solidFill>
                  <a:srgbClr val="E7E6E6">
                    <a:lumMod val="75000"/>
                  </a:srgbClr>
                </a:solidFill>
                <a:latin typeface="MS Gothic" charset="-128"/>
                <a:ea typeface="MS Gothic" charset="-128"/>
                <a:cs typeface="MS Gothic" charset="-128"/>
              </a:rPr>
              <a:t>)</a:t>
            </a:r>
            <a:endParaRPr lang="ja-JP" altLang="en-US" sz="1350" dirty="0">
              <a:solidFill>
                <a:srgbClr val="E7E6E6">
                  <a:lumMod val="75000"/>
                </a:srgbClr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105" name="テキスト ボックス 104"/>
          <p:cNvSpPr txBox="1"/>
          <p:nvPr/>
        </p:nvSpPr>
        <p:spPr>
          <a:xfrm>
            <a:off x="4889251" y="2741359"/>
            <a:ext cx="16433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neutral pion (𝜋</a:t>
            </a:r>
            <a:r>
              <a:rPr lang="en-US" altLang="ja-JP" sz="1350" baseline="3000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0</a:t>
            </a:r>
            <a:r>
              <a:rPr lang="en-US" altLang="ja-JP" sz="135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)</a:t>
            </a:r>
            <a:endParaRPr lang="ja-JP" altLang="en-US" sz="1350" dirty="0">
              <a:solidFill>
                <a:srgbClr val="FFFF00"/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grpSp>
        <p:nvGrpSpPr>
          <p:cNvPr id="110" name="図形グループ 109"/>
          <p:cNvGrpSpPr/>
          <p:nvPr/>
        </p:nvGrpSpPr>
        <p:grpSpPr>
          <a:xfrm rot="342785">
            <a:off x="4857102" y="2668084"/>
            <a:ext cx="322289" cy="1196153"/>
            <a:chOff x="5047321" y="3409525"/>
            <a:chExt cx="429718" cy="1594870"/>
          </a:xfrm>
        </p:grpSpPr>
        <p:cxnSp>
          <p:nvCxnSpPr>
            <p:cNvPr id="111" name="直線矢印コネクタ 110"/>
            <p:cNvCxnSpPr/>
            <p:nvPr/>
          </p:nvCxnSpPr>
          <p:spPr>
            <a:xfrm flipH="1">
              <a:off x="5114661" y="3409525"/>
              <a:ext cx="9141" cy="36933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矢印コネクタ 111"/>
            <p:cNvCxnSpPr/>
            <p:nvPr/>
          </p:nvCxnSpPr>
          <p:spPr>
            <a:xfrm>
              <a:off x="5169873" y="3423699"/>
              <a:ext cx="51985" cy="3614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矢印コネクタ 112"/>
            <p:cNvCxnSpPr/>
            <p:nvPr/>
          </p:nvCxnSpPr>
          <p:spPr>
            <a:xfrm flipH="1">
              <a:off x="5096938" y="3795845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矢印コネクタ 113"/>
            <p:cNvCxnSpPr/>
            <p:nvPr/>
          </p:nvCxnSpPr>
          <p:spPr>
            <a:xfrm>
              <a:off x="5152150" y="3810019"/>
              <a:ext cx="51985" cy="3614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矢印コネクタ 114"/>
            <p:cNvCxnSpPr/>
            <p:nvPr/>
          </p:nvCxnSpPr>
          <p:spPr>
            <a:xfrm flipH="1">
              <a:off x="5192630" y="3806474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矢印コネクタ 115"/>
            <p:cNvCxnSpPr/>
            <p:nvPr/>
          </p:nvCxnSpPr>
          <p:spPr>
            <a:xfrm>
              <a:off x="5247842" y="3820648"/>
              <a:ext cx="51985" cy="3614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線矢印コネクタ 116"/>
            <p:cNvCxnSpPr/>
            <p:nvPr/>
          </p:nvCxnSpPr>
          <p:spPr>
            <a:xfrm flipH="1">
              <a:off x="5075674" y="4199884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矢印コネクタ 117"/>
            <p:cNvCxnSpPr/>
            <p:nvPr/>
          </p:nvCxnSpPr>
          <p:spPr>
            <a:xfrm>
              <a:off x="5130886" y="4214058"/>
              <a:ext cx="51985" cy="3614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矢印コネクタ 118"/>
            <p:cNvCxnSpPr/>
            <p:nvPr/>
          </p:nvCxnSpPr>
          <p:spPr>
            <a:xfrm flipH="1">
              <a:off x="5139465" y="4167985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矢印コネクタ 119"/>
            <p:cNvCxnSpPr/>
            <p:nvPr/>
          </p:nvCxnSpPr>
          <p:spPr>
            <a:xfrm>
              <a:off x="5194677" y="4182159"/>
              <a:ext cx="51985" cy="3614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矢印コネクタ 120"/>
            <p:cNvCxnSpPr/>
            <p:nvPr/>
          </p:nvCxnSpPr>
          <p:spPr>
            <a:xfrm flipH="1">
              <a:off x="5192630" y="4189251"/>
              <a:ext cx="9141" cy="36933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矢印コネクタ 121"/>
            <p:cNvCxnSpPr/>
            <p:nvPr/>
          </p:nvCxnSpPr>
          <p:spPr>
            <a:xfrm>
              <a:off x="5247842" y="4203425"/>
              <a:ext cx="51985" cy="3614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矢印コネクタ 122"/>
            <p:cNvCxnSpPr/>
            <p:nvPr/>
          </p:nvCxnSpPr>
          <p:spPr>
            <a:xfrm flipH="1">
              <a:off x="5288327" y="4199875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矢印コネクタ 123"/>
            <p:cNvCxnSpPr/>
            <p:nvPr/>
          </p:nvCxnSpPr>
          <p:spPr>
            <a:xfrm>
              <a:off x="5343539" y="4214049"/>
              <a:ext cx="51985" cy="3614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矢印コネクタ 124"/>
            <p:cNvCxnSpPr/>
            <p:nvPr/>
          </p:nvCxnSpPr>
          <p:spPr>
            <a:xfrm flipH="1">
              <a:off x="5047321" y="4628732"/>
              <a:ext cx="9141" cy="36933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矢印コネクタ 125"/>
            <p:cNvCxnSpPr/>
            <p:nvPr/>
          </p:nvCxnSpPr>
          <p:spPr>
            <a:xfrm>
              <a:off x="5102533" y="4642906"/>
              <a:ext cx="51985" cy="3614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矢印コネクタ 126"/>
            <p:cNvCxnSpPr/>
            <p:nvPr/>
          </p:nvCxnSpPr>
          <p:spPr>
            <a:xfrm flipH="1">
              <a:off x="5111112" y="4596833"/>
              <a:ext cx="9141" cy="36933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線矢印コネクタ 127"/>
            <p:cNvCxnSpPr/>
            <p:nvPr/>
          </p:nvCxnSpPr>
          <p:spPr>
            <a:xfrm>
              <a:off x="5166324" y="4611007"/>
              <a:ext cx="51985" cy="3614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線矢印コネクタ 128"/>
            <p:cNvCxnSpPr/>
            <p:nvPr/>
          </p:nvCxnSpPr>
          <p:spPr>
            <a:xfrm flipH="1">
              <a:off x="5164277" y="4618099"/>
              <a:ext cx="9141" cy="36933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線矢印コネクタ 129"/>
            <p:cNvCxnSpPr/>
            <p:nvPr/>
          </p:nvCxnSpPr>
          <p:spPr>
            <a:xfrm>
              <a:off x="5219489" y="4632273"/>
              <a:ext cx="51985" cy="3614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線矢印コネクタ 130"/>
            <p:cNvCxnSpPr/>
            <p:nvPr/>
          </p:nvCxnSpPr>
          <p:spPr>
            <a:xfrm flipH="1">
              <a:off x="5259974" y="4628723"/>
              <a:ext cx="9141" cy="36933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線矢印コネクタ 131"/>
            <p:cNvCxnSpPr/>
            <p:nvPr/>
          </p:nvCxnSpPr>
          <p:spPr>
            <a:xfrm>
              <a:off x="5315186" y="4642897"/>
              <a:ext cx="51985" cy="3614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線矢印コネクタ 132"/>
            <p:cNvCxnSpPr/>
            <p:nvPr/>
          </p:nvCxnSpPr>
          <p:spPr>
            <a:xfrm flipH="1">
              <a:off x="5157189" y="4621642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線矢印コネクタ 133"/>
            <p:cNvCxnSpPr/>
            <p:nvPr/>
          </p:nvCxnSpPr>
          <p:spPr>
            <a:xfrm>
              <a:off x="5212401" y="4635816"/>
              <a:ext cx="51985" cy="3614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線矢印コネクタ 134"/>
            <p:cNvCxnSpPr/>
            <p:nvPr/>
          </p:nvCxnSpPr>
          <p:spPr>
            <a:xfrm flipH="1">
              <a:off x="5220980" y="4589743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線矢印コネクタ 135"/>
            <p:cNvCxnSpPr/>
            <p:nvPr/>
          </p:nvCxnSpPr>
          <p:spPr>
            <a:xfrm>
              <a:off x="5276192" y="4603917"/>
              <a:ext cx="51985" cy="3614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線矢印コネクタ 136"/>
            <p:cNvCxnSpPr/>
            <p:nvPr/>
          </p:nvCxnSpPr>
          <p:spPr>
            <a:xfrm flipH="1">
              <a:off x="5274145" y="4611009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線矢印コネクタ 137"/>
            <p:cNvCxnSpPr/>
            <p:nvPr/>
          </p:nvCxnSpPr>
          <p:spPr>
            <a:xfrm>
              <a:off x="5329357" y="4625183"/>
              <a:ext cx="51985" cy="3614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線矢印コネクタ 138"/>
            <p:cNvCxnSpPr/>
            <p:nvPr/>
          </p:nvCxnSpPr>
          <p:spPr>
            <a:xfrm flipH="1">
              <a:off x="5369842" y="4621633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線矢印コネクタ 139"/>
            <p:cNvCxnSpPr/>
            <p:nvPr/>
          </p:nvCxnSpPr>
          <p:spPr>
            <a:xfrm>
              <a:off x="5425054" y="4635807"/>
              <a:ext cx="51985" cy="3614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6427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B0DD9EB-2632-B848-80AC-C3945FB26459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34" charset="-128"/>
              </a:rPr>
              <a:pPr defTabSz="685800"/>
              <a:t>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 rot="20548777">
            <a:off x="3582487" y="1358061"/>
            <a:ext cx="1979030" cy="1761426"/>
            <a:chOff x="5587492" y="1593382"/>
            <a:chExt cx="981808" cy="983766"/>
          </a:xfrm>
        </p:grpSpPr>
        <p:grpSp>
          <p:nvGrpSpPr>
            <p:cNvPr id="4" name="図形グループ 41"/>
            <p:cNvGrpSpPr>
              <a:grpSpLocks/>
            </p:cNvGrpSpPr>
            <p:nvPr/>
          </p:nvGrpSpPr>
          <p:grpSpPr bwMode="auto">
            <a:xfrm rot="2775268">
              <a:off x="6202306" y="1636462"/>
              <a:ext cx="410074" cy="323914"/>
              <a:chOff x="2931945" y="3090626"/>
              <a:chExt cx="650875" cy="595369"/>
            </a:xfrm>
          </p:grpSpPr>
          <p:sp>
            <p:nvSpPr>
              <p:cNvPr id="23" name="円/楕円 9"/>
              <p:cNvSpPr/>
              <p:nvPr/>
            </p:nvSpPr>
            <p:spPr>
              <a:xfrm>
                <a:off x="3376445" y="3090626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24" name="円/楕円 12"/>
              <p:cNvSpPr/>
              <p:nvPr/>
            </p:nvSpPr>
            <p:spPr>
              <a:xfrm>
                <a:off x="3170070" y="3452611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25" name="円/楕円 13"/>
              <p:cNvSpPr/>
              <p:nvPr/>
            </p:nvSpPr>
            <p:spPr>
              <a:xfrm>
                <a:off x="2931945" y="3090626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27" name="円/楕円 15"/>
              <p:cNvSpPr/>
              <p:nvPr/>
            </p:nvSpPr>
            <p:spPr>
              <a:xfrm>
                <a:off x="3333582" y="3458961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28" name="円/楕円 11"/>
              <p:cNvSpPr/>
              <p:nvPr/>
            </p:nvSpPr>
            <p:spPr>
              <a:xfrm>
                <a:off x="3319295" y="3351001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29" name="円/楕円 16"/>
              <p:cNvSpPr/>
              <p:nvPr/>
            </p:nvSpPr>
            <p:spPr>
              <a:xfrm>
                <a:off x="3362157" y="3246216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30" name="円/楕円 17"/>
              <p:cNvSpPr/>
              <p:nvPr/>
            </p:nvSpPr>
            <p:spPr>
              <a:xfrm>
                <a:off x="2963695" y="3382754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31" name="円/楕円 10"/>
              <p:cNvSpPr/>
              <p:nvPr/>
            </p:nvSpPr>
            <p:spPr>
              <a:xfrm>
                <a:off x="2931945" y="3247803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32" name="円/楕円 18"/>
              <p:cNvSpPr/>
              <p:nvPr/>
            </p:nvSpPr>
            <p:spPr>
              <a:xfrm>
                <a:off x="3216107" y="3160483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33" name="円/楕円 19"/>
              <p:cNvSpPr/>
              <p:nvPr/>
            </p:nvSpPr>
            <p:spPr>
              <a:xfrm>
                <a:off x="3035132" y="3479600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</p:grpSp>
        <p:sp>
          <p:nvSpPr>
            <p:cNvPr id="7" name="円/楕円 6"/>
            <p:cNvSpPr/>
            <p:nvPr/>
          </p:nvSpPr>
          <p:spPr>
            <a:xfrm rot="2775268">
              <a:off x="5579297" y="2455992"/>
              <a:ext cx="130023" cy="1122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8" name="二等辺三角形 10"/>
            <p:cNvSpPr/>
            <p:nvPr/>
          </p:nvSpPr>
          <p:spPr>
            <a:xfrm rot="2775268">
              <a:off x="5781224" y="1998535"/>
              <a:ext cx="130023" cy="106244"/>
            </a:xfrm>
            <a:prstGeom prst="triangl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9" name="二等辺三角形 11"/>
            <p:cNvSpPr/>
            <p:nvPr/>
          </p:nvSpPr>
          <p:spPr>
            <a:xfrm rot="2775268">
              <a:off x="5878982" y="2399230"/>
              <a:ext cx="130023" cy="106244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0" name="二等辺三角形 12"/>
            <p:cNvSpPr/>
            <p:nvPr/>
          </p:nvSpPr>
          <p:spPr>
            <a:xfrm rot="2775268">
              <a:off x="6167805" y="2248774"/>
              <a:ext cx="130023" cy="106244"/>
            </a:xfrm>
            <a:prstGeom prst="triangl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1" name="二等辺三角形 13"/>
            <p:cNvSpPr/>
            <p:nvPr/>
          </p:nvSpPr>
          <p:spPr>
            <a:xfrm rot="2775268">
              <a:off x="6022549" y="1747951"/>
              <a:ext cx="131024" cy="107108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2" name="二等辺三角形 14"/>
            <p:cNvSpPr/>
            <p:nvPr/>
          </p:nvSpPr>
          <p:spPr>
            <a:xfrm rot="2775268">
              <a:off x="6353971" y="2093691"/>
              <a:ext cx="130023" cy="107108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3" name="下矢印 12"/>
            <p:cNvSpPr/>
            <p:nvPr/>
          </p:nvSpPr>
          <p:spPr>
            <a:xfrm rot="2775268">
              <a:off x="5903994" y="1863918"/>
              <a:ext cx="122022" cy="693609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4" name="下矢印 13"/>
            <p:cNvSpPr/>
            <p:nvPr/>
          </p:nvSpPr>
          <p:spPr>
            <a:xfrm rot="2047738">
              <a:off x="6098918" y="1932991"/>
              <a:ext cx="78014" cy="495805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5" name="下矢印 14"/>
            <p:cNvSpPr/>
            <p:nvPr/>
          </p:nvSpPr>
          <p:spPr>
            <a:xfrm rot="4996533">
              <a:off x="5903653" y="1695604"/>
              <a:ext cx="87016" cy="448297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6" name="下矢印 15"/>
            <p:cNvSpPr/>
            <p:nvPr/>
          </p:nvSpPr>
          <p:spPr>
            <a:xfrm rot="4241582">
              <a:off x="6032922" y="1812868"/>
              <a:ext cx="77014" cy="324778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7" name="下矢印 16"/>
            <p:cNvSpPr/>
            <p:nvPr/>
          </p:nvSpPr>
          <p:spPr>
            <a:xfrm rot="1101121">
              <a:off x="6231006" y="1968886"/>
              <a:ext cx="89016" cy="275544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8" name="下矢印 17"/>
            <p:cNvSpPr>
              <a:spLocks noChangeArrowheads="1"/>
            </p:cNvSpPr>
            <p:nvPr/>
          </p:nvSpPr>
          <p:spPr bwMode="auto">
            <a:xfrm rot="6509336">
              <a:off x="6156988" y="1758757"/>
              <a:ext cx="53554" cy="193035"/>
            </a:xfrm>
            <a:prstGeom prst="downArrow">
              <a:avLst>
                <a:gd name="adj1" fmla="val 50000"/>
                <a:gd name="adj2" fmla="val 49835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9" name="下矢印 18"/>
            <p:cNvSpPr>
              <a:spLocks noChangeArrowheads="1"/>
            </p:cNvSpPr>
            <p:nvPr/>
          </p:nvSpPr>
          <p:spPr bwMode="auto">
            <a:xfrm rot="21148893">
              <a:off x="6344002" y="1946649"/>
              <a:ext cx="53554" cy="193034"/>
            </a:xfrm>
            <a:prstGeom prst="downArrow">
              <a:avLst>
                <a:gd name="adj1" fmla="val 50000"/>
                <a:gd name="adj2" fmla="val 49835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20" name="円/楕円 82"/>
            <p:cNvSpPr/>
            <p:nvPr/>
          </p:nvSpPr>
          <p:spPr>
            <a:xfrm rot="2775268">
              <a:off x="5578625" y="1893147"/>
              <a:ext cx="130023" cy="11229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</p:grpSp>
      <p:grpSp>
        <p:nvGrpSpPr>
          <p:cNvPr id="100" name="図形グループ 99"/>
          <p:cNvGrpSpPr/>
          <p:nvPr/>
        </p:nvGrpSpPr>
        <p:grpSpPr>
          <a:xfrm>
            <a:off x="1759225" y="1731569"/>
            <a:ext cx="4397872" cy="2944339"/>
            <a:chOff x="821632" y="1165757"/>
            <a:chExt cx="5863829" cy="3925785"/>
          </a:xfrm>
        </p:grpSpPr>
        <p:sp>
          <p:nvSpPr>
            <p:cNvPr id="101" name="円/楕円 82"/>
            <p:cNvSpPr/>
            <p:nvPr/>
          </p:nvSpPr>
          <p:spPr>
            <a:xfrm rot="1724045">
              <a:off x="821632" y="1165757"/>
              <a:ext cx="175963" cy="174117"/>
            </a:xfrm>
            <a:prstGeom prst="ellipse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02" name="円/楕円 82"/>
            <p:cNvSpPr/>
            <p:nvPr/>
          </p:nvSpPr>
          <p:spPr>
            <a:xfrm rot="1724045">
              <a:off x="1005731" y="1432216"/>
              <a:ext cx="175963" cy="174117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03" name="下矢印 102"/>
            <p:cNvSpPr/>
            <p:nvPr/>
          </p:nvSpPr>
          <p:spPr>
            <a:xfrm rot="20784823">
              <a:off x="5877204" y="1930917"/>
              <a:ext cx="134477" cy="2949053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04" name="下矢印 103"/>
            <p:cNvSpPr/>
            <p:nvPr/>
          </p:nvSpPr>
          <p:spPr>
            <a:xfrm rot="5400000">
              <a:off x="2483666" y="-231725"/>
              <a:ext cx="134477" cy="2949053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05" name="下矢印 104"/>
            <p:cNvSpPr/>
            <p:nvPr/>
          </p:nvSpPr>
          <p:spPr>
            <a:xfrm rot="5160113">
              <a:off x="2636066" y="-79325"/>
              <a:ext cx="134477" cy="2949053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06" name="下矢印 105"/>
            <p:cNvSpPr/>
            <p:nvPr/>
          </p:nvSpPr>
          <p:spPr>
            <a:xfrm rot="20564567">
              <a:off x="6021411" y="1893265"/>
              <a:ext cx="134477" cy="2949053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07" name="円/楕円 82"/>
            <p:cNvSpPr/>
            <p:nvPr/>
          </p:nvSpPr>
          <p:spPr>
            <a:xfrm rot="1724045">
              <a:off x="6250968" y="4917425"/>
              <a:ext cx="175963" cy="174117"/>
            </a:xfrm>
            <a:prstGeom prst="ellipse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08" name="円/楕円 82"/>
            <p:cNvSpPr/>
            <p:nvPr/>
          </p:nvSpPr>
          <p:spPr>
            <a:xfrm rot="1724045">
              <a:off x="6509498" y="4854273"/>
              <a:ext cx="175963" cy="174117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</p:grpSp>
      <p:grpSp>
        <p:nvGrpSpPr>
          <p:cNvPr id="109" name="図形グループ 108"/>
          <p:cNvGrpSpPr/>
          <p:nvPr/>
        </p:nvGrpSpPr>
        <p:grpSpPr>
          <a:xfrm rot="20583970">
            <a:off x="2821689" y="3888619"/>
            <a:ext cx="1049199" cy="972770"/>
            <a:chOff x="5587492" y="1021233"/>
            <a:chExt cx="1634523" cy="1555915"/>
          </a:xfrm>
        </p:grpSpPr>
        <p:grpSp>
          <p:nvGrpSpPr>
            <p:cNvPr id="110" name="図形グループ 41"/>
            <p:cNvGrpSpPr>
              <a:grpSpLocks/>
            </p:cNvGrpSpPr>
            <p:nvPr/>
          </p:nvGrpSpPr>
          <p:grpSpPr bwMode="auto">
            <a:xfrm rot="2775268">
              <a:off x="6213536" y="1610165"/>
              <a:ext cx="410074" cy="355010"/>
              <a:chOff x="2931945" y="3033471"/>
              <a:chExt cx="650875" cy="652524"/>
            </a:xfrm>
          </p:grpSpPr>
          <p:sp>
            <p:nvSpPr>
              <p:cNvPr id="128" name="円/楕円 8"/>
              <p:cNvSpPr/>
              <p:nvPr/>
            </p:nvSpPr>
            <p:spPr>
              <a:xfrm>
                <a:off x="3112920" y="3033471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29" name="円/楕円 9"/>
              <p:cNvSpPr/>
              <p:nvPr/>
            </p:nvSpPr>
            <p:spPr>
              <a:xfrm>
                <a:off x="3376445" y="3090626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30" name="円/楕円 12"/>
              <p:cNvSpPr/>
              <p:nvPr/>
            </p:nvSpPr>
            <p:spPr>
              <a:xfrm>
                <a:off x="3170070" y="3452611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31" name="円/楕円 13"/>
              <p:cNvSpPr/>
              <p:nvPr/>
            </p:nvSpPr>
            <p:spPr>
              <a:xfrm>
                <a:off x="2931945" y="3090626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32" name="円/楕円 14"/>
              <p:cNvSpPr/>
              <p:nvPr/>
            </p:nvSpPr>
            <p:spPr>
              <a:xfrm>
                <a:off x="3120857" y="3252567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33" name="円/楕円 15"/>
              <p:cNvSpPr/>
              <p:nvPr/>
            </p:nvSpPr>
            <p:spPr>
              <a:xfrm>
                <a:off x="3333582" y="3458961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34" name="円/楕円 11"/>
              <p:cNvSpPr/>
              <p:nvPr/>
            </p:nvSpPr>
            <p:spPr>
              <a:xfrm>
                <a:off x="3319295" y="3351001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35" name="円/楕円 16"/>
              <p:cNvSpPr/>
              <p:nvPr/>
            </p:nvSpPr>
            <p:spPr>
              <a:xfrm>
                <a:off x="3362157" y="3246216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36" name="円/楕円 17"/>
              <p:cNvSpPr/>
              <p:nvPr/>
            </p:nvSpPr>
            <p:spPr>
              <a:xfrm>
                <a:off x="2963695" y="3382754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37" name="円/楕円 10"/>
              <p:cNvSpPr/>
              <p:nvPr/>
            </p:nvSpPr>
            <p:spPr>
              <a:xfrm>
                <a:off x="2931945" y="3247803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38" name="円/楕円 18"/>
              <p:cNvSpPr/>
              <p:nvPr/>
            </p:nvSpPr>
            <p:spPr>
              <a:xfrm>
                <a:off x="3216107" y="3160483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39" name="円/楕円 19"/>
              <p:cNvSpPr/>
              <p:nvPr/>
            </p:nvSpPr>
            <p:spPr>
              <a:xfrm>
                <a:off x="3035132" y="3479600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</p:grpSp>
        <p:sp>
          <p:nvSpPr>
            <p:cNvPr id="111" name="円/楕円 110"/>
            <p:cNvSpPr/>
            <p:nvPr/>
          </p:nvSpPr>
          <p:spPr>
            <a:xfrm rot="2775268">
              <a:off x="7100858" y="1030100"/>
              <a:ext cx="130023" cy="1122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12" name="下矢印 111"/>
            <p:cNvSpPr/>
            <p:nvPr/>
          </p:nvSpPr>
          <p:spPr>
            <a:xfrm rot="2775268">
              <a:off x="6806102" y="1074002"/>
              <a:ext cx="113020" cy="592548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13" name="円/楕円 112"/>
            <p:cNvSpPr/>
            <p:nvPr/>
          </p:nvSpPr>
          <p:spPr>
            <a:xfrm rot="2775268">
              <a:off x="5579297" y="2455992"/>
              <a:ext cx="130023" cy="1122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14" name="二等辺三角形 10"/>
            <p:cNvSpPr/>
            <p:nvPr/>
          </p:nvSpPr>
          <p:spPr>
            <a:xfrm rot="2775268">
              <a:off x="5781224" y="1998535"/>
              <a:ext cx="130023" cy="106244"/>
            </a:xfrm>
            <a:prstGeom prst="triangl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15" name="二等辺三角形 11"/>
            <p:cNvSpPr/>
            <p:nvPr/>
          </p:nvSpPr>
          <p:spPr>
            <a:xfrm rot="2775268">
              <a:off x="5878982" y="2399230"/>
              <a:ext cx="130023" cy="106244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16" name="二等辺三角形 12"/>
            <p:cNvSpPr/>
            <p:nvPr/>
          </p:nvSpPr>
          <p:spPr>
            <a:xfrm rot="2775268">
              <a:off x="6167805" y="2248774"/>
              <a:ext cx="130023" cy="106244"/>
            </a:xfrm>
            <a:prstGeom prst="triangl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17" name="二等辺三角形 13"/>
            <p:cNvSpPr/>
            <p:nvPr/>
          </p:nvSpPr>
          <p:spPr>
            <a:xfrm rot="2775268">
              <a:off x="6022549" y="1747951"/>
              <a:ext cx="131024" cy="107108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18" name="二等辺三角形 14"/>
            <p:cNvSpPr/>
            <p:nvPr/>
          </p:nvSpPr>
          <p:spPr>
            <a:xfrm rot="2775268">
              <a:off x="6353971" y="2093691"/>
              <a:ext cx="130023" cy="107108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19" name="下矢印 118"/>
            <p:cNvSpPr/>
            <p:nvPr/>
          </p:nvSpPr>
          <p:spPr>
            <a:xfrm rot="2775268">
              <a:off x="5903994" y="1863918"/>
              <a:ext cx="122022" cy="693609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20" name="下矢印 119"/>
            <p:cNvSpPr/>
            <p:nvPr/>
          </p:nvSpPr>
          <p:spPr>
            <a:xfrm rot="2047738">
              <a:off x="6098918" y="1932991"/>
              <a:ext cx="78014" cy="495805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21" name="下矢印 120"/>
            <p:cNvSpPr/>
            <p:nvPr/>
          </p:nvSpPr>
          <p:spPr>
            <a:xfrm rot="4996533">
              <a:off x="5903653" y="1695604"/>
              <a:ext cx="87016" cy="448297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22" name="下矢印 121"/>
            <p:cNvSpPr/>
            <p:nvPr/>
          </p:nvSpPr>
          <p:spPr>
            <a:xfrm rot="4241582">
              <a:off x="6032922" y="1812868"/>
              <a:ext cx="77014" cy="324778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23" name="下矢印 122"/>
            <p:cNvSpPr/>
            <p:nvPr/>
          </p:nvSpPr>
          <p:spPr>
            <a:xfrm rot="1101121">
              <a:off x="6231006" y="1968886"/>
              <a:ext cx="89016" cy="275544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24" name="下矢印 123"/>
            <p:cNvSpPr>
              <a:spLocks noChangeArrowheads="1"/>
            </p:cNvSpPr>
            <p:nvPr/>
          </p:nvSpPr>
          <p:spPr bwMode="auto">
            <a:xfrm rot="6509336">
              <a:off x="6156988" y="1758757"/>
              <a:ext cx="53554" cy="193035"/>
            </a:xfrm>
            <a:prstGeom prst="downArrow">
              <a:avLst>
                <a:gd name="adj1" fmla="val 50000"/>
                <a:gd name="adj2" fmla="val 49835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25" name="下矢印 124"/>
            <p:cNvSpPr>
              <a:spLocks noChangeArrowheads="1"/>
            </p:cNvSpPr>
            <p:nvPr/>
          </p:nvSpPr>
          <p:spPr bwMode="auto">
            <a:xfrm rot="21148893">
              <a:off x="6344002" y="1946649"/>
              <a:ext cx="53554" cy="193034"/>
            </a:xfrm>
            <a:prstGeom prst="downArrow">
              <a:avLst>
                <a:gd name="adj1" fmla="val 50000"/>
                <a:gd name="adj2" fmla="val 49835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26" name="円/楕円 82"/>
            <p:cNvSpPr/>
            <p:nvPr/>
          </p:nvSpPr>
          <p:spPr>
            <a:xfrm rot="2775268">
              <a:off x="5578625" y="1893147"/>
              <a:ext cx="130023" cy="11229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27" name="AutoShape 71"/>
            <p:cNvSpPr>
              <a:spLocks noChangeArrowheads="1"/>
            </p:cNvSpPr>
            <p:nvPr/>
          </p:nvSpPr>
          <p:spPr bwMode="auto">
            <a:xfrm rot="2775268">
              <a:off x="6515151" y="1553392"/>
              <a:ext cx="154028" cy="166708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</p:grpSp>
      <p:grpSp>
        <p:nvGrpSpPr>
          <p:cNvPr id="5" name="図形グループ 4"/>
          <p:cNvGrpSpPr/>
          <p:nvPr/>
        </p:nvGrpSpPr>
        <p:grpSpPr>
          <a:xfrm>
            <a:off x="1766563" y="2495127"/>
            <a:ext cx="1154423" cy="853301"/>
            <a:chOff x="831416" y="2183836"/>
            <a:chExt cx="1539231" cy="1137734"/>
          </a:xfrm>
        </p:grpSpPr>
        <p:grpSp>
          <p:nvGrpSpPr>
            <p:cNvPr id="140" name="図形グループ 139"/>
            <p:cNvGrpSpPr/>
            <p:nvPr/>
          </p:nvGrpSpPr>
          <p:grpSpPr>
            <a:xfrm rot="781521">
              <a:off x="831416" y="2268402"/>
              <a:ext cx="1344902" cy="1053168"/>
              <a:chOff x="5587492" y="1313766"/>
              <a:chExt cx="1571394" cy="1263382"/>
            </a:xfrm>
          </p:grpSpPr>
          <p:grpSp>
            <p:nvGrpSpPr>
              <p:cNvPr id="141" name="図形グループ 41"/>
              <p:cNvGrpSpPr>
                <a:grpSpLocks/>
              </p:cNvGrpSpPr>
              <p:nvPr/>
            </p:nvGrpSpPr>
            <p:grpSpPr bwMode="auto">
              <a:xfrm rot="2775268">
                <a:off x="6213536" y="1610165"/>
                <a:ext cx="410074" cy="355010"/>
                <a:chOff x="2931945" y="3033471"/>
                <a:chExt cx="650875" cy="652524"/>
              </a:xfrm>
            </p:grpSpPr>
            <p:sp>
              <p:nvSpPr>
                <p:cNvPr id="158" name="円/楕円 8"/>
                <p:cNvSpPr/>
                <p:nvPr/>
              </p:nvSpPr>
              <p:spPr>
                <a:xfrm>
                  <a:off x="3112920" y="3033471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159" name="円/楕円 9"/>
                <p:cNvSpPr/>
                <p:nvPr/>
              </p:nvSpPr>
              <p:spPr>
                <a:xfrm>
                  <a:off x="3376445" y="3090626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160" name="円/楕円 12"/>
                <p:cNvSpPr/>
                <p:nvPr/>
              </p:nvSpPr>
              <p:spPr>
                <a:xfrm>
                  <a:off x="3170070" y="3452611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161" name="円/楕円 13"/>
                <p:cNvSpPr/>
                <p:nvPr/>
              </p:nvSpPr>
              <p:spPr>
                <a:xfrm>
                  <a:off x="2931945" y="3090626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162" name="円/楕円 14"/>
                <p:cNvSpPr/>
                <p:nvPr/>
              </p:nvSpPr>
              <p:spPr>
                <a:xfrm>
                  <a:off x="3120857" y="3252567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163" name="円/楕円 15"/>
                <p:cNvSpPr/>
                <p:nvPr/>
              </p:nvSpPr>
              <p:spPr>
                <a:xfrm>
                  <a:off x="3333582" y="3458961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164" name="円/楕円 11"/>
                <p:cNvSpPr/>
                <p:nvPr/>
              </p:nvSpPr>
              <p:spPr>
                <a:xfrm>
                  <a:off x="3319295" y="3351001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165" name="円/楕円 16"/>
                <p:cNvSpPr/>
                <p:nvPr/>
              </p:nvSpPr>
              <p:spPr>
                <a:xfrm>
                  <a:off x="3362157" y="3246216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166" name="円/楕円 17"/>
                <p:cNvSpPr/>
                <p:nvPr/>
              </p:nvSpPr>
              <p:spPr>
                <a:xfrm>
                  <a:off x="2963695" y="3382754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167" name="円/楕円 10"/>
                <p:cNvSpPr/>
                <p:nvPr/>
              </p:nvSpPr>
              <p:spPr>
                <a:xfrm>
                  <a:off x="2931945" y="3247803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168" name="円/楕円 18"/>
                <p:cNvSpPr/>
                <p:nvPr/>
              </p:nvSpPr>
              <p:spPr>
                <a:xfrm>
                  <a:off x="3216107" y="3160483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169" name="円/楕円 19"/>
                <p:cNvSpPr/>
                <p:nvPr/>
              </p:nvSpPr>
              <p:spPr>
                <a:xfrm>
                  <a:off x="3035132" y="3479600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</p:grpSp>
          <p:sp>
            <p:nvSpPr>
              <p:cNvPr id="142" name="下矢印 141"/>
              <p:cNvSpPr/>
              <p:nvPr/>
            </p:nvSpPr>
            <p:spPr>
              <a:xfrm rot="2775268">
                <a:off x="6806102" y="1074002"/>
                <a:ext cx="113020" cy="592548"/>
              </a:xfrm>
              <a:prstGeom prst="downArrow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43" name="円/楕円 142"/>
              <p:cNvSpPr/>
              <p:nvPr/>
            </p:nvSpPr>
            <p:spPr>
              <a:xfrm rot="2775268">
                <a:off x="5579297" y="2455992"/>
                <a:ext cx="130023" cy="11229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44" name="二等辺三角形 10"/>
              <p:cNvSpPr/>
              <p:nvPr/>
            </p:nvSpPr>
            <p:spPr>
              <a:xfrm rot="2775268">
                <a:off x="5781224" y="1998535"/>
                <a:ext cx="130023" cy="106244"/>
              </a:xfrm>
              <a:prstGeom prst="triangl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45" name="二等辺三角形 11"/>
              <p:cNvSpPr/>
              <p:nvPr/>
            </p:nvSpPr>
            <p:spPr>
              <a:xfrm rot="2775268">
                <a:off x="5878982" y="2399230"/>
                <a:ext cx="130023" cy="106244"/>
              </a:xfrm>
              <a:prstGeom prst="triangl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46" name="二等辺三角形 12"/>
              <p:cNvSpPr/>
              <p:nvPr/>
            </p:nvSpPr>
            <p:spPr>
              <a:xfrm rot="2775268">
                <a:off x="6167805" y="2248774"/>
                <a:ext cx="130023" cy="106244"/>
              </a:xfrm>
              <a:prstGeom prst="triangl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47" name="二等辺三角形 13"/>
              <p:cNvSpPr/>
              <p:nvPr/>
            </p:nvSpPr>
            <p:spPr>
              <a:xfrm rot="2775268">
                <a:off x="6022549" y="1747951"/>
                <a:ext cx="131024" cy="107108"/>
              </a:xfrm>
              <a:prstGeom prst="triangl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48" name="二等辺三角形 14"/>
              <p:cNvSpPr/>
              <p:nvPr/>
            </p:nvSpPr>
            <p:spPr>
              <a:xfrm rot="2775268">
                <a:off x="6353971" y="2093691"/>
                <a:ext cx="130023" cy="107108"/>
              </a:xfrm>
              <a:prstGeom prst="triangl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49" name="下矢印 148"/>
              <p:cNvSpPr/>
              <p:nvPr/>
            </p:nvSpPr>
            <p:spPr>
              <a:xfrm rot="2775268">
                <a:off x="5903994" y="1863918"/>
                <a:ext cx="122022" cy="693609"/>
              </a:xfrm>
              <a:prstGeom prst="downArrow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50" name="下矢印 149"/>
              <p:cNvSpPr/>
              <p:nvPr/>
            </p:nvSpPr>
            <p:spPr>
              <a:xfrm rot="2047738">
                <a:off x="6098918" y="1932991"/>
                <a:ext cx="78014" cy="495805"/>
              </a:xfrm>
              <a:prstGeom prst="downArrow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51" name="下矢印 150"/>
              <p:cNvSpPr/>
              <p:nvPr/>
            </p:nvSpPr>
            <p:spPr>
              <a:xfrm rot="4996533">
                <a:off x="5903653" y="1695604"/>
                <a:ext cx="87016" cy="448297"/>
              </a:xfrm>
              <a:prstGeom prst="downArrow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52" name="下矢印 151"/>
              <p:cNvSpPr/>
              <p:nvPr/>
            </p:nvSpPr>
            <p:spPr>
              <a:xfrm rot="4241582">
                <a:off x="6032922" y="1812868"/>
                <a:ext cx="77014" cy="324778"/>
              </a:xfrm>
              <a:prstGeom prst="downArrow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53" name="下矢印 152"/>
              <p:cNvSpPr/>
              <p:nvPr/>
            </p:nvSpPr>
            <p:spPr>
              <a:xfrm rot="1101121">
                <a:off x="6231006" y="1968886"/>
                <a:ext cx="89016" cy="275544"/>
              </a:xfrm>
              <a:prstGeom prst="downArrow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54" name="下矢印 153"/>
              <p:cNvSpPr>
                <a:spLocks noChangeArrowheads="1"/>
              </p:cNvSpPr>
              <p:nvPr/>
            </p:nvSpPr>
            <p:spPr bwMode="auto">
              <a:xfrm rot="6509336">
                <a:off x="6156988" y="1758757"/>
                <a:ext cx="53554" cy="193035"/>
              </a:xfrm>
              <a:prstGeom prst="downArrow">
                <a:avLst>
                  <a:gd name="adj1" fmla="val 50000"/>
                  <a:gd name="adj2" fmla="val 49835"/>
                </a:avLst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55" name="下矢印 154"/>
              <p:cNvSpPr>
                <a:spLocks noChangeArrowheads="1"/>
              </p:cNvSpPr>
              <p:nvPr/>
            </p:nvSpPr>
            <p:spPr bwMode="auto">
              <a:xfrm rot="21148893">
                <a:off x="6344002" y="1946649"/>
                <a:ext cx="53554" cy="193034"/>
              </a:xfrm>
              <a:prstGeom prst="downArrow">
                <a:avLst>
                  <a:gd name="adj1" fmla="val 50000"/>
                  <a:gd name="adj2" fmla="val 49835"/>
                </a:avLst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56" name="円/楕円 82"/>
              <p:cNvSpPr/>
              <p:nvPr/>
            </p:nvSpPr>
            <p:spPr>
              <a:xfrm rot="2775268">
                <a:off x="5578625" y="1893147"/>
                <a:ext cx="130023" cy="112290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57" name="AutoShape 71"/>
              <p:cNvSpPr>
                <a:spLocks noChangeArrowheads="1"/>
              </p:cNvSpPr>
              <p:nvPr/>
            </p:nvSpPr>
            <p:spPr bwMode="auto">
              <a:xfrm rot="2775268">
                <a:off x="6515151" y="1553392"/>
                <a:ext cx="154028" cy="166708"/>
              </a:xfrm>
              <a:prstGeom prst="irregularSeal1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685800"/>
                <a:endParaRPr lang="ja-JP" altLang="en-US" sz="135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</p:grpSp>
        <p:sp>
          <p:nvSpPr>
            <p:cNvPr id="200" name="円/楕円 82"/>
            <p:cNvSpPr/>
            <p:nvPr/>
          </p:nvSpPr>
          <p:spPr>
            <a:xfrm rot="3556789">
              <a:off x="2268401" y="2189977"/>
              <a:ext cx="108388" cy="96105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3749842" y="3455522"/>
            <a:ext cx="1008677" cy="1166898"/>
            <a:chOff x="3475790" y="3464363"/>
            <a:chExt cx="1344902" cy="1555864"/>
          </a:xfrm>
        </p:grpSpPr>
        <p:grpSp>
          <p:nvGrpSpPr>
            <p:cNvPr id="170" name="図形グループ 169"/>
            <p:cNvGrpSpPr/>
            <p:nvPr/>
          </p:nvGrpSpPr>
          <p:grpSpPr>
            <a:xfrm rot="19670141">
              <a:off x="3475790" y="3967059"/>
              <a:ext cx="1344902" cy="1053168"/>
              <a:chOff x="5587492" y="1313766"/>
              <a:chExt cx="1571394" cy="1263382"/>
            </a:xfrm>
          </p:grpSpPr>
          <p:grpSp>
            <p:nvGrpSpPr>
              <p:cNvPr id="171" name="図形グループ 41"/>
              <p:cNvGrpSpPr>
                <a:grpSpLocks/>
              </p:cNvGrpSpPr>
              <p:nvPr/>
            </p:nvGrpSpPr>
            <p:grpSpPr bwMode="auto">
              <a:xfrm rot="2775268">
                <a:off x="6213536" y="1610165"/>
                <a:ext cx="410074" cy="355010"/>
                <a:chOff x="2931945" y="3033471"/>
                <a:chExt cx="650875" cy="652524"/>
              </a:xfrm>
            </p:grpSpPr>
            <p:sp>
              <p:nvSpPr>
                <p:cNvPr id="188" name="円/楕円 8"/>
                <p:cNvSpPr/>
                <p:nvPr/>
              </p:nvSpPr>
              <p:spPr>
                <a:xfrm>
                  <a:off x="3112920" y="3033471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189" name="円/楕円 9"/>
                <p:cNvSpPr/>
                <p:nvPr/>
              </p:nvSpPr>
              <p:spPr>
                <a:xfrm>
                  <a:off x="3376445" y="3090626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190" name="円/楕円 12"/>
                <p:cNvSpPr/>
                <p:nvPr/>
              </p:nvSpPr>
              <p:spPr>
                <a:xfrm>
                  <a:off x="3170070" y="3452611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191" name="円/楕円 13"/>
                <p:cNvSpPr/>
                <p:nvPr/>
              </p:nvSpPr>
              <p:spPr>
                <a:xfrm>
                  <a:off x="2931945" y="3090626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192" name="円/楕円 14"/>
                <p:cNvSpPr/>
                <p:nvPr/>
              </p:nvSpPr>
              <p:spPr>
                <a:xfrm>
                  <a:off x="3120857" y="3252567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193" name="円/楕円 15"/>
                <p:cNvSpPr/>
                <p:nvPr/>
              </p:nvSpPr>
              <p:spPr>
                <a:xfrm>
                  <a:off x="3333582" y="3458961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194" name="円/楕円 11"/>
                <p:cNvSpPr/>
                <p:nvPr/>
              </p:nvSpPr>
              <p:spPr>
                <a:xfrm>
                  <a:off x="3319295" y="3351001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195" name="円/楕円 16"/>
                <p:cNvSpPr/>
                <p:nvPr/>
              </p:nvSpPr>
              <p:spPr>
                <a:xfrm>
                  <a:off x="3362157" y="3246216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196" name="円/楕円 17"/>
                <p:cNvSpPr/>
                <p:nvPr/>
              </p:nvSpPr>
              <p:spPr>
                <a:xfrm>
                  <a:off x="2963695" y="3382754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197" name="円/楕円 10"/>
                <p:cNvSpPr/>
                <p:nvPr/>
              </p:nvSpPr>
              <p:spPr>
                <a:xfrm>
                  <a:off x="2931945" y="3247803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198" name="円/楕円 18"/>
                <p:cNvSpPr/>
                <p:nvPr/>
              </p:nvSpPr>
              <p:spPr>
                <a:xfrm>
                  <a:off x="3216107" y="3160483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199" name="円/楕円 19"/>
                <p:cNvSpPr/>
                <p:nvPr/>
              </p:nvSpPr>
              <p:spPr>
                <a:xfrm>
                  <a:off x="3035132" y="3479600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</p:grpSp>
          <p:sp>
            <p:nvSpPr>
              <p:cNvPr id="172" name="下矢印 171"/>
              <p:cNvSpPr/>
              <p:nvPr/>
            </p:nvSpPr>
            <p:spPr>
              <a:xfrm rot="2775268">
                <a:off x="6806102" y="1074002"/>
                <a:ext cx="113020" cy="592548"/>
              </a:xfrm>
              <a:prstGeom prst="downArrow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73" name="円/楕円 172"/>
              <p:cNvSpPr/>
              <p:nvPr/>
            </p:nvSpPr>
            <p:spPr>
              <a:xfrm rot="2775268">
                <a:off x="5579297" y="2455992"/>
                <a:ext cx="130023" cy="11229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74" name="二等辺三角形 10"/>
              <p:cNvSpPr/>
              <p:nvPr/>
            </p:nvSpPr>
            <p:spPr>
              <a:xfrm rot="2775268">
                <a:off x="5781224" y="1998535"/>
                <a:ext cx="130023" cy="106244"/>
              </a:xfrm>
              <a:prstGeom prst="triangl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75" name="二等辺三角形 11"/>
              <p:cNvSpPr/>
              <p:nvPr/>
            </p:nvSpPr>
            <p:spPr>
              <a:xfrm rot="2775268">
                <a:off x="5878982" y="2399230"/>
                <a:ext cx="130023" cy="106244"/>
              </a:xfrm>
              <a:prstGeom prst="triangl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76" name="二等辺三角形 12"/>
              <p:cNvSpPr/>
              <p:nvPr/>
            </p:nvSpPr>
            <p:spPr>
              <a:xfrm rot="2775268">
                <a:off x="6167805" y="2248774"/>
                <a:ext cx="130023" cy="106244"/>
              </a:xfrm>
              <a:prstGeom prst="triangl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77" name="二等辺三角形 13"/>
              <p:cNvSpPr/>
              <p:nvPr/>
            </p:nvSpPr>
            <p:spPr>
              <a:xfrm rot="2775268">
                <a:off x="6022549" y="1747951"/>
                <a:ext cx="131024" cy="107108"/>
              </a:xfrm>
              <a:prstGeom prst="triangl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78" name="二等辺三角形 14"/>
              <p:cNvSpPr/>
              <p:nvPr/>
            </p:nvSpPr>
            <p:spPr>
              <a:xfrm rot="2775268">
                <a:off x="6353971" y="2093691"/>
                <a:ext cx="130023" cy="107108"/>
              </a:xfrm>
              <a:prstGeom prst="triangl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79" name="下矢印 178"/>
              <p:cNvSpPr/>
              <p:nvPr/>
            </p:nvSpPr>
            <p:spPr>
              <a:xfrm rot="2775268">
                <a:off x="5903994" y="1863918"/>
                <a:ext cx="122022" cy="693609"/>
              </a:xfrm>
              <a:prstGeom prst="downArrow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80" name="下矢印 179"/>
              <p:cNvSpPr/>
              <p:nvPr/>
            </p:nvSpPr>
            <p:spPr>
              <a:xfrm rot="2047738">
                <a:off x="6098918" y="1932991"/>
                <a:ext cx="78014" cy="495805"/>
              </a:xfrm>
              <a:prstGeom prst="downArrow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81" name="下矢印 180"/>
              <p:cNvSpPr/>
              <p:nvPr/>
            </p:nvSpPr>
            <p:spPr>
              <a:xfrm rot="4996533">
                <a:off x="5903653" y="1695604"/>
                <a:ext cx="87016" cy="448297"/>
              </a:xfrm>
              <a:prstGeom prst="downArrow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82" name="下矢印 181"/>
              <p:cNvSpPr/>
              <p:nvPr/>
            </p:nvSpPr>
            <p:spPr>
              <a:xfrm rot="4241582">
                <a:off x="6032922" y="1812868"/>
                <a:ext cx="77014" cy="324778"/>
              </a:xfrm>
              <a:prstGeom prst="downArrow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83" name="下矢印 182"/>
              <p:cNvSpPr/>
              <p:nvPr/>
            </p:nvSpPr>
            <p:spPr>
              <a:xfrm rot="1101121">
                <a:off x="6231006" y="1968886"/>
                <a:ext cx="89016" cy="275544"/>
              </a:xfrm>
              <a:prstGeom prst="downArrow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84" name="下矢印 183"/>
              <p:cNvSpPr>
                <a:spLocks noChangeArrowheads="1"/>
              </p:cNvSpPr>
              <p:nvPr/>
            </p:nvSpPr>
            <p:spPr bwMode="auto">
              <a:xfrm rot="6509336">
                <a:off x="6156988" y="1758757"/>
                <a:ext cx="53554" cy="193035"/>
              </a:xfrm>
              <a:prstGeom prst="downArrow">
                <a:avLst>
                  <a:gd name="adj1" fmla="val 50000"/>
                  <a:gd name="adj2" fmla="val 49835"/>
                </a:avLst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85" name="下矢印 184"/>
              <p:cNvSpPr>
                <a:spLocks noChangeArrowheads="1"/>
              </p:cNvSpPr>
              <p:nvPr/>
            </p:nvSpPr>
            <p:spPr bwMode="auto">
              <a:xfrm rot="21148893">
                <a:off x="6344002" y="1946649"/>
                <a:ext cx="53554" cy="193034"/>
              </a:xfrm>
              <a:prstGeom prst="downArrow">
                <a:avLst>
                  <a:gd name="adj1" fmla="val 50000"/>
                  <a:gd name="adj2" fmla="val 49835"/>
                </a:avLst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86" name="円/楕円 82"/>
              <p:cNvSpPr/>
              <p:nvPr/>
            </p:nvSpPr>
            <p:spPr>
              <a:xfrm rot="2775268">
                <a:off x="5578625" y="1893147"/>
                <a:ext cx="130023" cy="112290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87" name="AutoShape 71"/>
              <p:cNvSpPr>
                <a:spLocks noChangeArrowheads="1"/>
              </p:cNvSpPr>
              <p:nvPr/>
            </p:nvSpPr>
            <p:spPr bwMode="auto">
              <a:xfrm rot="2775268">
                <a:off x="6515151" y="1553392"/>
                <a:ext cx="154028" cy="166708"/>
              </a:xfrm>
              <a:prstGeom prst="irregularSeal1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685800"/>
                <a:endParaRPr lang="ja-JP" altLang="en-US" sz="135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</p:grpSp>
        <p:sp>
          <p:nvSpPr>
            <p:cNvPr id="201" name="二等辺三角形 14"/>
            <p:cNvSpPr/>
            <p:nvPr/>
          </p:nvSpPr>
          <p:spPr>
            <a:xfrm rot="845409">
              <a:off x="4280493" y="3464363"/>
              <a:ext cx="108388" cy="91670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</p:grpSp>
      <p:sp>
        <p:nvSpPr>
          <p:cNvPr id="209" name="下矢印 208"/>
          <p:cNvSpPr/>
          <p:nvPr/>
        </p:nvSpPr>
        <p:spPr>
          <a:xfrm rot="20564567">
            <a:off x="5990179" y="4716893"/>
            <a:ext cx="91643" cy="644894"/>
          </a:xfrm>
          <a:prstGeom prst="downArrow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ja-JP" altLang="en-US" sz="1350">
              <a:solidFill>
                <a:prstClr val="white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210" name="円/楕円 82"/>
          <p:cNvSpPr/>
          <p:nvPr/>
        </p:nvSpPr>
        <p:spPr>
          <a:xfrm rot="1724045">
            <a:off x="6092263" y="5364504"/>
            <a:ext cx="131972" cy="130588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100000">
                <a:srgbClr val="FFFFFF"/>
              </a:gs>
            </a:gsLst>
            <a:lin ang="18900000" scaled="0"/>
            <a:tileRect/>
          </a:gra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ja-JP" altLang="en-US" sz="1350">
              <a:solidFill>
                <a:prstClr val="white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211" name="下矢印 210"/>
          <p:cNvSpPr/>
          <p:nvPr/>
        </p:nvSpPr>
        <p:spPr>
          <a:xfrm rot="19893424">
            <a:off x="6091097" y="4680579"/>
            <a:ext cx="91643" cy="644894"/>
          </a:xfrm>
          <a:prstGeom prst="downArrow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ja-JP" altLang="en-US" sz="1350">
              <a:solidFill>
                <a:prstClr val="white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212" name="円/楕円 82"/>
          <p:cNvSpPr/>
          <p:nvPr/>
        </p:nvSpPr>
        <p:spPr>
          <a:xfrm rot="1724045">
            <a:off x="6273050" y="5292227"/>
            <a:ext cx="131972" cy="130588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100000">
                <a:srgbClr val="FFFFFF"/>
              </a:gs>
            </a:gsLst>
            <a:lin ang="18900000" scaled="0"/>
            <a:tileRect/>
          </a:gra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ja-JP" altLang="en-US" sz="1350">
              <a:solidFill>
                <a:prstClr val="white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213" name="下矢印 212"/>
          <p:cNvSpPr/>
          <p:nvPr/>
        </p:nvSpPr>
        <p:spPr>
          <a:xfrm rot="21249077">
            <a:off x="5877597" y="4744631"/>
            <a:ext cx="91643" cy="644894"/>
          </a:xfrm>
          <a:prstGeom prst="downArrow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ja-JP" altLang="en-US" sz="1350">
              <a:solidFill>
                <a:prstClr val="white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214" name="円/楕円 82"/>
          <p:cNvSpPr/>
          <p:nvPr/>
        </p:nvSpPr>
        <p:spPr>
          <a:xfrm rot="1724045">
            <a:off x="5891404" y="5408373"/>
            <a:ext cx="131972" cy="130588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FFFFFF"/>
              </a:gs>
            </a:gsLst>
            <a:lin ang="18900000" scaled="0"/>
            <a:tileRect/>
          </a:gra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ja-JP" altLang="en-US" sz="1350">
              <a:solidFill>
                <a:prstClr val="white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grpSp>
        <p:nvGrpSpPr>
          <p:cNvPr id="215" name="図形グループ 214"/>
          <p:cNvGrpSpPr/>
          <p:nvPr/>
        </p:nvGrpSpPr>
        <p:grpSpPr>
          <a:xfrm rot="3285993">
            <a:off x="3296793" y="2267216"/>
            <a:ext cx="322289" cy="1196153"/>
            <a:chOff x="5047321" y="3409525"/>
            <a:chExt cx="429718" cy="1594870"/>
          </a:xfrm>
        </p:grpSpPr>
        <p:cxnSp>
          <p:nvCxnSpPr>
            <p:cNvPr id="216" name="直線矢印コネクタ 215"/>
            <p:cNvCxnSpPr/>
            <p:nvPr/>
          </p:nvCxnSpPr>
          <p:spPr>
            <a:xfrm flipH="1">
              <a:off x="5114661" y="3409525"/>
              <a:ext cx="9141" cy="36933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線矢印コネクタ 216"/>
            <p:cNvCxnSpPr/>
            <p:nvPr/>
          </p:nvCxnSpPr>
          <p:spPr>
            <a:xfrm>
              <a:off x="5169873" y="3423699"/>
              <a:ext cx="51985" cy="3614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直線矢印コネクタ 217"/>
            <p:cNvCxnSpPr/>
            <p:nvPr/>
          </p:nvCxnSpPr>
          <p:spPr>
            <a:xfrm flipH="1">
              <a:off x="5096938" y="3795845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直線矢印コネクタ 218"/>
            <p:cNvCxnSpPr/>
            <p:nvPr/>
          </p:nvCxnSpPr>
          <p:spPr>
            <a:xfrm>
              <a:off x="5152150" y="3810019"/>
              <a:ext cx="51985" cy="3614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線矢印コネクタ 219"/>
            <p:cNvCxnSpPr/>
            <p:nvPr/>
          </p:nvCxnSpPr>
          <p:spPr>
            <a:xfrm flipH="1">
              <a:off x="5192630" y="3806474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線矢印コネクタ 220"/>
            <p:cNvCxnSpPr/>
            <p:nvPr/>
          </p:nvCxnSpPr>
          <p:spPr>
            <a:xfrm>
              <a:off x="5247842" y="3820648"/>
              <a:ext cx="51985" cy="3614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線矢印コネクタ 221"/>
            <p:cNvCxnSpPr/>
            <p:nvPr/>
          </p:nvCxnSpPr>
          <p:spPr>
            <a:xfrm flipH="1">
              <a:off x="5075674" y="4199884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線矢印コネクタ 222"/>
            <p:cNvCxnSpPr/>
            <p:nvPr/>
          </p:nvCxnSpPr>
          <p:spPr>
            <a:xfrm>
              <a:off x="5130886" y="4214058"/>
              <a:ext cx="51985" cy="3614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線矢印コネクタ 223"/>
            <p:cNvCxnSpPr/>
            <p:nvPr/>
          </p:nvCxnSpPr>
          <p:spPr>
            <a:xfrm flipH="1">
              <a:off x="5139465" y="4167985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直線矢印コネクタ 224"/>
            <p:cNvCxnSpPr/>
            <p:nvPr/>
          </p:nvCxnSpPr>
          <p:spPr>
            <a:xfrm>
              <a:off x="5194677" y="4182159"/>
              <a:ext cx="51985" cy="3614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線矢印コネクタ 225"/>
            <p:cNvCxnSpPr/>
            <p:nvPr/>
          </p:nvCxnSpPr>
          <p:spPr>
            <a:xfrm flipH="1">
              <a:off x="5192630" y="4189251"/>
              <a:ext cx="9141" cy="36933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線矢印コネクタ 226"/>
            <p:cNvCxnSpPr/>
            <p:nvPr/>
          </p:nvCxnSpPr>
          <p:spPr>
            <a:xfrm>
              <a:off x="5247842" y="4203425"/>
              <a:ext cx="51985" cy="3614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線矢印コネクタ 227"/>
            <p:cNvCxnSpPr/>
            <p:nvPr/>
          </p:nvCxnSpPr>
          <p:spPr>
            <a:xfrm flipH="1">
              <a:off x="5288327" y="4199875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直線矢印コネクタ 228"/>
            <p:cNvCxnSpPr/>
            <p:nvPr/>
          </p:nvCxnSpPr>
          <p:spPr>
            <a:xfrm>
              <a:off x="5343539" y="4214049"/>
              <a:ext cx="51985" cy="3614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直線矢印コネクタ 229"/>
            <p:cNvCxnSpPr/>
            <p:nvPr/>
          </p:nvCxnSpPr>
          <p:spPr>
            <a:xfrm flipH="1">
              <a:off x="5047321" y="4628732"/>
              <a:ext cx="9141" cy="36933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直線矢印コネクタ 230"/>
            <p:cNvCxnSpPr/>
            <p:nvPr/>
          </p:nvCxnSpPr>
          <p:spPr>
            <a:xfrm>
              <a:off x="5102533" y="4642906"/>
              <a:ext cx="51985" cy="3614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線矢印コネクタ 231"/>
            <p:cNvCxnSpPr/>
            <p:nvPr/>
          </p:nvCxnSpPr>
          <p:spPr>
            <a:xfrm flipH="1">
              <a:off x="5111112" y="4596833"/>
              <a:ext cx="9141" cy="36933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直線矢印コネクタ 232"/>
            <p:cNvCxnSpPr/>
            <p:nvPr/>
          </p:nvCxnSpPr>
          <p:spPr>
            <a:xfrm>
              <a:off x="5166324" y="4611007"/>
              <a:ext cx="51985" cy="3614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線矢印コネクタ 233"/>
            <p:cNvCxnSpPr/>
            <p:nvPr/>
          </p:nvCxnSpPr>
          <p:spPr>
            <a:xfrm flipH="1">
              <a:off x="5164277" y="4618099"/>
              <a:ext cx="9141" cy="36933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線矢印コネクタ 234"/>
            <p:cNvCxnSpPr/>
            <p:nvPr/>
          </p:nvCxnSpPr>
          <p:spPr>
            <a:xfrm>
              <a:off x="5219489" y="4632273"/>
              <a:ext cx="51985" cy="3614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線矢印コネクタ 235"/>
            <p:cNvCxnSpPr/>
            <p:nvPr/>
          </p:nvCxnSpPr>
          <p:spPr>
            <a:xfrm flipH="1">
              <a:off x="5259974" y="4628723"/>
              <a:ext cx="9141" cy="36933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線矢印コネクタ 236"/>
            <p:cNvCxnSpPr/>
            <p:nvPr/>
          </p:nvCxnSpPr>
          <p:spPr>
            <a:xfrm>
              <a:off x="5315186" y="4642897"/>
              <a:ext cx="51985" cy="3614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直線矢印コネクタ 237"/>
            <p:cNvCxnSpPr/>
            <p:nvPr/>
          </p:nvCxnSpPr>
          <p:spPr>
            <a:xfrm flipH="1">
              <a:off x="5157189" y="4621642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直線矢印コネクタ 238"/>
            <p:cNvCxnSpPr/>
            <p:nvPr/>
          </p:nvCxnSpPr>
          <p:spPr>
            <a:xfrm>
              <a:off x="5212401" y="4635816"/>
              <a:ext cx="51985" cy="3614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直線矢印コネクタ 239"/>
            <p:cNvCxnSpPr/>
            <p:nvPr/>
          </p:nvCxnSpPr>
          <p:spPr>
            <a:xfrm flipH="1">
              <a:off x="5220980" y="4589743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直線矢印コネクタ 240"/>
            <p:cNvCxnSpPr/>
            <p:nvPr/>
          </p:nvCxnSpPr>
          <p:spPr>
            <a:xfrm>
              <a:off x="5276192" y="4603917"/>
              <a:ext cx="51985" cy="3614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線矢印コネクタ 241"/>
            <p:cNvCxnSpPr/>
            <p:nvPr/>
          </p:nvCxnSpPr>
          <p:spPr>
            <a:xfrm flipH="1">
              <a:off x="5274145" y="4611009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直線矢印コネクタ 242"/>
            <p:cNvCxnSpPr/>
            <p:nvPr/>
          </p:nvCxnSpPr>
          <p:spPr>
            <a:xfrm>
              <a:off x="5329357" y="4625183"/>
              <a:ext cx="51985" cy="3614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線矢印コネクタ 243"/>
            <p:cNvCxnSpPr/>
            <p:nvPr/>
          </p:nvCxnSpPr>
          <p:spPr>
            <a:xfrm flipH="1">
              <a:off x="5369842" y="4621633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線矢印コネクタ 244"/>
            <p:cNvCxnSpPr/>
            <p:nvPr/>
          </p:nvCxnSpPr>
          <p:spPr>
            <a:xfrm>
              <a:off x="5425054" y="4635807"/>
              <a:ext cx="51985" cy="3614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6" name="テキスト ボックス 245"/>
          <p:cNvSpPr txBox="1"/>
          <p:nvPr/>
        </p:nvSpPr>
        <p:spPr>
          <a:xfrm>
            <a:off x="5227669" y="3542262"/>
            <a:ext cx="20890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FFC000"/>
                </a:solidFill>
                <a:latin typeface="MS Gothic" charset="-128"/>
                <a:ea typeface="MS Gothic" charset="-128"/>
                <a:cs typeface="MS Gothic" charset="-128"/>
              </a:rPr>
              <a:t>electromagnetic shower</a:t>
            </a:r>
            <a:endParaRPr lang="ja-JP" altLang="en-US" sz="1350" dirty="0">
              <a:solidFill>
                <a:srgbClr val="FFC000"/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grpSp>
        <p:nvGrpSpPr>
          <p:cNvPr id="247" name="図形グループ 246"/>
          <p:cNvGrpSpPr/>
          <p:nvPr/>
        </p:nvGrpSpPr>
        <p:grpSpPr>
          <a:xfrm rot="342785">
            <a:off x="4857102" y="2668084"/>
            <a:ext cx="322289" cy="1196153"/>
            <a:chOff x="5047321" y="3409525"/>
            <a:chExt cx="429718" cy="1594870"/>
          </a:xfrm>
        </p:grpSpPr>
        <p:cxnSp>
          <p:nvCxnSpPr>
            <p:cNvPr id="248" name="直線矢印コネクタ 247"/>
            <p:cNvCxnSpPr/>
            <p:nvPr/>
          </p:nvCxnSpPr>
          <p:spPr>
            <a:xfrm flipH="1">
              <a:off x="5114661" y="3409525"/>
              <a:ext cx="9141" cy="36933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直線矢印コネクタ 248"/>
            <p:cNvCxnSpPr/>
            <p:nvPr/>
          </p:nvCxnSpPr>
          <p:spPr>
            <a:xfrm>
              <a:off x="5169873" y="3423699"/>
              <a:ext cx="51985" cy="3614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直線矢印コネクタ 249"/>
            <p:cNvCxnSpPr/>
            <p:nvPr/>
          </p:nvCxnSpPr>
          <p:spPr>
            <a:xfrm flipH="1">
              <a:off x="5096938" y="3795845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直線矢印コネクタ 250"/>
            <p:cNvCxnSpPr/>
            <p:nvPr/>
          </p:nvCxnSpPr>
          <p:spPr>
            <a:xfrm>
              <a:off x="5152150" y="3810019"/>
              <a:ext cx="51985" cy="3614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線矢印コネクタ 251"/>
            <p:cNvCxnSpPr/>
            <p:nvPr/>
          </p:nvCxnSpPr>
          <p:spPr>
            <a:xfrm flipH="1">
              <a:off x="5192630" y="3806474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線矢印コネクタ 252"/>
            <p:cNvCxnSpPr/>
            <p:nvPr/>
          </p:nvCxnSpPr>
          <p:spPr>
            <a:xfrm>
              <a:off x="5247842" y="3820648"/>
              <a:ext cx="51985" cy="3614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線矢印コネクタ 253"/>
            <p:cNvCxnSpPr/>
            <p:nvPr/>
          </p:nvCxnSpPr>
          <p:spPr>
            <a:xfrm flipH="1">
              <a:off x="5075674" y="4199884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直線矢印コネクタ 254"/>
            <p:cNvCxnSpPr/>
            <p:nvPr/>
          </p:nvCxnSpPr>
          <p:spPr>
            <a:xfrm>
              <a:off x="5130886" y="4214058"/>
              <a:ext cx="51985" cy="3614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直線矢印コネクタ 255"/>
            <p:cNvCxnSpPr/>
            <p:nvPr/>
          </p:nvCxnSpPr>
          <p:spPr>
            <a:xfrm flipH="1">
              <a:off x="5139465" y="4167985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線矢印コネクタ 256"/>
            <p:cNvCxnSpPr/>
            <p:nvPr/>
          </p:nvCxnSpPr>
          <p:spPr>
            <a:xfrm>
              <a:off x="5194677" y="4182159"/>
              <a:ext cx="51985" cy="3614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線矢印コネクタ 257"/>
            <p:cNvCxnSpPr/>
            <p:nvPr/>
          </p:nvCxnSpPr>
          <p:spPr>
            <a:xfrm flipH="1">
              <a:off x="5192630" y="4189251"/>
              <a:ext cx="9141" cy="36933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線矢印コネクタ 258"/>
            <p:cNvCxnSpPr/>
            <p:nvPr/>
          </p:nvCxnSpPr>
          <p:spPr>
            <a:xfrm>
              <a:off x="5247842" y="4203425"/>
              <a:ext cx="51985" cy="3614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線矢印コネクタ 259"/>
            <p:cNvCxnSpPr/>
            <p:nvPr/>
          </p:nvCxnSpPr>
          <p:spPr>
            <a:xfrm flipH="1">
              <a:off x="5288327" y="4199875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線矢印コネクタ 260"/>
            <p:cNvCxnSpPr/>
            <p:nvPr/>
          </p:nvCxnSpPr>
          <p:spPr>
            <a:xfrm>
              <a:off x="5343539" y="4214049"/>
              <a:ext cx="51985" cy="3614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線矢印コネクタ 261"/>
            <p:cNvCxnSpPr/>
            <p:nvPr/>
          </p:nvCxnSpPr>
          <p:spPr>
            <a:xfrm flipH="1">
              <a:off x="5047321" y="4628732"/>
              <a:ext cx="9141" cy="36933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線矢印コネクタ 262"/>
            <p:cNvCxnSpPr/>
            <p:nvPr/>
          </p:nvCxnSpPr>
          <p:spPr>
            <a:xfrm>
              <a:off x="5102533" y="4642906"/>
              <a:ext cx="51985" cy="3614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直線矢印コネクタ 263"/>
            <p:cNvCxnSpPr/>
            <p:nvPr/>
          </p:nvCxnSpPr>
          <p:spPr>
            <a:xfrm flipH="1">
              <a:off x="5111112" y="4596833"/>
              <a:ext cx="9141" cy="36933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直線矢印コネクタ 264"/>
            <p:cNvCxnSpPr/>
            <p:nvPr/>
          </p:nvCxnSpPr>
          <p:spPr>
            <a:xfrm>
              <a:off x="5166324" y="4611007"/>
              <a:ext cx="51985" cy="3614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直線矢印コネクタ 265"/>
            <p:cNvCxnSpPr/>
            <p:nvPr/>
          </p:nvCxnSpPr>
          <p:spPr>
            <a:xfrm flipH="1">
              <a:off x="5164277" y="4618099"/>
              <a:ext cx="9141" cy="36933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直線矢印コネクタ 266"/>
            <p:cNvCxnSpPr/>
            <p:nvPr/>
          </p:nvCxnSpPr>
          <p:spPr>
            <a:xfrm>
              <a:off x="5219489" y="4632273"/>
              <a:ext cx="51985" cy="3614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直線矢印コネクタ 267"/>
            <p:cNvCxnSpPr/>
            <p:nvPr/>
          </p:nvCxnSpPr>
          <p:spPr>
            <a:xfrm flipH="1">
              <a:off x="5259974" y="4628723"/>
              <a:ext cx="9141" cy="36933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直線矢印コネクタ 268"/>
            <p:cNvCxnSpPr/>
            <p:nvPr/>
          </p:nvCxnSpPr>
          <p:spPr>
            <a:xfrm>
              <a:off x="5315186" y="4642897"/>
              <a:ext cx="51985" cy="3614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直線矢印コネクタ 269"/>
            <p:cNvCxnSpPr/>
            <p:nvPr/>
          </p:nvCxnSpPr>
          <p:spPr>
            <a:xfrm flipH="1">
              <a:off x="5157189" y="4621642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直線矢印コネクタ 270"/>
            <p:cNvCxnSpPr/>
            <p:nvPr/>
          </p:nvCxnSpPr>
          <p:spPr>
            <a:xfrm>
              <a:off x="5212401" y="4635816"/>
              <a:ext cx="51985" cy="3614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直線矢印コネクタ 271"/>
            <p:cNvCxnSpPr/>
            <p:nvPr/>
          </p:nvCxnSpPr>
          <p:spPr>
            <a:xfrm flipH="1">
              <a:off x="5220980" y="4589743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直線矢印コネクタ 272"/>
            <p:cNvCxnSpPr/>
            <p:nvPr/>
          </p:nvCxnSpPr>
          <p:spPr>
            <a:xfrm>
              <a:off x="5276192" y="4603917"/>
              <a:ext cx="51985" cy="3614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直線矢印コネクタ 273"/>
            <p:cNvCxnSpPr/>
            <p:nvPr/>
          </p:nvCxnSpPr>
          <p:spPr>
            <a:xfrm flipH="1">
              <a:off x="5274145" y="4611009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直線矢印コネクタ 274"/>
            <p:cNvCxnSpPr/>
            <p:nvPr/>
          </p:nvCxnSpPr>
          <p:spPr>
            <a:xfrm>
              <a:off x="5329357" y="4625183"/>
              <a:ext cx="51985" cy="3614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直線矢印コネクタ 275"/>
            <p:cNvCxnSpPr/>
            <p:nvPr/>
          </p:nvCxnSpPr>
          <p:spPr>
            <a:xfrm flipH="1">
              <a:off x="5369842" y="4621633"/>
              <a:ext cx="9141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直線矢印コネクタ 276"/>
            <p:cNvCxnSpPr/>
            <p:nvPr/>
          </p:nvCxnSpPr>
          <p:spPr>
            <a:xfrm>
              <a:off x="5425054" y="4635807"/>
              <a:ext cx="51985" cy="3614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8" name="テキスト ボックス 277"/>
          <p:cNvSpPr txBox="1"/>
          <p:nvPr/>
        </p:nvSpPr>
        <p:spPr>
          <a:xfrm>
            <a:off x="5686298" y="1293964"/>
            <a:ext cx="14830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injured nucleus</a:t>
            </a:r>
            <a:endParaRPr lang="ja-JP" altLang="en-US" sz="1350" dirty="0">
              <a:solidFill>
                <a:srgbClr val="FFFF00"/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279" name="テキスト ボックス 278"/>
          <p:cNvSpPr txBox="1"/>
          <p:nvPr/>
        </p:nvSpPr>
        <p:spPr>
          <a:xfrm>
            <a:off x="3071297" y="3414394"/>
            <a:ext cx="16562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penetrated proton</a:t>
            </a:r>
            <a:endParaRPr lang="ja-JP" altLang="en-US" sz="1350" dirty="0">
              <a:solidFill>
                <a:srgbClr val="FFFF00"/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280" name="テキスト ボックス 279"/>
          <p:cNvSpPr txBox="1"/>
          <p:nvPr/>
        </p:nvSpPr>
        <p:spPr>
          <a:xfrm>
            <a:off x="2231608" y="2351359"/>
            <a:ext cx="16562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scattered neutron</a:t>
            </a:r>
            <a:endParaRPr lang="ja-JP" altLang="en-US" sz="1350" dirty="0">
              <a:solidFill>
                <a:srgbClr val="FFFF00"/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281" name="テキスト ボックス 280"/>
          <p:cNvSpPr txBox="1"/>
          <p:nvPr/>
        </p:nvSpPr>
        <p:spPr>
          <a:xfrm>
            <a:off x="5399466" y="2218888"/>
            <a:ext cx="17011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charged pion (𝜋</a:t>
            </a:r>
            <a:r>
              <a:rPr lang="en-US" altLang="ja-JP" sz="1350" baseline="3000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±</a:t>
            </a:r>
            <a:r>
              <a:rPr lang="en-US" altLang="ja-JP" sz="135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)</a:t>
            </a:r>
            <a:endParaRPr lang="ja-JP" altLang="en-US" sz="1350" dirty="0">
              <a:solidFill>
                <a:srgbClr val="FFFF00"/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282" name="テキスト ボックス 281"/>
          <p:cNvSpPr txBox="1"/>
          <p:nvPr/>
        </p:nvSpPr>
        <p:spPr>
          <a:xfrm>
            <a:off x="4889251" y="2741359"/>
            <a:ext cx="16433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neutral pion (𝜋</a:t>
            </a:r>
            <a:r>
              <a:rPr lang="en-US" altLang="ja-JP" sz="1350" baseline="3000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0</a:t>
            </a:r>
            <a:r>
              <a:rPr lang="en-US" altLang="ja-JP" sz="135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)</a:t>
            </a:r>
            <a:endParaRPr lang="ja-JP" altLang="en-US" sz="1350" dirty="0">
              <a:solidFill>
                <a:srgbClr val="FFFF00"/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283" name="テキスト ボックス 282"/>
          <p:cNvSpPr txBox="1"/>
          <p:nvPr/>
        </p:nvSpPr>
        <p:spPr>
          <a:xfrm>
            <a:off x="1399345" y="1419941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muon</a:t>
            </a:r>
            <a:endParaRPr lang="ja-JP" altLang="en-US" sz="1350" dirty="0">
              <a:solidFill>
                <a:srgbClr val="FFFF00"/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284" name="テキスト ボックス 283"/>
          <p:cNvSpPr txBox="1"/>
          <p:nvPr/>
        </p:nvSpPr>
        <p:spPr>
          <a:xfrm>
            <a:off x="1275511" y="2049874"/>
            <a:ext cx="8771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neutrino</a:t>
            </a:r>
            <a:endParaRPr lang="ja-JP" altLang="en-US" sz="1350" dirty="0">
              <a:solidFill>
                <a:srgbClr val="FFFF00"/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285" name="テキスト ボックス 284"/>
          <p:cNvSpPr txBox="1"/>
          <p:nvPr/>
        </p:nvSpPr>
        <p:spPr>
          <a:xfrm>
            <a:off x="5291192" y="4455637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muon</a:t>
            </a:r>
            <a:endParaRPr lang="ja-JP" altLang="en-US" sz="1350" dirty="0">
              <a:solidFill>
                <a:srgbClr val="FFFF00"/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286" name="テキスト ボックス 285"/>
          <p:cNvSpPr txBox="1"/>
          <p:nvPr/>
        </p:nvSpPr>
        <p:spPr>
          <a:xfrm>
            <a:off x="5270800" y="5518774"/>
            <a:ext cx="8771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electron</a:t>
            </a:r>
            <a:endParaRPr lang="ja-JP" altLang="en-US" sz="1350" dirty="0">
              <a:solidFill>
                <a:srgbClr val="FFFF00"/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287" name="テキスト ボックス 286"/>
          <p:cNvSpPr txBox="1"/>
          <p:nvPr/>
        </p:nvSpPr>
        <p:spPr>
          <a:xfrm>
            <a:off x="6181156" y="4317137"/>
            <a:ext cx="10583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𝜇 neutrino</a:t>
            </a:r>
            <a:endParaRPr lang="ja-JP" altLang="en-US" sz="1350" dirty="0">
              <a:solidFill>
                <a:srgbClr val="FFFF00"/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288" name="テキスト ボックス 287"/>
          <p:cNvSpPr txBox="1"/>
          <p:nvPr/>
        </p:nvSpPr>
        <p:spPr>
          <a:xfrm>
            <a:off x="6377254" y="5107691"/>
            <a:ext cx="10583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𝜇 neutrino</a:t>
            </a:r>
            <a:endParaRPr lang="ja-JP" altLang="en-US" sz="1350" dirty="0">
              <a:solidFill>
                <a:srgbClr val="FFFF00"/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289" name="テキスト ボックス 288"/>
          <p:cNvSpPr txBox="1"/>
          <p:nvPr/>
        </p:nvSpPr>
        <p:spPr>
          <a:xfrm>
            <a:off x="6113779" y="5406574"/>
            <a:ext cx="10502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e neutrino</a:t>
            </a:r>
            <a:endParaRPr lang="ja-JP" altLang="en-US" sz="1350" dirty="0">
              <a:solidFill>
                <a:srgbClr val="FFFF00"/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290" name="テキスト ボックス 289"/>
          <p:cNvSpPr txBox="1"/>
          <p:nvPr/>
        </p:nvSpPr>
        <p:spPr>
          <a:xfrm>
            <a:off x="201457" y="3349273"/>
            <a:ext cx="2578847" cy="2585323"/>
          </a:xfrm>
          <a:prstGeom prst="rect">
            <a:avLst/>
          </a:prstGeom>
          <a:solidFill>
            <a:srgbClr val="0070C0"/>
          </a:solidFill>
          <a:ln w="5715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defTabSz="685800"/>
            <a:r>
              <a:rPr lang="en-US" altLang="ja-JP" dirty="0">
                <a:solidFill>
                  <a:srgbClr val="92D050"/>
                </a:solidFill>
                <a:latin typeface="Calibri" panose="020F0502020204030204"/>
                <a:ea typeface="游ゴシック" panose="020B0400000000000000" pitchFamily="34" charset="-128"/>
              </a:rPr>
              <a:t>Hadronic shower</a:t>
            </a:r>
          </a:p>
          <a:p>
            <a:pPr defTabSz="685800"/>
            <a:r>
              <a:rPr lang="en-US" altLang="ja-JP" dirty="0">
                <a:solidFill>
                  <a:srgbClr val="92D050"/>
                </a:solidFill>
                <a:latin typeface="Calibri" panose="020F0502020204030204"/>
                <a:ea typeface="游ゴシック" panose="020B0400000000000000" pitchFamily="34" charset="-128"/>
              </a:rPr>
              <a:t>composed of </a:t>
            </a:r>
          </a:p>
          <a:p>
            <a:pPr marL="557213" lvl="1" indent="-214313" defTabSz="685800">
              <a:buFont typeface="Arial" charset="0"/>
              <a:buChar char="•"/>
            </a:pPr>
            <a:r>
              <a:rPr lang="en-US" altLang="ja-JP" dirty="0">
                <a:solidFill>
                  <a:srgbClr val="92D050"/>
                </a:solidFill>
                <a:latin typeface="Calibri" panose="020F0502020204030204"/>
                <a:ea typeface="游ゴシック" panose="020B0400000000000000" pitchFamily="34" charset="-128"/>
              </a:rPr>
              <a:t>electrons/positrons</a:t>
            </a:r>
          </a:p>
          <a:p>
            <a:pPr marL="557213" lvl="1" indent="-214313" defTabSz="685800">
              <a:buFont typeface="Arial" charset="0"/>
              <a:buChar char="•"/>
            </a:pPr>
            <a:r>
              <a:rPr lang="en-US" altLang="ja-JP" dirty="0">
                <a:solidFill>
                  <a:srgbClr val="92D050"/>
                </a:solidFill>
                <a:latin typeface="Calibri" panose="020F0502020204030204"/>
                <a:ea typeface="游ゴシック" panose="020B0400000000000000" pitchFamily="34" charset="-128"/>
              </a:rPr>
              <a:t>gamma-rays</a:t>
            </a:r>
          </a:p>
          <a:p>
            <a:pPr marL="557213" lvl="1" indent="-214313" defTabSz="685800">
              <a:buFont typeface="Arial" charset="0"/>
              <a:buChar char="•"/>
            </a:pPr>
            <a:r>
              <a:rPr lang="en-US" altLang="ja-JP" dirty="0">
                <a:solidFill>
                  <a:srgbClr val="92D050"/>
                </a:solidFill>
                <a:latin typeface="Calibri" panose="020F0502020204030204"/>
                <a:ea typeface="游ゴシック" panose="020B0400000000000000" pitchFamily="34" charset="-128"/>
              </a:rPr>
              <a:t>muons</a:t>
            </a:r>
          </a:p>
          <a:p>
            <a:pPr marL="557213" lvl="1" indent="-214313" defTabSz="685800">
              <a:buFont typeface="Arial" charset="0"/>
              <a:buChar char="•"/>
            </a:pPr>
            <a:r>
              <a:rPr lang="en-US" altLang="ja-JP" dirty="0">
                <a:solidFill>
                  <a:srgbClr val="92D050"/>
                </a:solidFill>
                <a:latin typeface="Calibri" panose="020F0502020204030204"/>
                <a:ea typeface="游ゴシック" panose="020B0400000000000000" pitchFamily="34" charset="-128"/>
              </a:rPr>
              <a:t>neutrinos</a:t>
            </a:r>
          </a:p>
          <a:p>
            <a:pPr marL="557213" lvl="1" indent="-214313" defTabSz="685800">
              <a:buFont typeface="Arial" charset="0"/>
              <a:buChar char="•"/>
            </a:pPr>
            <a:r>
              <a:rPr lang="en-US" altLang="ja-JP" dirty="0">
                <a:solidFill>
                  <a:srgbClr val="92D050"/>
                </a:solidFill>
                <a:latin typeface="Calibri" panose="020F0502020204030204"/>
                <a:ea typeface="游ゴシック" panose="020B0400000000000000" pitchFamily="34" charset="-128"/>
              </a:rPr>
              <a:t>protons/neutrons</a:t>
            </a:r>
          </a:p>
          <a:p>
            <a:pPr marL="557213" lvl="1" indent="-214313" defTabSz="685800">
              <a:buFont typeface="Arial" charset="0"/>
              <a:buChar char="•"/>
            </a:pPr>
            <a:r>
              <a:rPr lang="en-US" altLang="ja-JP" dirty="0">
                <a:solidFill>
                  <a:srgbClr val="92D050"/>
                </a:solidFill>
                <a:latin typeface="Calibri" panose="020F0502020204030204"/>
                <a:ea typeface="游ゴシック" panose="020B0400000000000000" pitchFamily="34" charset="-128"/>
              </a:rPr>
              <a:t>other hadrons</a:t>
            </a:r>
          </a:p>
          <a:p>
            <a:pPr defTabSz="685800"/>
            <a:r>
              <a:rPr lang="en-US" altLang="ja-JP" dirty="0">
                <a:solidFill>
                  <a:srgbClr val="92D050"/>
                </a:solidFill>
                <a:latin typeface="Calibri" panose="020F0502020204030204"/>
                <a:ea typeface="游ゴシック" panose="020B0400000000000000" pitchFamily="34" charset="-128"/>
              </a:rPr>
              <a:t>       complicated</a:t>
            </a:r>
            <a:r>
              <a:rPr lang="mr-IN" altLang="ja-JP" dirty="0">
                <a:solidFill>
                  <a:srgbClr val="92D050"/>
                </a:solidFill>
                <a:latin typeface="Calibri" panose="020F0502020204030204"/>
                <a:ea typeface="游ゴシック" panose="020B0400000000000000" pitchFamily="34" charset="-128"/>
                <a:cs typeface="Mangal" panose="02040503050203030202" pitchFamily="18" charset="0"/>
              </a:rPr>
              <a:t>…</a:t>
            </a:r>
            <a:endParaRPr lang="ja-JP" altLang="en-US" dirty="0">
              <a:solidFill>
                <a:srgbClr val="92D050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6219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xmlns="" id="{B51219E2-B315-AD41-8936-B570FB19E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DD9EB-2632-B848-80AC-C3945FB2645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xmlns="" id="{21AE9D0C-B454-6D4C-BC3D-568A67C27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890" y="959594"/>
            <a:ext cx="3624110" cy="2991894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xmlns="" id="{6CB7B998-ACD4-9744-ACEB-F52768BD9F7B}"/>
              </a:ext>
            </a:extLst>
          </p:cNvPr>
          <p:cNvSpPr txBox="1">
            <a:spLocks/>
          </p:cNvSpPr>
          <p:nvPr/>
        </p:nvSpPr>
        <p:spPr>
          <a:xfrm>
            <a:off x="628650" y="377652"/>
            <a:ext cx="7886700" cy="132556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/>
              <a:t>空気シャワーの基礎（ハドロン）</a:t>
            </a:r>
            <a:endParaRPr lang="en-US" altLang="ja-JP" dirty="0"/>
          </a:p>
          <a:p>
            <a:pPr algn="ctr"/>
            <a:r>
              <a:rPr lang="en-US" altLang="ja-JP" sz="3600" dirty="0"/>
              <a:t>〜</a:t>
            </a:r>
            <a:r>
              <a:rPr lang="en-US" altLang="ja-JP" sz="3600" dirty="0" err="1"/>
              <a:t>Heitler</a:t>
            </a:r>
            <a:r>
              <a:rPr lang="en-US" altLang="ja-JP" sz="3600" dirty="0"/>
              <a:t>-Matthews model〜</a:t>
            </a:r>
            <a:endParaRPr lang="ja-JP" altLang="en-US" sz="3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xmlns="" id="{AB69D34C-3ACF-354B-9368-797CCCDCC320}"/>
                  </a:ext>
                </a:extLst>
              </p:cNvPr>
              <p:cNvSpPr txBox="1"/>
              <p:nvPr/>
            </p:nvSpPr>
            <p:spPr>
              <a:xfrm>
                <a:off x="187891" y="1650217"/>
                <a:ext cx="5185775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ja-JP" altLang="en-US"/>
                  <a:t>１回の反応で</a:t>
                </a:r>
                <a:r>
                  <a:rPr kumimoji="1" lang="en-US" altLang="ja-JP" dirty="0"/>
                  <a:t> </a:t>
                </a:r>
                <a:r>
                  <a:rPr kumimoji="1" lang="en-US" altLang="ja-JP" dirty="0" err="1"/>
                  <a:t>n</a:t>
                </a:r>
                <a:r>
                  <a:rPr kumimoji="1" lang="en-US" altLang="ja-JP" baseline="-25000" dirty="0" err="1"/>
                  <a:t>tot</a:t>
                </a:r>
                <a:r>
                  <a:rPr kumimoji="1" lang="ja-JP" altLang="en-US"/>
                  <a:t>個の</a:t>
                </a:r>
                <a:r>
                  <a:rPr kumimoji="1" lang="en-US" altLang="ja-JP" dirty="0"/>
                  <a:t>𝜋</a:t>
                </a:r>
                <a:r>
                  <a:rPr kumimoji="1" lang="ja-JP" altLang="en-US"/>
                  <a:t>が出るとする</a:t>
                </a:r>
                <a:r>
                  <a:rPr lang="ja-JP" altLang="en-US"/>
                  <a:t>（多重度、</a:t>
                </a:r>
                <a:r>
                  <a:rPr lang="en-US" altLang="ja-JP" dirty="0"/>
                  <a:t>multiplicity)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ja-JP" dirty="0"/>
                  <a:t>2/3</a:t>
                </a:r>
                <a:r>
                  <a:rPr lang="ja-JP" altLang="en-US"/>
                  <a:t>が荷電</a:t>
                </a:r>
                <a:r>
                  <a:rPr lang="en-US" altLang="ja-JP" dirty="0"/>
                  <a:t>𝜋 (𝜋</a:t>
                </a:r>
                <a:r>
                  <a:rPr lang="en-US" altLang="ja-JP" baseline="30000" dirty="0"/>
                  <a:t>±</a:t>
                </a:r>
                <a:r>
                  <a:rPr lang="en-US" altLang="ja-JP" dirty="0"/>
                  <a:t>)</a:t>
                </a:r>
                <a:r>
                  <a:rPr lang="ja-JP" altLang="en-US"/>
                  <a:t>、</a:t>
                </a:r>
                <a:r>
                  <a:rPr lang="en-US" altLang="ja-JP" dirty="0"/>
                  <a:t>1/3</a:t>
                </a:r>
                <a:r>
                  <a:rPr lang="ja-JP" altLang="en-US"/>
                  <a:t>が中性</a:t>
                </a:r>
                <a:r>
                  <a:rPr lang="en-US" altLang="ja-JP" dirty="0"/>
                  <a:t>𝜋 (𝜋</a:t>
                </a:r>
                <a:r>
                  <a:rPr lang="en-US" altLang="ja-JP" baseline="30000" dirty="0"/>
                  <a:t>0</a:t>
                </a:r>
                <a:r>
                  <a:rPr lang="en-US" altLang="ja-JP" dirty="0"/>
                  <a:t>)</a:t>
                </a:r>
                <a:r>
                  <a:rPr lang="ja-JP" altLang="en-US"/>
                  <a:t>とする</a:t>
                </a:r>
                <a:endParaRPr lang="en-US" altLang="ja-JP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ja-JP" dirty="0"/>
                  <a:t>𝜋</a:t>
                </a:r>
                <a:r>
                  <a:rPr lang="en-US" altLang="ja-JP" baseline="30000" dirty="0"/>
                  <a:t>0</a:t>
                </a:r>
                <a:r>
                  <a:rPr lang="ja-JP" altLang="en-US"/>
                  <a:t>はすぐに</a:t>
                </a:r>
                <a:r>
                  <a:rPr lang="en-US" altLang="ja-JP" dirty="0"/>
                  <a:t>2𝛾</a:t>
                </a:r>
                <a:r>
                  <a:rPr lang="ja-JP" altLang="en-US"/>
                  <a:t>に崩壊して電磁シャワーになる</a:t>
                </a:r>
                <a:endParaRPr lang="en-US" altLang="ja-JP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ja-JP" dirty="0"/>
                  <a:t>n</a:t>
                </a:r>
                <a:r>
                  <a:rPr lang="ja-JP" altLang="en-US"/>
                  <a:t>回衝突後に</a:t>
                </a:r>
                <a:endParaRPr lang="en-US" altLang="ja-JP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ja-JP" dirty="0"/>
                  <a:t>𝜋</a:t>
                </a:r>
                <a:r>
                  <a:rPr lang="en-US" altLang="ja-JP" baseline="30000" dirty="0"/>
                  <a:t>±</a:t>
                </a:r>
                <a:r>
                  <a:rPr lang="ja-JP" altLang="en-US"/>
                  <a:t>が持つ全エネルギー：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h𝑎𝑑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skw"/>
                                <m:ctrlP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altLang="ja-JP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ja-JP" altLang="en-US"/>
                  <a:t>電磁シャワーが持つ全エネルギー：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𝑒𝑚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</m:oMath>
                </a14:m>
                <a:endParaRPr lang="en-US" altLang="ja-JP" dirty="0"/>
              </a:p>
              <a:p>
                <a:pPr lvl="1"/>
                <a:endParaRPr lang="en-US" altLang="ja-JP" dirty="0"/>
              </a:p>
              <a:p>
                <a:endParaRPr kumimoji="1" lang="ja-JP" altLang="en-US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AB69D34C-3ACF-354B-9368-797CCCDCC3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91" y="1650217"/>
                <a:ext cx="5185775" cy="2862322"/>
              </a:xfrm>
              <a:prstGeom prst="rect">
                <a:avLst/>
              </a:prstGeom>
              <a:blipFill>
                <a:blip r:embed="rId3"/>
                <a:stretch>
                  <a:fillRect l="-733" t="-885" r="-2934" b="-22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xmlns="" id="{C5A59071-C216-7242-9C0A-00F726790911}"/>
                  </a:ext>
                </a:extLst>
              </p:cNvPr>
              <p:cNvSpPr txBox="1"/>
              <p:nvPr/>
            </p:nvSpPr>
            <p:spPr>
              <a:xfrm>
                <a:off x="187890" y="4120708"/>
                <a:ext cx="8956109" cy="2749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ja-JP" dirty="0"/>
                  <a:t>𝜋</a:t>
                </a:r>
                <a:r>
                  <a:rPr lang="en-US" altLang="ja-JP" baseline="30000" dirty="0"/>
                  <a:t>±</a:t>
                </a:r>
                <a:r>
                  <a:rPr lang="ja-JP" altLang="en-US"/>
                  <a:t>はいつまで生成されるのか？𝜋の</a:t>
                </a:r>
                <a:r>
                  <a:rPr lang="en-US" altLang="ja-JP" dirty="0"/>
                  <a:t>decay</a:t>
                </a:r>
                <a:r>
                  <a:rPr lang="ja-JP" altLang="en-US"/>
                  <a:t>と</a:t>
                </a:r>
                <a:r>
                  <a:rPr lang="en-US" altLang="ja-JP" dirty="0"/>
                  <a:t>interaction</a:t>
                </a:r>
                <a:r>
                  <a:rPr lang="ja-JP" altLang="en-US"/>
                  <a:t>が釣り合う時</a:t>
                </a:r>
                <a:endParaRPr lang="en-US" altLang="ja-JP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ja-JP" dirty="0"/>
                  <a:t>Interaction length : 𝜆 ∼ 100 g/cm</a:t>
                </a:r>
                <a:r>
                  <a:rPr lang="en-US" altLang="ja-JP" baseline="30000" dirty="0"/>
                  <a:t>2 </a:t>
                </a:r>
                <a:r>
                  <a:rPr lang="en-US" altLang="ja-JP" dirty="0"/>
                  <a:t>= 830m (1</a:t>
                </a:r>
                <a:r>
                  <a:rPr lang="ja-JP" altLang="en-US"/>
                  <a:t>気圧）</a:t>
                </a:r>
                <a:endParaRPr lang="en-US" altLang="ja-JP" baseline="300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ja-JP" dirty="0"/>
                  <a:t>Decay length : d = 780𝛾 cm (𝛾: Lorentz factor)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ja-JP" dirty="0"/>
                  <a:t>𝜆 = d </a:t>
                </a:r>
                <a:r>
                  <a:rPr lang="ja-JP" altLang="en-US"/>
                  <a:t>となるのは、</a:t>
                </a:r>
                <a:r>
                  <a:rPr lang="en-US" altLang="ja-JP" dirty="0"/>
                  <a:t>𝛾 ∼ 100 , </a:t>
                </a:r>
                <a:r>
                  <a:rPr lang="en-US" altLang="ja-JP" dirty="0" err="1"/>
                  <a:t>E</a:t>
                </a:r>
                <a:r>
                  <a:rPr lang="en-US" altLang="ja-JP" baseline="-25000" dirty="0" err="1"/>
                  <a:t>dec</a:t>
                </a:r>
                <a:r>
                  <a:rPr lang="en-US" altLang="ja-JP" dirty="0"/>
                  <a:t> ∼10GeV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ja-JP" altLang="en-US"/>
                  <a:t>ここに達するまでの衝突回数</a:t>
                </a:r>
                <a:r>
                  <a:rPr lang="en-US" altLang="ja-JP" dirty="0"/>
                  <a:t>n</a:t>
                </a:r>
                <a:r>
                  <a:rPr lang="ja-JP" altLang="en-US"/>
                  <a:t>は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ja-JP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𝑡𝑜𝑡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𝑑𝑒𝑐</m:t>
                        </m:r>
                      </m:sub>
                    </m:sSub>
                  </m:oMath>
                </a14:m>
                <a:r>
                  <a:rPr lang="en-US" altLang="ja-JP" dirty="0"/>
                  <a:t> </a:t>
                </a:r>
                <a:r>
                  <a:rPr lang="ja-JP" altLang="en-US"/>
                  <a:t>つまり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⁡(</m:t>
                        </m:r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𝑡𝑜𝑡</m:t>
                            </m:r>
                          </m:sub>
                        </m:s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⁡</m:t>
                    </m:r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𝑑𝑒𝑐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altLang="ja-JP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ja-JP" dirty="0" err="1"/>
                  <a:t>E</a:t>
                </a:r>
                <a:r>
                  <a:rPr lang="en-US" altLang="ja-JP" baseline="-25000" dirty="0" err="1"/>
                  <a:t>dec</a:t>
                </a:r>
                <a:r>
                  <a:rPr lang="ja-JP" altLang="en-US"/>
                  <a:t>に達した</a:t>
                </a:r>
                <a:r>
                  <a:rPr lang="en-US" altLang="ja-JP" dirty="0"/>
                  <a:t>𝜋</a:t>
                </a:r>
                <a:r>
                  <a:rPr lang="en-US" altLang="ja-JP" baseline="30000" dirty="0"/>
                  <a:t>±</a:t>
                </a:r>
                <a:r>
                  <a:rPr lang="ja-JP" altLang="en-US"/>
                  <a:t>が一斉に</a:t>
                </a:r>
                <a:r>
                  <a:rPr lang="en-US" altLang="ja-JP" dirty="0"/>
                  <a:t>𝜇</a:t>
                </a:r>
                <a:r>
                  <a:rPr lang="ja-JP" altLang="en-US"/>
                  <a:t>に</a:t>
                </a:r>
                <a:r>
                  <a:rPr lang="en-US" altLang="ja-JP" dirty="0"/>
                  <a:t> decay</a:t>
                </a:r>
                <a:r>
                  <a:rPr lang="ja-JP" altLang="en-US"/>
                  <a:t>するとすれば、</a:t>
                </a:r>
                <a:endParaRPr lang="en-US" altLang="ja-JP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  <m:r>
                      <a:rPr lang="en-US" altLang="ja-JP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num>
                              <m:den>
                                <m:r>
                                  <a:rPr lang="en-US" altLang="ja-JP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en-US" altLang="ja-JP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  <m:sub>
                                <m:r>
                                  <a:rPr lang="en-US" altLang="ja-JP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𝒕𝒐𝒕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  <m:r>
                      <a:rPr lang="en-US" altLang="ja-JP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ja-JP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US" altLang="ja-JP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US" altLang="ja-JP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𝒅𝒆𝒄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sup>
                    </m:sSup>
                  </m:oMath>
                </a14:m>
                <a:r>
                  <a:rPr lang="en-US" altLang="ja-JP" b="1" dirty="0">
                    <a:solidFill>
                      <a:srgbClr val="FF0000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altLang="ja-JP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altLang="ja-JP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𝒍𝒐𝒈</m:t>
                        </m:r>
                        <m:d>
                          <m:dPr>
                            <m:ctrlPr>
                              <a:rPr lang="en-US" altLang="ja-JP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num>
                              <m:den>
                                <m:r>
                                  <a:rPr lang="en-US" altLang="ja-JP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𝟑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en-US" altLang="ja-JP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  <m:sub>
                                <m:r>
                                  <a:rPr lang="en-US" altLang="ja-JP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𝒕𝒐𝒕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altLang="ja-JP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𝒍𝒐𝒈</m:t>
                        </m:r>
                        <m:d>
                          <m:dPr>
                            <m:ctrlPr>
                              <a:rPr lang="en-US" altLang="ja-JP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  <m:sub>
                                <m:r>
                                  <a:rPr lang="en-US" altLang="ja-JP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𝒕𝒐𝒕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altLang="ja-JP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ja-JP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altLang="ja-JP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ja-JP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r>
                      <a:rPr lang="en-US" altLang="ja-JP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  <m:r>
                      <a:rPr lang="en-US" altLang="ja-JP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altLang="ja-JP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ja-JP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𝟗</m:t>
                    </m:r>
                    <m:r>
                      <a:rPr lang="en-US" altLang="ja-JP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ja-JP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𝑓𝑜𝑟</m:t>
                    </m:r>
                    <m:r>
                      <a:rPr lang="en-US" altLang="ja-JP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ja-JP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ja-JP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altLang="ja-JP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=10∼1000</m:t>
                    </m:r>
                  </m:oMath>
                </a14:m>
                <a:r>
                  <a:rPr lang="en-US" altLang="ja-JP" dirty="0"/>
                  <a:t> </a:t>
                </a:r>
              </a:p>
              <a:p>
                <a:pPr lvl="1"/>
                <a:endParaRPr lang="en-US" altLang="ja-JP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C5A59071-C216-7242-9C0A-00F7267909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90" y="4120708"/>
                <a:ext cx="8956109" cy="2749727"/>
              </a:xfrm>
              <a:prstGeom prst="rect">
                <a:avLst/>
              </a:prstGeom>
              <a:blipFill>
                <a:blip r:embed="rId4"/>
                <a:stretch>
                  <a:fillRect l="-425" t="-9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0287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xmlns="" id="{1D434D6F-DA8A-8641-8F60-D80DB1C77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DD9EB-2632-B848-80AC-C3945FB2645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xmlns="" id="{BAE2064A-4BC3-3F45-8FB6-FC14B17006C0}"/>
              </a:ext>
            </a:extLst>
          </p:cNvPr>
          <p:cNvSpPr txBox="1">
            <a:spLocks/>
          </p:cNvSpPr>
          <p:nvPr/>
        </p:nvSpPr>
        <p:spPr>
          <a:xfrm>
            <a:off x="90493" y="352600"/>
            <a:ext cx="5535169" cy="132556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/>
              <a:t>空気シャワーの基礎</a:t>
            </a:r>
            <a:endParaRPr lang="en-US" altLang="ja-JP" dirty="0"/>
          </a:p>
          <a:p>
            <a:pPr algn="ctr"/>
            <a:r>
              <a:rPr lang="en-US" altLang="ja-JP" sz="3000" dirty="0"/>
              <a:t>〜</a:t>
            </a:r>
            <a:r>
              <a:rPr lang="ja-JP" altLang="en-US" sz="3000"/>
              <a:t>エネルギーと到来方向の決定</a:t>
            </a:r>
            <a:r>
              <a:rPr lang="en-US" altLang="ja-JP" sz="3000" dirty="0"/>
              <a:t>〜</a:t>
            </a:r>
            <a:endParaRPr lang="ja-JP" altLang="en-US" sz="30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73CDBA5C-CA31-BB41-8E26-852DA7F74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606" y="222248"/>
            <a:ext cx="3334796" cy="5872495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xmlns="" id="{05514DCC-38D8-7149-96F1-113F9F64095E}"/>
              </a:ext>
            </a:extLst>
          </p:cNvPr>
          <p:cNvSpPr/>
          <p:nvPr/>
        </p:nvSpPr>
        <p:spPr>
          <a:xfrm>
            <a:off x="5625662" y="6169899"/>
            <a:ext cx="3495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GdtyfrTimes"/>
              </a:rPr>
              <a:t>MC event, 100TeV gamma at Tibet AS𝛾 array</a:t>
            </a:r>
          </a:p>
          <a:p>
            <a:r>
              <a:rPr lang="en-US" altLang="ja-JP" sz="1400" dirty="0" err="1">
                <a:latin typeface="GdtyfrTimes"/>
              </a:rPr>
              <a:t>K.Kawata</a:t>
            </a:r>
            <a:r>
              <a:rPr lang="en-US" altLang="ja-JP" sz="1400" dirty="0">
                <a:latin typeface="GdtyfrTimes"/>
              </a:rPr>
              <a:t> et al.,</a:t>
            </a:r>
            <a:r>
              <a:rPr lang="en-US" altLang="ja-JP" sz="1400" dirty="0" err="1">
                <a:latin typeface="GdtyfrTimes"/>
              </a:rPr>
              <a:t>Exp</a:t>
            </a:r>
            <a:r>
              <a:rPr lang="en-US" altLang="ja-JP" sz="1400" dirty="0">
                <a:latin typeface="GdtyfrTimes"/>
              </a:rPr>
              <a:t>. Astron (2017) 44:1–9</a:t>
            </a:r>
            <a:endParaRPr lang="en-US" altLang="ja-JP" sz="14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xmlns="" id="{AFBA8FB6-3BB7-BD43-848A-3170908C8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870" y="4461417"/>
            <a:ext cx="2574011" cy="2412010"/>
          </a:xfrm>
          <a:prstGeom prst="rect">
            <a:avLst/>
          </a:prstGeom>
        </p:spPr>
      </p:pic>
      <p:sp>
        <p:nvSpPr>
          <p:cNvPr id="8" name="上矢印 7">
            <a:extLst>
              <a:ext uri="{FF2B5EF4-FFF2-40B4-BE49-F238E27FC236}">
                <a16:creationId xmlns:a16="http://schemas.microsoft.com/office/drawing/2014/main" xmlns="" id="{A9874CFF-C58F-CC4B-BA8C-9E6F32B6B5EC}"/>
              </a:ext>
            </a:extLst>
          </p:cNvPr>
          <p:cNvSpPr/>
          <p:nvPr/>
        </p:nvSpPr>
        <p:spPr>
          <a:xfrm>
            <a:off x="7365304" y="4658264"/>
            <a:ext cx="125260" cy="10536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上矢印 8">
            <a:extLst>
              <a:ext uri="{FF2B5EF4-FFF2-40B4-BE49-F238E27FC236}">
                <a16:creationId xmlns:a16="http://schemas.microsoft.com/office/drawing/2014/main" xmlns="" id="{96E0DC0D-851E-094F-974C-D18E69EE11B5}"/>
              </a:ext>
            </a:extLst>
          </p:cNvPr>
          <p:cNvSpPr/>
          <p:nvPr/>
        </p:nvSpPr>
        <p:spPr>
          <a:xfrm rot="16200000">
            <a:off x="6654344" y="4040165"/>
            <a:ext cx="125260" cy="123619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AE1840B1-B8BD-6248-9B03-FB53FD8ED4C4}"/>
              </a:ext>
            </a:extLst>
          </p:cNvPr>
          <p:cNvSpPr txBox="1"/>
          <p:nvPr/>
        </p:nvSpPr>
        <p:spPr>
          <a:xfrm>
            <a:off x="7109293" y="5640953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50m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BF46113C-9083-4743-B9A1-A54F50899F73}"/>
              </a:ext>
            </a:extLst>
          </p:cNvPr>
          <p:cNvSpPr txBox="1"/>
          <p:nvPr/>
        </p:nvSpPr>
        <p:spPr>
          <a:xfrm>
            <a:off x="6056118" y="4276751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S</a:t>
            </a:r>
            <a:r>
              <a:rPr kumimoji="1" lang="en-US" altLang="ja-JP" baseline="-25000" dirty="0">
                <a:solidFill>
                  <a:srgbClr val="FF0000"/>
                </a:solidFill>
              </a:rPr>
              <a:t>50</a:t>
            </a:r>
            <a:endParaRPr kumimoji="1" lang="ja-JP" altLang="en-US" baseline="-25000">
              <a:solidFill>
                <a:srgbClr val="FF00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226C7E46-8242-6D47-981E-40A43B510743}"/>
              </a:ext>
            </a:extLst>
          </p:cNvPr>
          <p:cNvSpPr txBox="1"/>
          <p:nvPr/>
        </p:nvSpPr>
        <p:spPr>
          <a:xfrm>
            <a:off x="263047" y="1459489"/>
            <a:ext cx="47974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[</a:t>
            </a:r>
            <a:r>
              <a:rPr kumimoji="1" lang="ja-JP" altLang="en-US"/>
              <a:t>エネルギー</a:t>
            </a:r>
            <a:r>
              <a:rPr kumimoji="1" lang="en-US" altLang="ja-JP" dirty="0"/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/>
              <a:t>地上検出器の信号量から</a:t>
            </a:r>
            <a:r>
              <a:rPr kumimoji="1" lang="en-US" altLang="ja-JP" dirty="0"/>
              <a:t>lateral distribution function </a:t>
            </a:r>
            <a:r>
              <a:rPr lang="en-US" altLang="ja-JP" dirty="0"/>
              <a:t>𝜌(r) </a:t>
            </a:r>
            <a:r>
              <a:rPr lang="ja-JP" altLang="en-US"/>
              <a:t>を決定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/>
              <a:t>ある距離での粒子数密度と</a:t>
            </a:r>
            <a:r>
              <a:rPr kumimoji="1" lang="en-US" altLang="ja-JP" dirty="0"/>
              <a:t> primary energy</a:t>
            </a:r>
            <a:r>
              <a:rPr kumimoji="1" lang="ja-JP" altLang="en-US"/>
              <a:t>の関係を</a:t>
            </a:r>
            <a:r>
              <a:rPr kumimoji="1" lang="en-US" altLang="ja-JP" dirty="0"/>
              <a:t>MC simulation</a:t>
            </a:r>
            <a:r>
              <a:rPr kumimoji="1" lang="ja-JP" altLang="en-US"/>
              <a:t>で決めておく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/>
              <a:t>観測された密度から</a:t>
            </a:r>
            <a:r>
              <a:rPr lang="en-US" altLang="ja-JP" dirty="0"/>
              <a:t> energy</a:t>
            </a:r>
            <a:r>
              <a:rPr lang="ja-JP" altLang="en-US"/>
              <a:t>を決定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 dirty="0"/>
          </a:p>
          <a:p>
            <a:r>
              <a:rPr lang="en-US" altLang="ja-JP" dirty="0"/>
              <a:t>[</a:t>
            </a:r>
            <a:r>
              <a:rPr lang="ja-JP" altLang="en-US"/>
              <a:t>方向</a:t>
            </a:r>
            <a:r>
              <a:rPr lang="en-US" altLang="ja-JP" dirty="0"/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/>
              <a:t>シャワーが平面（あるいは軸対称な曲面）で到来するとして、検出器間の信号到来時間差から決定</a:t>
            </a:r>
          </a:p>
        </p:txBody>
      </p:sp>
    </p:spTree>
    <p:extLst>
      <p:ext uri="{BB962C8B-B14F-4D97-AF65-F5344CB8AC3E}">
        <p14:creationId xmlns:p14="http://schemas.microsoft.com/office/powerpoint/2010/main" val="2005691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5468" y="304135"/>
            <a:ext cx="5367868" cy="596129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ja-JP" altLang="en-US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地表</a:t>
            </a:r>
            <a:r>
              <a:rPr lang="ja-JP" altLang="en-US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検出器と大気</a:t>
            </a:r>
            <a:r>
              <a:rPr lang="ja-JP" altLang="en-US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蛍光望遠鏡</a:t>
            </a:r>
            <a:endParaRPr kumimoji="1" lang="ja-JP" altLang="en-US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6457950" y="6218567"/>
            <a:ext cx="2057400" cy="365125"/>
          </a:xfrm>
        </p:spPr>
        <p:txBody>
          <a:bodyPr/>
          <a:lstStyle/>
          <a:p>
            <a:pPr defTabSz="685800"/>
            <a:fld id="{D2D8002D-B5B0-4BAC-B1F6-782DDCCE6D9C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34" charset="-128"/>
              </a:rPr>
              <a:pPr defTabSz="685800"/>
              <a:t>16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132" y="2928788"/>
            <a:ext cx="6858000" cy="367188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989" y="4720493"/>
            <a:ext cx="885348" cy="1229512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35" y="4719744"/>
            <a:ext cx="885348" cy="122951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132" y="2540740"/>
            <a:ext cx="4355117" cy="5238000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6815729" y="5090809"/>
            <a:ext cx="704039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685800"/>
            <a:r>
              <a:rPr lang="ja-JP" altLang="en-US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カメラ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281908" y="4773545"/>
            <a:ext cx="357790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685800"/>
            <a:r>
              <a:rPr lang="ja-JP" altLang="en-US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鏡</a:t>
            </a: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472" y="4722825"/>
            <a:ext cx="885348" cy="1229512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7024177" y="3924731"/>
            <a:ext cx="1742785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685800"/>
            <a:r>
              <a:rPr lang="ja-JP" altLang="en-US" sz="1500" b="1" dirty="0">
                <a:solidFill>
                  <a:prstClr val="black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rPr>
              <a:t>大気蛍光望遠鏡</a:t>
            </a:r>
            <a:endParaRPr lang="en-US" altLang="ja-JP" sz="1500" b="1" dirty="0">
              <a:solidFill>
                <a:prstClr val="black"/>
              </a:solidFill>
              <a:latin typeface="游ゴシック" panose="020B0400000000000000" pitchFamily="34" charset="-128"/>
              <a:ea typeface="游ゴシック" panose="020B0400000000000000" pitchFamily="34" charset="-128"/>
            </a:endParaRPr>
          </a:p>
          <a:p>
            <a:pPr defTabSz="685800"/>
            <a:r>
              <a:rPr lang="ja-JP" altLang="en-US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空気シャワーからの</a:t>
            </a:r>
            <a:endParaRPr lang="en-US" altLang="ja-JP" sz="1350" dirty="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  <a:p>
            <a:pPr defTabSz="685800"/>
            <a:r>
              <a:rPr lang="ja-JP" altLang="en-US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大気蛍光を撮像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411309" y="3277067"/>
            <a:ext cx="17427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ja-JP" altLang="en-US" sz="1350" dirty="0">
                <a:solidFill>
                  <a:srgbClr val="008000"/>
                </a:solidFill>
                <a:latin typeface="Calibri" panose="020F0502020204030204"/>
                <a:ea typeface="游ゴシック" panose="020B0400000000000000" pitchFamily="34" charset="-128"/>
              </a:rPr>
              <a:t>宇宙線空気シャワー</a:t>
            </a:r>
          </a:p>
        </p:txBody>
      </p:sp>
      <p:grpSp>
        <p:nvGrpSpPr>
          <p:cNvPr id="27" name="図形グループ 26"/>
          <p:cNvGrpSpPr/>
          <p:nvPr/>
        </p:nvGrpSpPr>
        <p:grpSpPr>
          <a:xfrm>
            <a:off x="2750723" y="4157168"/>
            <a:ext cx="5690350" cy="1497649"/>
            <a:chOff x="774120" y="3280900"/>
            <a:chExt cx="7587133" cy="1996865"/>
          </a:xfrm>
        </p:grpSpPr>
        <p:sp>
          <p:nvSpPr>
            <p:cNvPr id="19" name="テキスト ボックス 18"/>
            <p:cNvSpPr txBox="1"/>
            <p:nvPr/>
          </p:nvSpPr>
          <p:spPr>
            <a:xfrm>
              <a:off x="4879720" y="3280900"/>
              <a:ext cx="116955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ja-JP" altLang="en-US" sz="1350" dirty="0">
                  <a:solidFill>
                    <a:srgbClr val="9900FF"/>
                  </a:solidFill>
                  <a:latin typeface="Calibri" panose="020F0502020204030204"/>
                  <a:ea typeface="游ゴシック" panose="020B0400000000000000" pitchFamily="34" charset="-128"/>
                </a:rPr>
                <a:t>大気蛍光</a:t>
              </a:r>
            </a:p>
          </p:txBody>
        </p:sp>
        <p:grpSp>
          <p:nvGrpSpPr>
            <p:cNvPr id="26" name="図形グループ 25"/>
            <p:cNvGrpSpPr/>
            <p:nvPr/>
          </p:nvGrpSpPr>
          <p:grpSpPr>
            <a:xfrm>
              <a:off x="774120" y="3575340"/>
              <a:ext cx="7587133" cy="1702425"/>
              <a:chOff x="774120" y="3575340"/>
              <a:chExt cx="7587133" cy="1702425"/>
            </a:xfrm>
          </p:grpSpPr>
          <p:pic>
            <p:nvPicPr>
              <p:cNvPr id="8" name="図 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" r="12400"/>
              <a:stretch/>
            </p:blipFill>
            <p:spPr>
              <a:xfrm rot="780000">
                <a:off x="2529253" y="3960000"/>
                <a:ext cx="5832000" cy="237765"/>
              </a:xfrm>
              <a:prstGeom prst="rect">
                <a:avLst/>
              </a:prstGeom>
            </p:spPr>
          </p:pic>
          <p:pic>
            <p:nvPicPr>
              <p:cNvPr id="9" name="図 8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" t="4" r="86480" b="-4"/>
              <a:stretch/>
            </p:blipFill>
            <p:spPr>
              <a:xfrm rot="-840000">
                <a:off x="7344000" y="4716000"/>
                <a:ext cx="900000" cy="237765"/>
              </a:xfrm>
              <a:prstGeom prst="rect">
                <a:avLst/>
              </a:prstGeom>
            </p:spPr>
          </p:pic>
          <p:pic>
            <p:nvPicPr>
              <p:cNvPr id="10" name="図 9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" t="5" r="57282" b="-5"/>
              <a:stretch/>
            </p:blipFill>
            <p:spPr>
              <a:xfrm rot="-840000">
                <a:off x="3285345" y="3990714"/>
                <a:ext cx="2844000" cy="237765"/>
              </a:xfrm>
              <a:prstGeom prst="rect">
                <a:avLst/>
              </a:prstGeom>
            </p:spPr>
          </p:pic>
          <p:pic>
            <p:nvPicPr>
              <p:cNvPr id="12" name="図 11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" t="9" r="66470" b="-9"/>
              <a:stretch/>
            </p:blipFill>
            <p:spPr>
              <a:xfrm rot="1080000">
                <a:off x="774120" y="3601722"/>
                <a:ext cx="2232000" cy="237765"/>
              </a:xfrm>
              <a:prstGeom prst="rect">
                <a:avLst/>
              </a:prstGeom>
            </p:spPr>
          </p:pic>
          <p:pic>
            <p:nvPicPr>
              <p:cNvPr id="13" name="図 12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" t="9" r="66470" b="-9"/>
              <a:stretch/>
            </p:blipFill>
            <p:spPr>
              <a:xfrm rot="-1140000">
                <a:off x="847050" y="4531379"/>
                <a:ext cx="2232000" cy="237765"/>
              </a:xfrm>
              <a:prstGeom prst="rect">
                <a:avLst/>
              </a:prstGeom>
            </p:spPr>
          </p:pic>
          <p:pic>
            <p:nvPicPr>
              <p:cNvPr id="14" name="図 13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" t="9" r="76204" b="-9"/>
              <a:stretch/>
            </p:blipFill>
            <p:spPr>
              <a:xfrm rot="-2700000">
                <a:off x="1908000" y="5040000"/>
                <a:ext cx="1584000" cy="237765"/>
              </a:xfrm>
              <a:prstGeom prst="rect">
                <a:avLst/>
              </a:prstGeom>
            </p:spPr>
          </p:pic>
          <p:pic>
            <p:nvPicPr>
              <p:cNvPr id="15" name="図 1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" t="9" r="78366" b="-9"/>
              <a:stretch/>
            </p:blipFill>
            <p:spPr>
              <a:xfrm rot="-2700000">
                <a:off x="2883345" y="3575340"/>
                <a:ext cx="1440000" cy="237765"/>
              </a:xfrm>
              <a:prstGeom prst="rect">
                <a:avLst/>
              </a:prstGeom>
            </p:spPr>
          </p:pic>
          <p:pic>
            <p:nvPicPr>
              <p:cNvPr id="11" name="図 1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" t="5" r="57282" b="-5"/>
              <a:stretch/>
            </p:blipFill>
            <p:spPr>
              <a:xfrm rot="1080000">
                <a:off x="3484726" y="4932143"/>
                <a:ext cx="2844000" cy="237765"/>
              </a:xfrm>
              <a:prstGeom prst="rect">
                <a:avLst/>
              </a:prstGeom>
            </p:spPr>
          </p:pic>
        </p:grpSp>
      </p:grpSp>
      <p:pic>
        <p:nvPicPr>
          <p:cNvPr id="32" name="図 31">
            <a:extLst>
              <a:ext uri="{FF2B5EF4-FFF2-40B4-BE49-F238E27FC236}">
                <a16:creationId xmlns:a16="http://schemas.microsoft.com/office/drawing/2014/main" xmlns="" id="{A62D6A0D-7614-6843-9765-E858961A8B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792" t="15039" r="22869" b="5034"/>
          <a:stretch/>
        </p:blipFill>
        <p:spPr>
          <a:xfrm>
            <a:off x="5829923" y="204634"/>
            <a:ext cx="2961622" cy="3221061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xmlns="" id="{81DAD477-EE3B-8C4A-BF18-4E8CD01A3B0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3397" t="20785" r="9359" b="2893"/>
          <a:stretch/>
        </p:blipFill>
        <p:spPr>
          <a:xfrm>
            <a:off x="71227" y="4269670"/>
            <a:ext cx="2674591" cy="2430183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xmlns="" id="{062E0175-6389-B74D-AC5F-DCF22E3C3439}"/>
              </a:ext>
            </a:extLst>
          </p:cNvPr>
          <p:cNvSpPr txBox="1"/>
          <p:nvPr/>
        </p:nvSpPr>
        <p:spPr>
          <a:xfrm>
            <a:off x="266683" y="963912"/>
            <a:ext cx="51106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/>
              <a:t>大気中に生成された大量の荷電粒子が大気分子を励起し、蛍光発光を起こす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/>
              <a:t>「発光量</a:t>
            </a:r>
            <a:r>
              <a:rPr kumimoji="1" lang="en-US" altLang="ja-JP" dirty="0"/>
              <a:t> </a:t>
            </a:r>
            <a:r>
              <a:rPr kumimoji="1" lang="ja-JP" altLang="en-US"/>
              <a:t>∝</a:t>
            </a:r>
            <a:r>
              <a:rPr kumimoji="1" lang="en-US" altLang="ja-JP" dirty="0"/>
              <a:t> </a:t>
            </a:r>
            <a:r>
              <a:rPr kumimoji="1" lang="ja-JP" altLang="en-US"/>
              <a:t>シャワーが大気中で失ったエネルギー</a:t>
            </a:r>
            <a:r>
              <a:rPr kumimoji="1" lang="en-US" altLang="ja-JP" dirty="0"/>
              <a:t> ∝ </a:t>
            </a:r>
            <a:r>
              <a:rPr lang="ja-JP" altLang="en-US"/>
              <a:t>一次</a:t>
            </a:r>
            <a:r>
              <a:rPr kumimoji="1" lang="ja-JP" altLang="en-US"/>
              <a:t>宇宙線のエネルギー」からエネルギーを決定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/>
              <a:t>タイミング情報から方向も決定（ステレオ観測で精度向上）</a:t>
            </a:r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EF7E5A54-7A7C-B04A-9297-D6771A6688E9}"/>
              </a:ext>
            </a:extLst>
          </p:cNvPr>
          <p:cNvSpPr txBox="1"/>
          <p:nvPr/>
        </p:nvSpPr>
        <p:spPr>
          <a:xfrm>
            <a:off x="6559652" y="417533"/>
            <a:ext cx="1796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TA</a:t>
            </a:r>
            <a:r>
              <a:rPr kumimoji="1" lang="ja-JP" altLang="en-US"/>
              <a:t>実験の観測例</a:t>
            </a:r>
          </a:p>
        </p:txBody>
      </p:sp>
    </p:spTree>
    <p:extLst>
      <p:ext uri="{BB962C8B-B14F-4D97-AF65-F5344CB8AC3E}">
        <p14:creationId xmlns:p14="http://schemas.microsoft.com/office/powerpoint/2010/main" val="464730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C895DE5B-7CE2-9B4E-80BC-A5E704365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/>
              <a:t>粒子種（質量）測定は？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xmlns="" id="{31C42080-EB0A-1942-96CB-D0AB899C9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2B6EC-2FA3-A541-BDE6-43AC2101A7AD}" type="slidenum">
              <a:rPr kumimoji="1" lang="ja-JP" altLang="en-US" smtClean="0"/>
              <a:t>17</a:t>
            </a:fld>
            <a:endParaRPr kumimoji="1" lang="ja-JP" altLang="en-US"/>
          </a:p>
        </p:txBody>
      </p:sp>
      <p:grpSp>
        <p:nvGrpSpPr>
          <p:cNvPr id="4" name="グループ化 18">
            <a:extLst>
              <a:ext uri="{FF2B5EF4-FFF2-40B4-BE49-F238E27FC236}">
                <a16:creationId xmlns:a16="http://schemas.microsoft.com/office/drawing/2014/main" xmlns="" id="{54B84383-79B8-2545-80D7-AB213907A6C7}"/>
              </a:ext>
            </a:extLst>
          </p:cNvPr>
          <p:cNvGrpSpPr/>
          <p:nvPr/>
        </p:nvGrpSpPr>
        <p:grpSpPr>
          <a:xfrm>
            <a:off x="308516" y="2165297"/>
            <a:ext cx="4012668" cy="2889906"/>
            <a:chOff x="24932" y="992953"/>
            <a:chExt cx="4478215" cy="3384550"/>
          </a:xfrm>
        </p:grpSpPr>
        <p:sp>
          <p:nvSpPr>
            <p:cNvPr id="5" name="Text Box 47">
              <a:extLst>
                <a:ext uri="{FF2B5EF4-FFF2-40B4-BE49-F238E27FC236}">
                  <a16:creationId xmlns:a16="http://schemas.microsoft.com/office/drawing/2014/main" xmlns="" id="{6BC49879-7B0C-554B-A128-2E2F0A53CF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7789" y="1352550"/>
              <a:ext cx="1793631" cy="36933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800">
                  <a:ea typeface="ＭＳ Ｐゴシック" pitchFamily="50" charset="-128"/>
                </a:rPr>
                <a:t>50 station</a:t>
              </a:r>
              <a:r>
                <a:rPr lang="ja-JP" altLang="en-US" sz="1800">
                  <a:ea typeface="ＭＳ Ｐゴシック" pitchFamily="50" charset="-128"/>
                </a:rPr>
                <a:t>・</a:t>
              </a:r>
              <a:r>
                <a:rPr lang="en-US" altLang="ja-JP" sz="1800">
                  <a:ea typeface="ＭＳ Ｐゴシック" pitchFamily="50" charset="-128"/>
                </a:rPr>
                <a:t>years</a:t>
              </a:r>
              <a:endParaRPr lang="en-US" altLang="ja-JP" sz="1800" baseline="30000">
                <a:ea typeface="ＭＳ Ｐゴシック" pitchFamily="50" charset="-128"/>
              </a:endParaRPr>
            </a:p>
          </p:txBody>
        </p:sp>
        <p:pic>
          <p:nvPicPr>
            <p:cNvPr id="6" name="Picture 48" descr="shower_e_col">
              <a:extLst>
                <a:ext uri="{FF2B5EF4-FFF2-40B4-BE49-F238E27FC236}">
                  <a16:creationId xmlns:a16="http://schemas.microsoft.com/office/drawing/2014/main" xmlns="" id="{EDD04C46-0F04-CC4B-B5ED-0CA19814C8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932" y="992953"/>
              <a:ext cx="4478215" cy="33845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</p:pic>
        <p:sp>
          <p:nvSpPr>
            <p:cNvPr id="7" name="Text Box 49">
              <a:extLst>
                <a:ext uri="{FF2B5EF4-FFF2-40B4-BE49-F238E27FC236}">
                  <a16:creationId xmlns:a16="http://schemas.microsoft.com/office/drawing/2014/main" xmlns="" id="{E1EC4434-95B6-8E44-BE28-4A41A05780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577" y="1857376"/>
              <a:ext cx="37542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3600" b="1">
                  <a:solidFill>
                    <a:srgbClr val="FFFF00"/>
                  </a:solidFill>
                  <a:latin typeface="Symbol" pitchFamily="18" charset="2"/>
                  <a:ea typeface="ＭＳ Ｐゴシック" pitchFamily="50" charset="-128"/>
                </a:rPr>
                <a:t>g</a:t>
              </a:r>
            </a:p>
          </p:txBody>
        </p:sp>
        <p:sp>
          <p:nvSpPr>
            <p:cNvPr id="8" name="Text Box 50">
              <a:extLst>
                <a:ext uri="{FF2B5EF4-FFF2-40B4-BE49-F238E27FC236}">
                  <a16:creationId xmlns:a16="http://schemas.microsoft.com/office/drawing/2014/main" xmlns="" id="{D6B602A0-B461-064E-8BB4-86CFF0D639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5336" y="1216025"/>
              <a:ext cx="429357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ja-JP" altLang="en-US" sz="3600" b="1">
                  <a:solidFill>
                    <a:srgbClr val="FF0000"/>
                  </a:solidFill>
                  <a:ea typeface="ＭＳ Ｐゴシック" pitchFamily="50" charset="-128"/>
                </a:rPr>
                <a:t>ｐ</a:t>
              </a:r>
            </a:p>
          </p:txBody>
        </p:sp>
        <p:sp>
          <p:nvSpPr>
            <p:cNvPr id="9" name="Text Box 51">
              <a:extLst>
                <a:ext uri="{FF2B5EF4-FFF2-40B4-BE49-F238E27FC236}">
                  <a16:creationId xmlns:a16="http://schemas.microsoft.com/office/drawing/2014/main" xmlns="" id="{E3AD1EF1-0E2D-AC4F-830F-41BBE71370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0062" y="2655888"/>
              <a:ext cx="42511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3600" b="1" dirty="0">
                  <a:latin typeface="Symbol" pitchFamily="18" charset="2"/>
                  <a:ea typeface="ＭＳ Ｐゴシック" pitchFamily="50" charset="-128"/>
                </a:rPr>
                <a:t>n</a:t>
              </a:r>
            </a:p>
          </p:txBody>
        </p:sp>
        <p:sp>
          <p:nvSpPr>
            <p:cNvPr id="10" name="Text Box 52">
              <a:extLst>
                <a:ext uri="{FF2B5EF4-FFF2-40B4-BE49-F238E27FC236}">
                  <a16:creationId xmlns:a16="http://schemas.microsoft.com/office/drawing/2014/main" xmlns="" id="{7A1E66CB-5FC7-824A-8C71-59A49B9C0C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6562" y="3519488"/>
              <a:ext cx="42511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3600" b="1">
                  <a:latin typeface="Symbol" pitchFamily="18" charset="2"/>
                  <a:ea typeface="ＭＳ Ｐゴシック" pitchFamily="50" charset="-128"/>
                </a:rPr>
                <a:t>n</a:t>
              </a:r>
            </a:p>
          </p:txBody>
        </p:sp>
        <p:sp>
          <p:nvSpPr>
            <p:cNvPr id="11" name="Text Box 53">
              <a:extLst>
                <a:ext uri="{FF2B5EF4-FFF2-40B4-BE49-F238E27FC236}">
                  <a16:creationId xmlns:a16="http://schemas.microsoft.com/office/drawing/2014/main" xmlns="" id="{C86642E7-67E6-5E4B-AB46-2FB89AF8EC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7789" y="1360489"/>
              <a:ext cx="52565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800" b="1">
                  <a:solidFill>
                    <a:schemeClr val="accent1"/>
                  </a:solidFill>
                  <a:ea typeface="ＭＳ Ｐゴシック" pitchFamily="50" charset="-128"/>
                </a:rPr>
                <a:t>Fe</a:t>
              </a:r>
            </a:p>
          </p:txBody>
        </p:sp>
        <p:cxnSp>
          <p:nvCxnSpPr>
            <p:cNvPr id="12" name="直線矢印コネクタ 20">
              <a:extLst>
                <a:ext uri="{FF2B5EF4-FFF2-40B4-BE49-F238E27FC236}">
                  <a16:creationId xmlns:a16="http://schemas.microsoft.com/office/drawing/2014/main" xmlns="" id="{94D1B855-527A-1C48-B3EE-F2E3284E160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96228" y="1942551"/>
              <a:ext cx="2214563" cy="329712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13" name="直線矢印コネクタ 22">
              <a:extLst>
                <a:ext uri="{FF2B5EF4-FFF2-40B4-BE49-F238E27FC236}">
                  <a16:creationId xmlns:a16="http://schemas.microsoft.com/office/drawing/2014/main" xmlns="" id="{F839395B-55AF-1144-8EDA-9477B00FD15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1923318" y="1406769"/>
              <a:ext cx="1143000" cy="329712"/>
            </a:xfrm>
            <a:prstGeom prst="straightConnector1">
              <a:avLst/>
            </a:prstGeom>
            <a:noFill/>
            <a:ln w="9525" algn="ctr">
              <a:solidFill>
                <a:schemeClr val="accent1"/>
              </a:solidFill>
              <a:round/>
              <a:headEnd/>
              <a:tailEnd type="arrow" w="med" len="med"/>
            </a:ln>
          </p:spPr>
        </p:cxnSp>
        <p:sp>
          <p:nvSpPr>
            <p:cNvPr id="14" name="テキスト ボックス 24">
              <a:extLst>
                <a:ext uri="{FF2B5EF4-FFF2-40B4-BE49-F238E27FC236}">
                  <a16:creationId xmlns:a16="http://schemas.microsoft.com/office/drawing/2014/main" xmlns="" id="{8D1DE488-BDF4-334B-9A2B-6FDFD54ED7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4020" y="2071689"/>
              <a:ext cx="84241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 dirty="0" err="1">
                  <a:solidFill>
                    <a:schemeClr val="accent1"/>
                  </a:solidFill>
                  <a:ea typeface="ＭＳ Ｐゴシック" pitchFamily="50" charset="-128"/>
                </a:rPr>
                <a:t>X</a:t>
              </a:r>
              <a:r>
                <a:rPr lang="en-US" altLang="ja-JP" sz="1600" baseline="-25000" dirty="0" err="1">
                  <a:solidFill>
                    <a:schemeClr val="accent1"/>
                  </a:solidFill>
                  <a:ea typeface="ＭＳ Ｐゴシック" pitchFamily="50" charset="-128"/>
                </a:rPr>
                <a:t>max</a:t>
              </a:r>
              <a:r>
                <a:rPr lang="en-US" altLang="ja-JP" sz="1600" dirty="0">
                  <a:solidFill>
                    <a:schemeClr val="accent1"/>
                  </a:solidFill>
                  <a:ea typeface="ＭＳ Ｐゴシック" pitchFamily="50" charset="-128"/>
                </a:rPr>
                <a:t>(Fe)</a:t>
              </a:r>
              <a:endParaRPr lang="ja-JP" altLang="en-US" sz="1600" dirty="0">
                <a:solidFill>
                  <a:schemeClr val="accent1"/>
                </a:solidFill>
                <a:ea typeface="ＭＳ Ｐゴシック" pitchFamily="50" charset="-128"/>
              </a:endParaRPr>
            </a:p>
          </p:txBody>
        </p:sp>
        <p:sp>
          <p:nvSpPr>
            <p:cNvPr id="15" name="正方形/長方形 25">
              <a:extLst>
                <a:ext uri="{FF2B5EF4-FFF2-40B4-BE49-F238E27FC236}">
                  <a16:creationId xmlns:a16="http://schemas.microsoft.com/office/drawing/2014/main" xmlns="" id="{17F8471A-C61D-234D-88F6-2FF07F2E2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6770" y="3143250"/>
              <a:ext cx="766397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>
                  <a:solidFill>
                    <a:srgbClr val="FF0000"/>
                  </a:solidFill>
                  <a:ea typeface="ＭＳ Ｐゴシック" pitchFamily="50" charset="-128"/>
                </a:rPr>
                <a:t>X</a:t>
              </a:r>
              <a:r>
                <a:rPr lang="en-US" altLang="ja-JP" sz="1600" baseline="-25000">
                  <a:solidFill>
                    <a:srgbClr val="FF0000"/>
                  </a:solidFill>
                  <a:ea typeface="ＭＳ Ｐゴシック" pitchFamily="50" charset="-128"/>
                </a:rPr>
                <a:t>max</a:t>
              </a:r>
              <a:r>
                <a:rPr lang="en-US" altLang="ja-JP" sz="1600">
                  <a:solidFill>
                    <a:srgbClr val="FF0000"/>
                  </a:solidFill>
                  <a:ea typeface="ＭＳ Ｐゴシック" pitchFamily="50" charset="-128"/>
                </a:rPr>
                <a:t>(p)</a:t>
              </a:r>
              <a:endParaRPr lang="ja-JP" altLang="en-US" sz="1600">
                <a:solidFill>
                  <a:srgbClr val="FF0000"/>
                </a:solidFill>
                <a:ea typeface="ＭＳ Ｐゴシック" pitchFamily="50" charset="-128"/>
              </a:endParaRPr>
            </a:p>
          </p:txBody>
        </p: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28F1FD41-D67E-E242-B554-A2F46AF7786D}"/>
              </a:ext>
            </a:extLst>
          </p:cNvPr>
          <p:cNvSpPr txBox="1"/>
          <p:nvPr/>
        </p:nvSpPr>
        <p:spPr>
          <a:xfrm>
            <a:off x="5015766" y="1690691"/>
            <a:ext cx="370486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r>
              <a:rPr kumimoji="1" lang="ja-JP" altLang="en-US"/>
              <a:t>ガンマ線：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/>
              <a:t>純粋な電磁カスケードシャワー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/>
              <a:t>ミューオンがない（少ない）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Multiplicity</a:t>
            </a:r>
            <a:r>
              <a:rPr lang="ja-JP" altLang="en-US"/>
              <a:t>が</a:t>
            </a:r>
            <a:r>
              <a:rPr lang="en-US" altLang="ja-JP" dirty="0"/>
              <a:t>2</a:t>
            </a:r>
            <a:r>
              <a:rPr lang="ja-JP" altLang="en-US"/>
              <a:t>なので深い発達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/>
              <a:t>形の対称性がいい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r>
              <a:rPr kumimoji="1" lang="ja-JP" altLang="en-US"/>
              <a:t>ニュートリノ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/>
              <a:t>大気深くから発達できる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/>
              <a:t>上向き発達もできる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r>
              <a:rPr lang="ja-JP" altLang="en-US"/>
              <a:t>原子核：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b="1">
                <a:solidFill>
                  <a:srgbClr val="FF0000"/>
                </a:solidFill>
              </a:rPr>
              <a:t>低エネルギー核子の重ね合わせ</a:t>
            </a:r>
            <a:endParaRPr lang="en-US" altLang="ja-JP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3200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15C16865-4EAF-3A4B-9273-67E043AA1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924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UHECR</a:t>
            </a:r>
            <a:r>
              <a:rPr kumimoji="1" lang="ja-JP" altLang="en-US"/>
              <a:t>領域における</a:t>
            </a:r>
            <a:r>
              <a:rPr lang="ja-JP" altLang="en-US"/>
              <a:t>質量</a:t>
            </a:r>
            <a:r>
              <a:rPr kumimoji="1" lang="ja-JP" altLang="en-US"/>
              <a:t>測定の重要性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xmlns="" id="{0E93D174-8306-014F-ACF2-215DB9B4E7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5570" y="4110123"/>
                <a:ext cx="7864830" cy="2747877"/>
              </a:xfrm>
            </p:spPr>
            <p:txBody>
              <a:bodyPr>
                <a:normAutofit fontScale="925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ja-JP" altLang="en-US" sz="1800"/>
                  <a:t>荷電粒子の電磁場中での運動は</a:t>
                </a:r>
                <a:r>
                  <a:rPr lang="en-US" altLang="ja-JP" sz="1800" dirty="0"/>
                  <a:t> rigidity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kumimoji="1" lang="en-US" altLang="ja-JP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𝑝𝑐</m:t>
                          </m:r>
                        </m:num>
                        <m:den>
                          <m:r>
                            <a:rPr kumimoji="1" lang="en-US" altLang="ja-JP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kumimoji="1" lang="en-US" altLang="ja-JP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kumimoji="1" lang="en-US" altLang="ja-JP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kumimoji="1" lang="en-US" altLang="ja-JP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kumimoji="1" lang="en-US" altLang="ja-JP" sz="1800" dirty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ja-JP" altLang="en-US" sz="1800"/>
                  <a:t>で決まるので、</a:t>
                </a:r>
                <a:r>
                  <a:rPr lang="en-US" altLang="ja-JP" sz="1800" dirty="0"/>
                  <a:t>E=10</a:t>
                </a:r>
                <a:r>
                  <a:rPr lang="en-US" altLang="ja-JP" sz="1800" baseline="30000" dirty="0"/>
                  <a:t>20</a:t>
                </a:r>
                <a:r>
                  <a:rPr lang="en-US" altLang="ja-JP" sz="1800" dirty="0"/>
                  <a:t>eV</a:t>
                </a:r>
                <a:r>
                  <a:rPr lang="ja-JP" altLang="en-US" sz="1800"/>
                  <a:t>の鉄</a:t>
                </a:r>
                <a:r>
                  <a:rPr lang="en-US" altLang="ja-JP" sz="1800" dirty="0"/>
                  <a:t>(z=26)</a:t>
                </a:r>
                <a:r>
                  <a:rPr lang="ja-JP" altLang="en-US" sz="1800"/>
                  <a:t>は</a:t>
                </a:r>
                <a:r>
                  <a:rPr lang="en-US" altLang="ja-JP" sz="1800" dirty="0"/>
                  <a:t> E=10</a:t>
                </a:r>
                <a:r>
                  <a:rPr lang="en-US" altLang="ja-JP" sz="1800" baseline="30000" dirty="0"/>
                  <a:t>20</a:t>
                </a:r>
                <a:r>
                  <a:rPr lang="en-US" altLang="ja-JP" sz="1800" dirty="0"/>
                  <a:t>eV/26 ~ 4x10</a:t>
                </a:r>
                <a:r>
                  <a:rPr lang="en-US" altLang="ja-JP" sz="1800" baseline="30000" dirty="0"/>
                  <a:t>18</a:t>
                </a:r>
                <a:r>
                  <a:rPr lang="en-US" altLang="ja-JP" sz="1800" dirty="0"/>
                  <a:t>eV</a:t>
                </a:r>
                <a:r>
                  <a:rPr lang="ja-JP" altLang="en-US" sz="1800"/>
                  <a:t>の陽子と同じ運動</a:t>
                </a:r>
                <a:r>
                  <a:rPr lang="en-US" altLang="ja-JP" sz="1800" dirty="0"/>
                  <a:t> 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ja-JP" altLang="en-US" sz="1800"/>
                  <a:t>　　　　　</a:t>
                </a:r>
                <a:r>
                  <a:rPr lang="en-US" altLang="ja-JP" sz="1800" dirty="0"/>
                  <a:t>=&gt; </a:t>
                </a:r>
                <a:r>
                  <a:rPr lang="ja-JP" altLang="en-US" sz="1800"/>
                  <a:t>加速は簡単、磁場の影響大</a:t>
                </a:r>
                <a:endParaRPr kumimoji="1" lang="en-US" altLang="ja-JP" sz="1800" dirty="0"/>
              </a:p>
              <a:p>
                <a:pPr>
                  <a:lnSpc>
                    <a:spcPct val="120000"/>
                  </a:lnSpc>
                </a:pPr>
                <a:r>
                  <a:rPr lang="ja-JP" altLang="en-US" sz="1800"/>
                  <a:t>大気蛍光望遠鏡は観測可能時間が約</a:t>
                </a:r>
                <a:r>
                  <a:rPr lang="en-US" altLang="ja-JP" sz="1800" dirty="0"/>
                  <a:t>10%</a:t>
                </a:r>
                <a:r>
                  <a:rPr lang="ja-JP" altLang="en-US" sz="1800"/>
                  <a:t>。</a:t>
                </a:r>
                <a:r>
                  <a:rPr lang="en-US" altLang="ja-JP" sz="1800" dirty="0"/>
                  <a:t>100%</a:t>
                </a:r>
                <a:r>
                  <a:rPr lang="ja-JP" altLang="en-US" sz="1800"/>
                  <a:t>運転可能な地上検出器で質量を決めるには、ミューオン問題の解決が不可欠。</a:t>
                </a:r>
                <a:endParaRPr kumimoji="1" lang="ja-JP" altLang="en-US" sz="180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E93D174-8306-014F-ACF2-215DB9B4E7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5570" y="4110123"/>
                <a:ext cx="7864830" cy="2747877"/>
              </a:xfrm>
              <a:blipFill>
                <a:blip r:embed="rId2"/>
                <a:stretch>
                  <a:fillRect l="-4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5314CC14-E9E5-534E-88BA-C8E258A78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9672B-0366-4744-9942-7209F5527F43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01DBAD12-30DE-864C-88CB-A14D86A2C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42" y="1431634"/>
            <a:ext cx="2570663" cy="212303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xmlns="" id="{C1DD7312-4D78-1341-BC75-631DED81D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270" y="1273969"/>
            <a:ext cx="2752507" cy="242184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1A54D4E1-369B-AD41-A3FA-D4996288F1EC}"/>
              </a:ext>
            </a:extLst>
          </p:cNvPr>
          <p:cNvSpPr txBox="1"/>
          <p:nvPr/>
        </p:nvSpPr>
        <p:spPr>
          <a:xfrm>
            <a:off x="463893" y="3578968"/>
            <a:ext cx="5273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err="1"/>
              <a:t>K.Kotera</a:t>
            </a:r>
            <a:r>
              <a:rPr lang="en-US" altLang="ja-JP" sz="1400" dirty="0"/>
              <a:t> and </a:t>
            </a:r>
            <a:r>
              <a:rPr lang="en-US" altLang="ja-JP" sz="1400" dirty="0" err="1"/>
              <a:t>A.Olinto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Annu</a:t>
            </a:r>
            <a:r>
              <a:rPr lang="en-US" altLang="ja-JP" sz="1400" dirty="0"/>
              <a:t>. Rev. Astron. </a:t>
            </a:r>
            <a:r>
              <a:rPr lang="en-US" altLang="ja-JP" sz="1400" dirty="0" err="1"/>
              <a:t>Astrophys</a:t>
            </a:r>
            <a:r>
              <a:rPr lang="en-US" altLang="ja-JP" sz="1400" dirty="0"/>
              <a:t>. 2011. 49:119–53 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xmlns="" id="{1BED945E-F9A3-B54E-9B37-0459D84BC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956" y="1444160"/>
            <a:ext cx="2636949" cy="145032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xmlns="" id="{F8B2A307-88EB-7F4C-BA90-30E4D22DD1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7430" y="2834611"/>
            <a:ext cx="2663942" cy="146516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216FA9B7-2125-1D46-86F4-B64147E2EF27}"/>
              </a:ext>
            </a:extLst>
          </p:cNvPr>
          <p:cNvSpPr txBox="1"/>
          <p:nvPr/>
        </p:nvSpPr>
        <p:spPr>
          <a:xfrm>
            <a:off x="6662586" y="4332150"/>
            <a:ext cx="1981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B. </a:t>
            </a:r>
            <a:r>
              <a:rPr lang="en-US" altLang="ja-JP" sz="1400" dirty="0" err="1"/>
              <a:t>Rouille</a:t>
            </a:r>
            <a:r>
              <a:rPr lang="en-US" altLang="ja-JP" sz="1400" dirty="0"/>
              <a:t>́ </a:t>
            </a:r>
            <a:r>
              <a:rPr lang="en-US" altLang="ja-JP" sz="1400" dirty="0" err="1"/>
              <a:t>d’Orfeuil</a:t>
            </a:r>
            <a:r>
              <a:rPr lang="en-US" altLang="ja-JP" sz="1400" dirty="0"/>
              <a:t> et al.,</a:t>
            </a:r>
          </a:p>
          <a:p>
            <a:r>
              <a:rPr lang="en-US" altLang="ja-JP" sz="1400" dirty="0"/>
              <a:t>A&amp;A 567, A81 (2014)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CB5F14FF-649A-1349-B8F1-EB77D07A91B6}"/>
              </a:ext>
            </a:extLst>
          </p:cNvPr>
          <p:cNvSpPr txBox="1"/>
          <p:nvPr/>
        </p:nvSpPr>
        <p:spPr>
          <a:xfrm>
            <a:off x="6185938" y="1374697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5EV</a:t>
            </a:r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1E77B855-3D7D-A940-9FFB-2100F821AC44}"/>
              </a:ext>
            </a:extLst>
          </p:cNvPr>
          <p:cNvSpPr txBox="1"/>
          <p:nvPr/>
        </p:nvSpPr>
        <p:spPr>
          <a:xfrm>
            <a:off x="5951899" y="2857697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130</a:t>
            </a:r>
            <a:r>
              <a:rPr kumimoji="1" lang="en-US" altLang="ja-JP" dirty="0"/>
              <a:t>EV</a:t>
            </a:r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E502C4F3-E94F-E240-AC28-ECFA756F93CF}"/>
              </a:ext>
            </a:extLst>
          </p:cNvPr>
          <p:cNvSpPr txBox="1"/>
          <p:nvPr/>
        </p:nvSpPr>
        <p:spPr>
          <a:xfrm>
            <a:off x="6387749" y="979052"/>
            <a:ext cx="2159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/>
              <a:t>銀河磁場による曲がり角</a:t>
            </a:r>
            <a:endParaRPr kumimoji="1" lang="en-US" altLang="ja-JP" sz="1400" dirty="0"/>
          </a:p>
          <a:p>
            <a:pPr algn="ctr"/>
            <a:r>
              <a:rPr kumimoji="1" lang="ja-JP" altLang="en-US" sz="1400"/>
              <a:t>（スケール注意）</a:t>
            </a:r>
          </a:p>
        </p:txBody>
      </p:sp>
    </p:spTree>
    <p:extLst>
      <p:ext uri="{BB962C8B-B14F-4D97-AF65-F5344CB8AC3E}">
        <p14:creationId xmlns:p14="http://schemas.microsoft.com/office/powerpoint/2010/main" val="2478370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図形グループ 4"/>
          <p:cNvGrpSpPr/>
          <p:nvPr/>
        </p:nvGrpSpPr>
        <p:grpSpPr>
          <a:xfrm>
            <a:off x="3378785" y="2385216"/>
            <a:ext cx="1594118" cy="2185859"/>
            <a:chOff x="3832504" y="2254404"/>
            <a:chExt cx="2125490" cy="2914479"/>
          </a:xfrm>
        </p:grpSpPr>
        <p:sp>
          <p:nvSpPr>
            <p:cNvPr id="11" name="円/楕円 10"/>
            <p:cNvSpPr/>
            <p:nvPr/>
          </p:nvSpPr>
          <p:spPr>
            <a:xfrm>
              <a:off x="4853069" y="2556753"/>
              <a:ext cx="813667" cy="2612130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cxnSp>
          <p:nvCxnSpPr>
            <p:cNvPr id="14" name="直線コネクタ 13"/>
            <p:cNvCxnSpPr/>
            <p:nvPr/>
          </p:nvCxnSpPr>
          <p:spPr>
            <a:xfrm>
              <a:off x="3936003" y="4002382"/>
              <a:ext cx="2021991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0" name="直線矢印コネクタ 39"/>
            <p:cNvCxnSpPr/>
            <p:nvPr/>
          </p:nvCxnSpPr>
          <p:spPr>
            <a:xfrm flipV="1">
              <a:off x="4530160" y="2254404"/>
              <a:ext cx="2259" cy="174797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41" name="テキスト ボックス 29"/>
            <p:cNvSpPr txBox="1">
              <a:spLocks noChangeArrowheads="1"/>
            </p:cNvSpPr>
            <p:nvPr/>
          </p:nvSpPr>
          <p:spPr bwMode="auto">
            <a:xfrm>
              <a:off x="3832504" y="2807201"/>
              <a:ext cx="759182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defTabSz="685800" eaLnBrk="1" hangingPunct="1"/>
              <a:r>
                <a:rPr lang="en-US" altLang="ja-JP" sz="1350" dirty="0" err="1">
                  <a:solidFill>
                    <a:prstClr val="black"/>
                  </a:solidFill>
                  <a:latin typeface="Calibri" pitchFamily="34" charset="0"/>
                </a:rPr>
                <a:t>Xmax</a:t>
              </a:r>
              <a:endParaRPr lang="ja-JP" altLang="en-US" sz="1350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sp>
        <p:nvSpPr>
          <p:cNvPr id="30" name="円/楕円 29"/>
          <p:cNvSpPr/>
          <p:nvPr/>
        </p:nvSpPr>
        <p:spPr bwMode="auto">
          <a:xfrm>
            <a:off x="2718272" y="2759772"/>
            <a:ext cx="447517" cy="1333144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kumimoji="0" lang="ja-JP" altLang="en-US" sz="1350" kern="0">
              <a:solidFill>
                <a:sysClr val="window" lastClr="FFFFFF"/>
              </a:solidFill>
              <a:latin typeface="Calibri"/>
              <a:ea typeface="ＭＳ Ｐゴシック"/>
            </a:endParaRPr>
          </a:p>
        </p:txBody>
      </p:sp>
      <p:grpSp>
        <p:nvGrpSpPr>
          <p:cNvPr id="4" name="図形グループ 3"/>
          <p:cNvGrpSpPr/>
          <p:nvPr/>
        </p:nvGrpSpPr>
        <p:grpSpPr>
          <a:xfrm>
            <a:off x="5398985" y="2366426"/>
            <a:ext cx="1950214" cy="1907855"/>
            <a:chOff x="6526103" y="2229350"/>
            <a:chExt cx="2600285" cy="2543807"/>
          </a:xfrm>
        </p:grpSpPr>
        <p:sp>
          <p:nvSpPr>
            <p:cNvPr id="38" name="円/楕円 37"/>
            <p:cNvSpPr/>
            <p:nvPr/>
          </p:nvSpPr>
          <p:spPr bwMode="auto">
            <a:xfrm>
              <a:off x="7183815" y="2367313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7" name="円/楕円 36"/>
            <p:cNvSpPr/>
            <p:nvPr/>
          </p:nvSpPr>
          <p:spPr bwMode="auto">
            <a:xfrm>
              <a:off x="6766649" y="2367313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6" name="円/楕円 35"/>
            <p:cNvSpPr/>
            <p:nvPr/>
          </p:nvSpPr>
          <p:spPr bwMode="auto">
            <a:xfrm>
              <a:off x="7285525" y="2556753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5" name="円/楕円 34"/>
            <p:cNvSpPr/>
            <p:nvPr/>
          </p:nvSpPr>
          <p:spPr bwMode="auto">
            <a:xfrm>
              <a:off x="6987180" y="2441153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4" name="円/楕円 33"/>
            <p:cNvSpPr/>
            <p:nvPr/>
          </p:nvSpPr>
          <p:spPr bwMode="auto">
            <a:xfrm>
              <a:off x="6526103" y="2556753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grpSp>
          <p:nvGrpSpPr>
            <p:cNvPr id="12" name="グループ化 15"/>
            <p:cNvGrpSpPr>
              <a:grpSpLocks/>
            </p:cNvGrpSpPr>
            <p:nvPr/>
          </p:nvGrpSpPr>
          <p:grpSpPr bwMode="auto">
            <a:xfrm>
              <a:off x="6587126" y="2606210"/>
              <a:ext cx="1220501" cy="2166947"/>
              <a:chOff x="7000892" y="1643050"/>
              <a:chExt cx="857256" cy="1643074"/>
            </a:xfrm>
          </p:grpSpPr>
          <p:sp>
            <p:nvSpPr>
              <p:cNvPr id="18" name="円/楕円 17"/>
              <p:cNvSpPr/>
              <p:nvPr/>
            </p:nvSpPr>
            <p:spPr>
              <a:xfrm>
                <a:off x="7224732" y="1643050"/>
                <a:ext cx="419103" cy="1347797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9" name="円/楕円 18"/>
              <p:cNvSpPr/>
              <p:nvPr/>
            </p:nvSpPr>
            <p:spPr>
              <a:xfrm>
                <a:off x="7377133" y="1643050"/>
                <a:ext cx="419103" cy="1347797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0" name="円/楕円 19"/>
              <p:cNvSpPr/>
              <p:nvPr/>
            </p:nvSpPr>
            <p:spPr>
              <a:xfrm>
                <a:off x="7072331" y="1643050"/>
                <a:ext cx="419103" cy="1347797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1" name="円/楕円 20"/>
              <p:cNvSpPr/>
              <p:nvPr/>
            </p:nvSpPr>
            <p:spPr>
              <a:xfrm>
                <a:off x="7215207" y="1714488"/>
                <a:ext cx="419103" cy="1347798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2" name="円/楕円 21"/>
              <p:cNvSpPr/>
              <p:nvPr/>
            </p:nvSpPr>
            <p:spPr>
              <a:xfrm>
                <a:off x="7439045" y="1795451"/>
                <a:ext cx="419103" cy="1347797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 dirty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3" name="円/楕円 22"/>
              <p:cNvSpPr/>
              <p:nvPr/>
            </p:nvSpPr>
            <p:spPr>
              <a:xfrm>
                <a:off x="7000892" y="1795451"/>
                <a:ext cx="419103" cy="1347797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4" name="円/楕円 23"/>
              <p:cNvSpPr/>
              <p:nvPr/>
            </p:nvSpPr>
            <p:spPr>
              <a:xfrm>
                <a:off x="7215207" y="1938327"/>
                <a:ext cx="419103" cy="1347797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 dirty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</p:grpSp>
        <p:cxnSp>
          <p:nvCxnSpPr>
            <p:cNvPr id="16" name="直線矢印コネクタ 15"/>
            <p:cNvCxnSpPr/>
            <p:nvPr/>
          </p:nvCxnSpPr>
          <p:spPr>
            <a:xfrm rot="5400000" flipH="1" flipV="1">
              <a:off x="7508979" y="2934832"/>
              <a:ext cx="1413226" cy="2261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10" name="テキスト ボックス 29"/>
            <p:cNvSpPr txBox="1">
              <a:spLocks noChangeArrowheads="1"/>
            </p:cNvSpPr>
            <p:nvPr/>
          </p:nvSpPr>
          <p:spPr bwMode="auto">
            <a:xfrm>
              <a:off x="8259948" y="2674897"/>
              <a:ext cx="866440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defTabSz="685800" eaLnBrk="1" hangingPunct="1"/>
              <a:r>
                <a:rPr lang="en-US" altLang="ja-JP" sz="1350" dirty="0" err="1">
                  <a:solidFill>
                    <a:prstClr val="black"/>
                  </a:solidFill>
                  <a:latin typeface="Calibri" pitchFamily="34" charset="0"/>
                </a:rPr>
                <a:t>Xmax</a:t>
              </a:r>
              <a:endParaRPr lang="ja-JP" altLang="en-US" sz="1350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33" name="円/楕円 32"/>
            <p:cNvSpPr/>
            <p:nvPr/>
          </p:nvSpPr>
          <p:spPr bwMode="auto">
            <a:xfrm>
              <a:off x="7333806" y="2900530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b="1" kern="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9" name="円/楕円 38"/>
            <p:cNvSpPr/>
            <p:nvPr/>
          </p:nvSpPr>
          <p:spPr bwMode="auto">
            <a:xfrm>
              <a:off x="6614249" y="2995632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42" name="正方形/長方形 41"/>
          <p:cNvSpPr/>
          <p:nvPr/>
        </p:nvSpPr>
        <p:spPr>
          <a:xfrm>
            <a:off x="504406" y="3947028"/>
            <a:ext cx="7903504" cy="1890884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ja-JP" altLang="en-US" sz="1350" dirty="0">
              <a:solidFill>
                <a:prstClr val="white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1421605" y="3433660"/>
            <a:ext cx="5425397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5" name="直線矢印コネクタ 14"/>
          <p:cNvCxnSpPr/>
          <p:nvPr/>
        </p:nvCxnSpPr>
        <p:spPr>
          <a:xfrm flipV="1">
            <a:off x="2507581" y="2366425"/>
            <a:ext cx="1694" cy="1067236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17" name="直線コネクタ 16"/>
          <p:cNvCxnSpPr/>
          <p:nvPr/>
        </p:nvCxnSpPr>
        <p:spPr>
          <a:xfrm>
            <a:off x="1288010" y="2366423"/>
            <a:ext cx="5621177" cy="1571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9" name="テキスト ボックス 28"/>
          <p:cNvSpPr txBox="1">
            <a:spLocks noChangeArrowheads="1"/>
          </p:cNvSpPr>
          <p:nvPr/>
        </p:nvSpPr>
        <p:spPr bwMode="auto">
          <a:xfrm>
            <a:off x="1741728" y="2105082"/>
            <a:ext cx="241508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685800" eaLnBrk="1" hangingPunct="1"/>
            <a:r>
              <a:rPr lang="en-US" altLang="ja-JP" sz="1350" dirty="0">
                <a:solidFill>
                  <a:prstClr val="black"/>
                </a:solidFill>
                <a:latin typeface="Calibri" pitchFamily="34" charset="0"/>
              </a:rPr>
              <a:t>0g/cm</a:t>
            </a:r>
            <a:r>
              <a:rPr lang="en-US" altLang="ja-JP" sz="1350" baseline="30000" dirty="0">
                <a:solidFill>
                  <a:prstClr val="black"/>
                </a:solidFill>
                <a:latin typeface="Calibri" pitchFamily="34" charset="0"/>
              </a:rPr>
              <a:t>2  </a:t>
            </a:r>
            <a:r>
              <a:rPr lang="en-US" altLang="ja-JP" sz="1350" dirty="0">
                <a:solidFill>
                  <a:prstClr val="black"/>
                </a:solidFill>
                <a:latin typeface="Calibri" pitchFamily="34" charset="0"/>
              </a:rPr>
              <a:t>; top of the atmosphere</a:t>
            </a:r>
            <a:endParaRPr lang="ja-JP" altLang="en-US" sz="1350" baseline="30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9" name="テキスト ボックス 29"/>
          <p:cNvSpPr txBox="1">
            <a:spLocks noChangeArrowheads="1"/>
          </p:cNvSpPr>
          <p:nvPr/>
        </p:nvSpPr>
        <p:spPr bwMode="auto">
          <a:xfrm>
            <a:off x="1984339" y="2726277"/>
            <a:ext cx="56938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685800" eaLnBrk="1" hangingPunct="1"/>
            <a:r>
              <a:rPr lang="en-US" altLang="ja-JP" sz="1350" dirty="0" err="1">
                <a:solidFill>
                  <a:prstClr val="black"/>
                </a:solidFill>
                <a:latin typeface="Calibri" pitchFamily="34" charset="0"/>
              </a:rPr>
              <a:t>Xmax</a:t>
            </a:r>
            <a:endParaRPr lang="ja-JP" altLang="en-US" sz="135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074358" y="1491804"/>
            <a:ext cx="527914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ex) 10</a:t>
            </a:r>
            <a:r>
              <a:rPr lang="en-US" altLang="ja-JP" sz="1350" baseline="30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17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</a:t>
            </a:r>
            <a:r>
              <a:rPr lang="en-US" altLang="ja-JP" sz="135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eV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proton        14x10</a:t>
            </a:r>
            <a:r>
              <a:rPr lang="en-US" altLang="ja-JP" sz="1350" baseline="30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17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</a:t>
            </a:r>
            <a:r>
              <a:rPr lang="en-US" altLang="ja-JP" sz="135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eV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proton        14x10</a:t>
            </a:r>
            <a:r>
              <a:rPr lang="en-US" altLang="ja-JP" sz="1350" baseline="30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17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</a:t>
            </a:r>
            <a:r>
              <a:rPr lang="en-US" altLang="ja-JP" sz="135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eV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Nitrogen</a:t>
            </a:r>
          </a:p>
          <a:p>
            <a:pPr defTabSz="685800"/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                                                                                   = 14 superposition of </a:t>
            </a:r>
          </a:p>
          <a:p>
            <a:pPr defTabSz="685800"/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                                                                                      10</a:t>
            </a:r>
            <a:r>
              <a:rPr lang="en-US" altLang="ja-JP" sz="1350" baseline="30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17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eV proton (nucleon) </a:t>
            </a:r>
            <a:endParaRPr lang="ja-JP" altLang="en-US" sz="1350" dirty="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27421" y="3697769"/>
            <a:ext cx="16079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observation altitude</a:t>
            </a:r>
            <a:endParaRPr lang="ja-JP" altLang="en-US" sz="1350" dirty="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25" name="スライド番号プレースホルダー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C6F3CB6-7F57-5A4E-847C-11BF2369F6C1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34" charset="-128"/>
              </a:rPr>
              <a:pPr defTabSz="685800"/>
              <a:t>19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6" name="角丸四角形吹き出し 5"/>
          <p:cNvSpPr/>
          <p:nvPr/>
        </p:nvSpPr>
        <p:spPr>
          <a:xfrm>
            <a:off x="6892769" y="2987565"/>
            <a:ext cx="2125354" cy="1183066"/>
          </a:xfrm>
          <a:prstGeom prst="wedgeRoundRectCallout">
            <a:avLst>
              <a:gd name="adj1" fmla="val -96897"/>
              <a:gd name="adj2" fmla="val -51693"/>
              <a:gd name="adj3" fmla="val 16667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altLang="ja-JP" b="1" dirty="0">
                <a:solidFill>
                  <a:srgbClr val="C00000"/>
                </a:solidFill>
                <a:latin typeface="Calibri" panose="020F0502020204030204"/>
                <a:ea typeface="游ゴシック" panose="020B0400000000000000" pitchFamily="34" charset="-128"/>
              </a:rPr>
              <a:t>Nuclear shower</a:t>
            </a:r>
          </a:p>
          <a:p>
            <a:pPr algn="ctr" defTabSz="685800"/>
            <a:r>
              <a:rPr lang="en-US" altLang="ja-JP" b="1" dirty="0">
                <a:solidFill>
                  <a:srgbClr val="C00000"/>
                </a:solidFill>
                <a:latin typeface="Calibri" panose="020F0502020204030204"/>
                <a:ea typeface="游ゴシック" panose="020B0400000000000000" pitchFamily="34" charset="-128"/>
              </a:rPr>
              <a:t>=</a:t>
            </a:r>
          </a:p>
          <a:p>
            <a:pPr algn="ctr" defTabSz="685800"/>
            <a:r>
              <a:rPr lang="en-US" altLang="ja-JP" b="1" dirty="0">
                <a:solidFill>
                  <a:srgbClr val="C00000"/>
                </a:solidFill>
                <a:latin typeface="Calibri" panose="020F0502020204030204"/>
                <a:ea typeface="游ゴシック" panose="020B0400000000000000" pitchFamily="34" charset="-128"/>
              </a:rPr>
              <a:t>superposition of proton showers</a:t>
            </a:r>
            <a:endParaRPr lang="ja-JP" altLang="en-US" b="1" dirty="0">
              <a:solidFill>
                <a:srgbClr val="C00000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graphicFrame>
        <p:nvGraphicFramePr>
          <p:cNvPr id="45" name="表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937747"/>
              </p:ext>
            </p:extLst>
          </p:nvPr>
        </p:nvGraphicFramePr>
        <p:xfrm>
          <a:off x="594614" y="4101700"/>
          <a:ext cx="7686346" cy="112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1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568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604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6994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6994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Intensity of Fluo</a:t>
                      </a:r>
                      <a:r>
                        <a:rPr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r. 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 (norm.) 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14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14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∝ E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5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Xmax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log(1) (norm.) 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log(14)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log(1)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∝log(E/A)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# of muons (∝E</a:t>
                      </a:r>
                      <a:r>
                        <a:rPr kumimoji="1" lang="en-US" altLang="ja-JP" sz="1500" b="1" baseline="30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0.9</a:t>
                      </a:r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 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 (norm.) 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&lt;14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14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∝A(E/A)</a:t>
                      </a:r>
                      <a:r>
                        <a:rPr kumimoji="1" lang="en-US" altLang="ja-JP" sz="1500" b="1" baseline="30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0.9</a:t>
                      </a:r>
                      <a:endParaRPr kumimoji="1" lang="ja-JP" altLang="en-US" sz="1500" b="1" baseline="30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3" name="タイトル 1">
            <a:extLst>
              <a:ext uri="{FF2B5EF4-FFF2-40B4-BE49-F238E27FC236}">
                <a16:creationId xmlns:a16="http://schemas.microsoft.com/office/drawing/2014/main" xmlns="" id="{D1B8986B-6F4C-F044-88AD-AE7110E3FB85}"/>
              </a:ext>
            </a:extLst>
          </p:cNvPr>
          <p:cNvSpPr txBox="1">
            <a:spLocks/>
          </p:cNvSpPr>
          <p:nvPr/>
        </p:nvSpPr>
        <p:spPr>
          <a:xfrm>
            <a:off x="1392631" y="734252"/>
            <a:ext cx="6362237" cy="702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>How can we estimate energy and mass?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80811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BAF8709B-A161-6E48-B49C-CA20DA4E6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6650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4000"/>
              <a:t>なぜ（わざわざ）</a:t>
            </a:r>
            <a:r>
              <a:rPr kumimoji="1" lang="en-US" altLang="ja-JP" sz="4000" dirty="0"/>
              <a:t/>
            </a:r>
            <a:br>
              <a:rPr kumimoji="1" lang="en-US" altLang="ja-JP" sz="4000" dirty="0"/>
            </a:br>
            <a:r>
              <a:rPr kumimoji="1" lang="ja-JP" altLang="en-US" sz="4000"/>
              <a:t>「空気シャワー」を観測するのか？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17305829-9306-6447-BB7F-FB5114D3A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5052" y="1825625"/>
            <a:ext cx="4614203" cy="4351338"/>
          </a:xfrm>
        </p:spPr>
        <p:txBody>
          <a:bodyPr>
            <a:normAutofit/>
          </a:bodyPr>
          <a:lstStyle/>
          <a:p>
            <a:r>
              <a:rPr kumimoji="1" lang="ja-JP" altLang="en-US" sz="2400"/>
              <a:t>加速器を超えた高エネルギー物理・天文学へのアクセス</a:t>
            </a:r>
            <a:endParaRPr kumimoji="1" lang="en-US" altLang="ja-JP" sz="2400" dirty="0"/>
          </a:p>
          <a:p>
            <a:r>
              <a:rPr kumimoji="1" lang="ja-JP" altLang="en-US" sz="2400"/>
              <a:t>宇宙線のフラックス</a:t>
            </a:r>
            <a:r>
              <a:rPr kumimoji="1" lang="en-US" altLang="ja-JP" sz="2400" dirty="0"/>
              <a:t> =&gt; </a:t>
            </a:r>
            <a:r>
              <a:rPr kumimoji="1" lang="ja-JP" altLang="en-US" sz="2400"/>
              <a:t>有効面積</a:t>
            </a:r>
            <a:r>
              <a:rPr kumimoji="1" lang="en-US" altLang="ja-JP" sz="2400" dirty="0"/>
              <a:t>(effective area)</a:t>
            </a:r>
          </a:p>
          <a:p>
            <a:pPr marL="457200" lvl="1" indent="0">
              <a:buNone/>
            </a:pPr>
            <a:r>
              <a:rPr lang="en-US" altLang="ja-JP" sz="2000" dirty="0"/>
              <a:t>I(&gt;10</a:t>
            </a:r>
            <a:r>
              <a:rPr lang="en-US" altLang="ja-JP" sz="2000" baseline="30000" dirty="0"/>
              <a:t>15</a:t>
            </a:r>
            <a:r>
              <a:rPr lang="en-US" altLang="ja-JP" sz="2000" dirty="0"/>
              <a:t>eV) = 5x10</a:t>
            </a:r>
            <a:r>
              <a:rPr lang="en-US" altLang="ja-JP" sz="2000" baseline="30000" dirty="0"/>
              <a:t>-7 </a:t>
            </a:r>
            <a:r>
              <a:rPr lang="en-US" altLang="ja-JP" sz="2000" dirty="0"/>
              <a:t>m</a:t>
            </a:r>
            <a:r>
              <a:rPr lang="en-US" altLang="ja-JP" sz="2000" baseline="30000" dirty="0"/>
              <a:t>-2 </a:t>
            </a:r>
            <a:r>
              <a:rPr lang="en-US" altLang="ja-JP" sz="2000" dirty="0"/>
              <a:t>sr</a:t>
            </a:r>
            <a:r>
              <a:rPr lang="en-US" altLang="ja-JP" sz="2000" baseline="30000" dirty="0"/>
              <a:t>-1 </a:t>
            </a:r>
            <a:r>
              <a:rPr lang="en-US" altLang="ja-JP" sz="2000" dirty="0"/>
              <a:t>s</a:t>
            </a:r>
            <a:r>
              <a:rPr lang="en-US" altLang="ja-JP" sz="2000" baseline="30000" dirty="0"/>
              <a:t>-1</a:t>
            </a:r>
          </a:p>
          <a:p>
            <a:pPr marL="457200" lvl="1" indent="0">
              <a:buNone/>
            </a:pPr>
            <a:r>
              <a:rPr lang="en-US" altLang="ja-JP" sz="2000" dirty="0"/>
              <a:t>                    = 15 m</a:t>
            </a:r>
            <a:r>
              <a:rPr lang="en-US" altLang="ja-JP" sz="2000" baseline="30000" dirty="0"/>
              <a:t>-2 </a:t>
            </a:r>
            <a:r>
              <a:rPr lang="en-US" altLang="ja-JP" sz="2000" dirty="0"/>
              <a:t>sr</a:t>
            </a:r>
            <a:r>
              <a:rPr lang="en-US" altLang="ja-JP" sz="2000" baseline="30000" dirty="0"/>
              <a:t>-1 </a:t>
            </a:r>
            <a:r>
              <a:rPr lang="en-US" altLang="ja-JP" sz="2000" dirty="0"/>
              <a:t>yr</a:t>
            </a:r>
            <a:r>
              <a:rPr lang="en-US" altLang="ja-JP" sz="2000" baseline="30000" dirty="0"/>
              <a:t>-1</a:t>
            </a:r>
          </a:p>
          <a:p>
            <a:endParaRPr kumimoji="1" lang="en-US" altLang="ja-JP" sz="2400" dirty="0"/>
          </a:p>
          <a:p>
            <a:pPr marL="457200" lvl="1" indent="0">
              <a:buNone/>
            </a:pPr>
            <a:r>
              <a:rPr lang="en-US" altLang="ja-JP" sz="2000" dirty="0"/>
              <a:t>I(&gt;10</a:t>
            </a:r>
            <a:r>
              <a:rPr lang="en-US" altLang="ja-JP" sz="2000" baseline="30000" dirty="0"/>
              <a:t>20</a:t>
            </a:r>
            <a:r>
              <a:rPr lang="en-US" altLang="ja-JP" sz="2000" dirty="0"/>
              <a:t>eV) = 1</a:t>
            </a:r>
            <a:r>
              <a:rPr lang="en-US" altLang="ja-JP" sz="2000" baseline="30000" dirty="0"/>
              <a:t> </a:t>
            </a:r>
            <a:r>
              <a:rPr lang="en-US" altLang="ja-JP" sz="2000" dirty="0"/>
              <a:t>/100km</a:t>
            </a:r>
            <a:r>
              <a:rPr lang="en-US" altLang="ja-JP" sz="2000" baseline="30000" dirty="0"/>
              <a:t>2 </a:t>
            </a:r>
            <a:r>
              <a:rPr lang="en-US" altLang="ja-JP" sz="2000" dirty="0"/>
              <a:t>/</a:t>
            </a:r>
            <a:r>
              <a:rPr lang="en-US" altLang="ja-JP" sz="2000" dirty="0" err="1"/>
              <a:t>sr</a:t>
            </a:r>
            <a:r>
              <a:rPr lang="en-US" altLang="ja-JP" sz="2000" baseline="30000" dirty="0"/>
              <a:t> </a:t>
            </a:r>
            <a:r>
              <a:rPr lang="en-US" altLang="ja-JP" sz="2000" dirty="0"/>
              <a:t>/</a:t>
            </a:r>
            <a:r>
              <a:rPr lang="en-US" altLang="ja-JP" sz="2000" dirty="0" err="1"/>
              <a:t>yr</a:t>
            </a:r>
            <a:endParaRPr lang="en-US" altLang="ja-JP" sz="2000" dirty="0"/>
          </a:p>
          <a:p>
            <a:pPr marL="457200" lvl="1" indent="0">
              <a:buNone/>
            </a:pPr>
            <a:endParaRPr lang="en-US" altLang="ja-JP" sz="2000" dirty="0"/>
          </a:p>
          <a:p>
            <a:r>
              <a:rPr lang="ja-JP" altLang="en-US" sz="2400"/>
              <a:t>宇宙に検出器上げても</a:t>
            </a:r>
            <a:r>
              <a:rPr lang="en-US" altLang="ja-JP" sz="2400" dirty="0"/>
              <a:t>O(1m</a:t>
            </a:r>
            <a:r>
              <a:rPr lang="en-US" altLang="ja-JP" sz="2400" baseline="30000" dirty="0"/>
              <a:t>2</a:t>
            </a:r>
            <a:r>
              <a:rPr lang="en-US" altLang="ja-JP" sz="2400" dirty="0"/>
              <a:t>)</a:t>
            </a:r>
            <a:r>
              <a:rPr lang="ja-JP" altLang="en-US" sz="2400"/>
              <a:t>。何も観測できません！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endParaRPr kumimoji="1" lang="ja-JP" altLang="en-US" sz="2400"/>
          </a:p>
        </p:txBody>
      </p:sp>
      <p:pic>
        <p:nvPicPr>
          <p:cNvPr id="9" name="コンテンツ プレースホルダー 3">
            <a:extLst>
              <a:ext uri="{FF2B5EF4-FFF2-40B4-BE49-F238E27FC236}">
                <a16:creationId xmlns:a16="http://schemas.microsoft.com/office/drawing/2014/main" xmlns="" id="{03906B3F-1707-2D41-9FC3-0B187E5188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-7194"/>
          <a:stretch/>
        </p:blipFill>
        <p:spPr>
          <a:xfrm>
            <a:off x="362243" y="1592213"/>
            <a:ext cx="4012809" cy="4912592"/>
          </a:xfrm>
          <a:prstGeom prst="rect">
            <a:avLst/>
          </a:prstGeom>
        </p:spPr>
      </p:pic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xmlns="" id="{F44E95AB-B26D-4D46-9E82-F3047971B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FA930-CC96-9640-89BE-40A459660EC0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6324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図形グループ 4"/>
          <p:cNvGrpSpPr/>
          <p:nvPr/>
        </p:nvGrpSpPr>
        <p:grpSpPr>
          <a:xfrm>
            <a:off x="3378785" y="2385216"/>
            <a:ext cx="1594118" cy="2185859"/>
            <a:chOff x="3832504" y="2254404"/>
            <a:chExt cx="2125490" cy="2914479"/>
          </a:xfrm>
        </p:grpSpPr>
        <p:sp>
          <p:nvSpPr>
            <p:cNvPr id="11" name="円/楕円 10"/>
            <p:cNvSpPr/>
            <p:nvPr/>
          </p:nvSpPr>
          <p:spPr>
            <a:xfrm>
              <a:off x="4853069" y="2556753"/>
              <a:ext cx="813667" cy="2612130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cxnSp>
          <p:nvCxnSpPr>
            <p:cNvPr id="14" name="直線コネクタ 13"/>
            <p:cNvCxnSpPr/>
            <p:nvPr/>
          </p:nvCxnSpPr>
          <p:spPr>
            <a:xfrm>
              <a:off x="3936003" y="4002382"/>
              <a:ext cx="2021991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0" name="直線矢印コネクタ 39"/>
            <p:cNvCxnSpPr/>
            <p:nvPr/>
          </p:nvCxnSpPr>
          <p:spPr>
            <a:xfrm flipV="1">
              <a:off x="4530160" y="2254404"/>
              <a:ext cx="2259" cy="174797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41" name="テキスト ボックス 29"/>
            <p:cNvSpPr txBox="1">
              <a:spLocks noChangeArrowheads="1"/>
            </p:cNvSpPr>
            <p:nvPr/>
          </p:nvSpPr>
          <p:spPr bwMode="auto">
            <a:xfrm>
              <a:off x="3832504" y="2807201"/>
              <a:ext cx="759182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defTabSz="685800" eaLnBrk="1" hangingPunct="1"/>
              <a:r>
                <a:rPr lang="en-US" altLang="ja-JP" sz="1350" dirty="0" err="1">
                  <a:solidFill>
                    <a:prstClr val="black"/>
                  </a:solidFill>
                  <a:latin typeface="Calibri" pitchFamily="34" charset="0"/>
                </a:rPr>
                <a:t>Xmax</a:t>
              </a:r>
              <a:endParaRPr lang="ja-JP" altLang="en-US" sz="1350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sp>
        <p:nvSpPr>
          <p:cNvPr id="30" name="円/楕円 29"/>
          <p:cNvSpPr/>
          <p:nvPr/>
        </p:nvSpPr>
        <p:spPr bwMode="auto">
          <a:xfrm>
            <a:off x="2718272" y="2759772"/>
            <a:ext cx="447517" cy="1333144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kumimoji="0" lang="ja-JP" altLang="en-US" sz="1350" kern="0">
              <a:solidFill>
                <a:sysClr val="window" lastClr="FFFFFF"/>
              </a:solidFill>
              <a:latin typeface="Calibri"/>
              <a:ea typeface="ＭＳ Ｐゴシック"/>
            </a:endParaRPr>
          </a:p>
        </p:txBody>
      </p:sp>
      <p:grpSp>
        <p:nvGrpSpPr>
          <p:cNvPr id="4" name="図形グループ 3"/>
          <p:cNvGrpSpPr/>
          <p:nvPr/>
        </p:nvGrpSpPr>
        <p:grpSpPr>
          <a:xfrm>
            <a:off x="5398985" y="2366426"/>
            <a:ext cx="1950214" cy="1907855"/>
            <a:chOff x="6526103" y="2229350"/>
            <a:chExt cx="2600285" cy="2543807"/>
          </a:xfrm>
        </p:grpSpPr>
        <p:sp>
          <p:nvSpPr>
            <p:cNvPr id="38" name="円/楕円 37"/>
            <p:cNvSpPr/>
            <p:nvPr/>
          </p:nvSpPr>
          <p:spPr bwMode="auto">
            <a:xfrm>
              <a:off x="7183815" y="2367313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7" name="円/楕円 36"/>
            <p:cNvSpPr/>
            <p:nvPr/>
          </p:nvSpPr>
          <p:spPr bwMode="auto">
            <a:xfrm>
              <a:off x="6766649" y="2367313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6" name="円/楕円 35"/>
            <p:cNvSpPr/>
            <p:nvPr/>
          </p:nvSpPr>
          <p:spPr bwMode="auto">
            <a:xfrm>
              <a:off x="7285525" y="2556753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5" name="円/楕円 34"/>
            <p:cNvSpPr/>
            <p:nvPr/>
          </p:nvSpPr>
          <p:spPr bwMode="auto">
            <a:xfrm>
              <a:off x="6987180" y="2441153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4" name="円/楕円 33"/>
            <p:cNvSpPr/>
            <p:nvPr/>
          </p:nvSpPr>
          <p:spPr bwMode="auto">
            <a:xfrm>
              <a:off x="6526103" y="2556753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grpSp>
          <p:nvGrpSpPr>
            <p:cNvPr id="12" name="グループ化 15"/>
            <p:cNvGrpSpPr>
              <a:grpSpLocks/>
            </p:cNvGrpSpPr>
            <p:nvPr/>
          </p:nvGrpSpPr>
          <p:grpSpPr bwMode="auto">
            <a:xfrm>
              <a:off x="6587126" y="2606210"/>
              <a:ext cx="1220501" cy="2166947"/>
              <a:chOff x="7000892" y="1643050"/>
              <a:chExt cx="857256" cy="1643074"/>
            </a:xfrm>
          </p:grpSpPr>
          <p:sp>
            <p:nvSpPr>
              <p:cNvPr id="18" name="円/楕円 17"/>
              <p:cNvSpPr/>
              <p:nvPr/>
            </p:nvSpPr>
            <p:spPr>
              <a:xfrm>
                <a:off x="7224732" y="1643050"/>
                <a:ext cx="419103" cy="1347797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9" name="円/楕円 18"/>
              <p:cNvSpPr/>
              <p:nvPr/>
            </p:nvSpPr>
            <p:spPr>
              <a:xfrm>
                <a:off x="7377133" y="1643050"/>
                <a:ext cx="419103" cy="1347797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0" name="円/楕円 19"/>
              <p:cNvSpPr/>
              <p:nvPr/>
            </p:nvSpPr>
            <p:spPr>
              <a:xfrm>
                <a:off x="7072331" y="1643050"/>
                <a:ext cx="419103" cy="1347797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1" name="円/楕円 20"/>
              <p:cNvSpPr/>
              <p:nvPr/>
            </p:nvSpPr>
            <p:spPr>
              <a:xfrm>
                <a:off x="7215207" y="1714488"/>
                <a:ext cx="419103" cy="1347798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2" name="円/楕円 21"/>
              <p:cNvSpPr/>
              <p:nvPr/>
            </p:nvSpPr>
            <p:spPr>
              <a:xfrm>
                <a:off x="7439045" y="1795451"/>
                <a:ext cx="419103" cy="1347797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 dirty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3" name="円/楕円 22"/>
              <p:cNvSpPr/>
              <p:nvPr/>
            </p:nvSpPr>
            <p:spPr>
              <a:xfrm>
                <a:off x="7000892" y="1795451"/>
                <a:ext cx="419103" cy="1347797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4" name="円/楕円 23"/>
              <p:cNvSpPr/>
              <p:nvPr/>
            </p:nvSpPr>
            <p:spPr>
              <a:xfrm>
                <a:off x="7215207" y="1938327"/>
                <a:ext cx="419103" cy="1347797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 dirty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</p:grpSp>
        <p:cxnSp>
          <p:nvCxnSpPr>
            <p:cNvPr id="16" name="直線矢印コネクタ 15"/>
            <p:cNvCxnSpPr/>
            <p:nvPr/>
          </p:nvCxnSpPr>
          <p:spPr>
            <a:xfrm rot="5400000" flipH="1" flipV="1">
              <a:off x="7508979" y="2934832"/>
              <a:ext cx="1413226" cy="2261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10" name="テキスト ボックス 29"/>
            <p:cNvSpPr txBox="1">
              <a:spLocks noChangeArrowheads="1"/>
            </p:cNvSpPr>
            <p:nvPr/>
          </p:nvSpPr>
          <p:spPr bwMode="auto">
            <a:xfrm>
              <a:off x="8259948" y="2674897"/>
              <a:ext cx="866440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defTabSz="685800" eaLnBrk="1" hangingPunct="1"/>
              <a:r>
                <a:rPr lang="en-US" altLang="ja-JP" sz="1350" dirty="0" err="1">
                  <a:solidFill>
                    <a:prstClr val="black"/>
                  </a:solidFill>
                  <a:latin typeface="Calibri" pitchFamily="34" charset="0"/>
                </a:rPr>
                <a:t>Xmax</a:t>
              </a:r>
              <a:endParaRPr lang="ja-JP" altLang="en-US" sz="1350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33" name="円/楕円 32"/>
            <p:cNvSpPr/>
            <p:nvPr/>
          </p:nvSpPr>
          <p:spPr bwMode="auto">
            <a:xfrm>
              <a:off x="7333806" y="2900530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b="1" kern="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9" name="円/楕円 38"/>
            <p:cNvSpPr/>
            <p:nvPr/>
          </p:nvSpPr>
          <p:spPr bwMode="auto">
            <a:xfrm>
              <a:off x="6614249" y="2995632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42" name="正方形/長方形 41"/>
          <p:cNvSpPr/>
          <p:nvPr/>
        </p:nvSpPr>
        <p:spPr>
          <a:xfrm>
            <a:off x="504407" y="3957982"/>
            <a:ext cx="7903504" cy="1890884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ja-JP" altLang="en-US" sz="1350" dirty="0">
              <a:solidFill>
                <a:prstClr val="white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1421605" y="3433660"/>
            <a:ext cx="5425397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5" name="直線矢印コネクタ 14"/>
          <p:cNvCxnSpPr/>
          <p:nvPr/>
        </p:nvCxnSpPr>
        <p:spPr>
          <a:xfrm flipV="1">
            <a:off x="2507581" y="2366425"/>
            <a:ext cx="1694" cy="1067236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17" name="直線コネクタ 16"/>
          <p:cNvCxnSpPr/>
          <p:nvPr/>
        </p:nvCxnSpPr>
        <p:spPr>
          <a:xfrm>
            <a:off x="1288010" y="2366423"/>
            <a:ext cx="5621177" cy="1571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9" name="テキスト ボックス 28"/>
          <p:cNvSpPr txBox="1">
            <a:spLocks noChangeArrowheads="1"/>
          </p:cNvSpPr>
          <p:nvPr/>
        </p:nvSpPr>
        <p:spPr bwMode="auto">
          <a:xfrm>
            <a:off x="1741728" y="2105082"/>
            <a:ext cx="241508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685800" eaLnBrk="1" hangingPunct="1"/>
            <a:r>
              <a:rPr lang="en-US" altLang="ja-JP" sz="1350" dirty="0">
                <a:solidFill>
                  <a:prstClr val="black"/>
                </a:solidFill>
                <a:latin typeface="Calibri" pitchFamily="34" charset="0"/>
              </a:rPr>
              <a:t>0g/cm</a:t>
            </a:r>
            <a:r>
              <a:rPr lang="en-US" altLang="ja-JP" sz="1350" baseline="30000" dirty="0">
                <a:solidFill>
                  <a:prstClr val="black"/>
                </a:solidFill>
                <a:latin typeface="Calibri" pitchFamily="34" charset="0"/>
              </a:rPr>
              <a:t>2  </a:t>
            </a:r>
            <a:r>
              <a:rPr lang="en-US" altLang="ja-JP" sz="1350" dirty="0">
                <a:solidFill>
                  <a:prstClr val="black"/>
                </a:solidFill>
                <a:latin typeface="Calibri" pitchFamily="34" charset="0"/>
              </a:rPr>
              <a:t>; top of the atmosphere</a:t>
            </a:r>
            <a:endParaRPr lang="ja-JP" altLang="en-US" sz="1350" baseline="30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9" name="テキスト ボックス 29"/>
          <p:cNvSpPr txBox="1">
            <a:spLocks noChangeArrowheads="1"/>
          </p:cNvSpPr>
          <p:nvPr/>
        </p:nvSpPr>
        <p:spPr bwMode="auto">
          <a:xfrm>
            <a:off x="1984339" y="2726277"/>
            <a:ext cx="56938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685800" eaLnBrk="1" hangingPunct="1"/>
            <a:r>
              <a:rPr lang="en-US" altLang="ja-JP" sz="1350" dirty="0" err="1">
                <a:solidFill>
                  <a:prstClr val="black"/>
                </a:solidFill>
                <a:latin typeface="Calibri" pitchFamily="34" charset="0"/>
              </a:rPr>
              <a:t>Xmax</a:t>
            </a:r>
            <a:endParaRPr lang="ja-JP" altLang="en-US" sz="135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074358" y="1491804"/>
            <a:ext cx="527914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ex) 10</a:t>
            </a:r>
            <a:r>
              <a:rPr lang="en-US" altLang="ja-JP" sz="1350" baseline="30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17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</a:t>
            </a:r>
            <a:r>
              <a:rPr lang="en-US" altLang="ja-JP" sz="135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eV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proton        14x10</a:t>
            </a:r>
            <a:r>
              <a:rPr lang="en-US" altLang="ja-JP" sz="1350" baseline="30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17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</a:t>
            </a:r>
            <a:r>
              <a:rPr lang="en-US" altLang="ja-JP" sz="135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eV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proton        14x10</a:t>
            </a:r>
            <a:r>
              <a:rPr lang="en-US" altLang="ja-JP" sz="1350" baseline="30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17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</a:t>
            </a:r>
            <a:r>
              <a:rPr lang="en-US" altLang="ja-JP" sz="135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eV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Nitrogen</a:t>
            </a:r>
          </a:p>
          <a:p>
            <a:pPr defTabSz="685800"/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                                                                                   = 14 superposition of </a:t>
            </a:r>
          </a:p>
          <a:p>
            <a:pPr defTabSz="685800"/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                                                                                      10</a:t>
            </a:r>
            <a:r>
              <a:rPr lang="en-US" altLang="ja-JP" sz="1350" baseline="30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17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eV proton (nucleon) </a:t>
            </a:r>
            <a:endParaRPr lang="ja-JP" altLang="en-US" sz="1350" dirty="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27421" y="3697769"/>
            <a:ext cx="16079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observation altitude</a:t>
            </a:r>
            <a:endParaRPr lang="ja-JP" altLang="en-US" sz="1350" dirty="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2955"/>
              </p:ext>
            </p:extLst>
          </p:nvPr>
        </p:nvGraphicFramePr>
        <p:xfrm>
          <a:off x="594614" y="4101700"/>
          <a:ext cx="7686346" cy="112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1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568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604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6994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6994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tx1"/>
                          </a:solidFill>
                        </a:rPr>
                        <a:t>Intensity of Fluo</a:t>
                      </a:r>
                      <a:r>
                        <a:rPr lang="en-US" altLang="ja-JP" sz="1500" b="1" dirty="0">
                          <a:solidFill>
                            <a:schemeClr val="tx1"/>
                          </a:solidFill>
                        </a:rPr>
                        <a:t>r. 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1" dirty="0">
                          <a:solidFill>
                            <a:schemeClr val="tx1"/>
                          </a:solidFill>
                        </a:rPr>
                        <a:t>1 (norm.) 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tx1"/>
                          </a:solidFill>
                        </a:rPr>
                        <a:t>14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tx1"/>
                          </a:solidFill>
                        </a:rPr>
                        <a:t>14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tx1"/>
                          </a:solidFill>
                        </a:rPr>
                        <a:t>∝ E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5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Xmax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log(1) (norm.) 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log(14)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log(1)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∝log(E/A)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# of muons (∝E</a:t>
                      </a:r>
                      <a:r>
                        <a:rPr kumimoji="1" lang="en-US" altLang="ja-JP" sz="1500" b="1" baseline="30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0.9</a:t>
                      </a:r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 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 (norm.) 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&lt;14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14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∝A(E/A)</a:t>
                      </a:r>
                      <a:r>
                        <a:rPr kumimoji="1" lang="en-US" altLang="ja-JP" sz="1500" b="1" baseline="30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0.9</a:t>
                      </a:r>
                      <a:endParaRPr kumimoji="1" lang="ja-JP" altLang="en-US" sz="1500" b="1" baseline="30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5" name="スライド番号プレースホルダー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C6F3CB6-7F57-5A4E-847C-11BF2369F6C1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34" charset="-128"/>
              </a:rPr>
              <a:pPr defTabSz="685800"/>
              <a:t>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3607311" y="1436519"/>
            <a:ext cx="1532965" cy="29894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ja-JP" altLang="en-US" sz="1350">
              <a:solidFill>
                <a:prstClr val="white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45" name="角丸四角形 44"/>
          <p:cNvSpPr/>
          <p:nvPr/>
        </p:nvSpPr>
        <p:spPr>
          <a:xfrm>
            <a:off x="5238192" y="1436519"/>
            <a:ext cx="1530330" cy="29894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ja-JP" altLang="en-US" sz="1350">
              <a:solidFill>
                <a:prstClr val="white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xmlns="" id="{5A67A0BF-3884-3E47-BFA3-02DB61D8D268}"/>
              </a:ext>
            </a:extLst>
          </p:cNvPr>
          <p:cNvSpPr txBox="1"/>
          <p:nvPr/>
        </p:nvSpPr>
        <p:spPr>
          <a:xfrm>
            <a:off x="6992417" y="2968739"/>
            <a:ext cx="20765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ja-JP" sz="1500" b="1" dirty="0">
                <a:solidFill>
                  <a:srgbClr val="C00000"/>
                </a:solidFill>
                <a:latin typeface="Calibri" panose="020F0502020204030204"/>
                <a:ea typeface="游ゴシック" panose="020B0400000000000000" pitchFamily="34" charset="-128"/>
              </a:rPr>
              <a:t>Same energy/nucleon results same maximum shower depth</a:t>
            </a:r>
            <a:endParaRPr lang="ja-JP" altLang="en-US" sz="1500" b="1" dirty="0">
              <a:solidFill>
                <a:srgbClr val="C00000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46" name="タイトル 1">
            <a:extLst>
              <a:ext uri="{FF2B5EF4-FFF2-40B4-BE49-F238E27FC236}">
                <a16:creationId xmlns:a16="http://schemas.microsoft.com/office/drawing/2014/main" xmlns="" id="{5A5A3D55-F928-7240-8FE0-BAC72C139847}"/>
              </a:ext>
            </a:extLst>
          </p:cNvPr>
          <p:cNvSpPr txBox="1">
            <a:spLocks/>
          </p:cNvSpPr>
          <p:nvPr/>
        </p:nvSpPr>
        <p:spPr>
          <a:xfrm>
            <a:off x="1392631" y="734252"/>
            <a:ext cx="6362237" cy="702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>How can we estimate energy and mass?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20075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図形グループ 4"/>
          <p:cNvGrpSpPr/>
          <p:nvPr/>
        </p:nvGrpSpPr>
        <p:grpSpPr>
          <a:xfrm>
            <a:off x="3378785" y="2385216"/>
            <a:ext cx="1594118" cy="2185859"/>
            <a:chOff x="3832504" y="2254404"/>
            <a:chExt cx="2125490" cy="2914479"/>
          </a:xfrm>
        </p:grpSpPr>
        <p:sp>
          <p:nvSpPr>
            <p:cNvPr id="11" name="円/楕円 10"/>
            <p:cNvSpPr/>
            <p:nvPr/>
          </p:nvSpPr>
          <p:spPr>
            <a:xfrm>
              <a:off x="4853069" y="2556753"/>
              <a:ext cx="813667" cy="2612130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cxnSp>
          <p:nvCxnSpPr>
            <p:cNvPr id="14" name="直線コネクタ 13"/>
            <p:cNvCxnSpPr/>
            <p:nvPr/>
          </p:nvCxnSpPr>
          <p:spPr>
            <a:xfrm>
              <a:off x="3936003" y="4002382"/>
              <a:ext cx="2021991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0" name="直線矢印コネクタ 39"/>
            <p:cNvCxnSpPr/>
            <p:nvPr/>
          </p:nvCxnSpPr>
          <p:spPr>
            <a:xfrm flipV="1">
              <a:off x="4530160" y="2254404"/>
              <a:ext cx="2259" cy="174797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41" name="テキスト ボックス 29"/>
            <p:cNvSpPr txBox="1">
              <a:spLocks noChangeArrowheads="1"/>
            </p:cNvSpPr>
            <p:nvPr/>
          </p:nvSpPr>
          <p:spPr bwMode="auto">
            <a:xfrm>
              <a:off x="3832504" y="2807201"/>
              <a:ext cx="759182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defTabSz="685800" eaLnBrk="1" hangingPunct="1"/>
              <a:r>
                <a:rPr lang="en-US" altLang="ja-JP" sz="1350" dirty="0" err="1">
                  <a:solidFill>
                    <a:prstClr val="black"/>
                  </a:solidFill>
                  <a:latin typeface="Calibri" pitchFamily="34" charset="0"/>
                </a:rPr>
                <a:t>Xmax</a:t>
              </a:r>
              <a:endParaRPr lang="ja-JP" altLang="en-US" sz="1350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cxnSp>
        <p:nvCxnSpPr>
          <p:cNvPr id="13" name="直線コネクタ 12"/>
          <p:cNvCxnSpPr/>
          <p:nvPr/>
        </p:nvCxnSpPr>
        <p:spPr>
          <a:xfrm>
            <a:off x="1421605" y="3433660"/>
            <a:ext cx="5425397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5" name="直線矢印コネクタ 14"/>
          <p:cNvCxnSpPr/>
          <p:nvPr/>
        </p:nvCxnSpPr>
        <p:spPr>
          <a:xfrm flipV="1">
            <a:off x="2507581" y="2366425"/>
            <a:ext cx="1694" cy="1067236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17" name="直線コネクタ 16"/>
          <p:cNvCxnSpPr/>
          <p:nvPr/>
        </p:nvCxnSpPr>
        <p:spPr>
          <a:xfrm>
            <a:off x="1288010" y="2366423"/>
            <a:ext cx="5621177" cy="1571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9" name="テキスト ボックス 28"/>
          <p:cNvSpPr txBox="1">
            <a:spLocks noChangeArrowheads="1"/>
          </p:cNvSpPr>
          <p:nvPr/>
        </p:nvSpPr>
        <p:spPr bwMode="auto">
          <a:xfrm>
            <a:off x="1741728" y="2105082"/>
            <a:ext cx="241508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685800" eaLnBrk="1" hangingPunct="1"/>
            <a:r>
              <a:rPr lang="en-US" altLang="ja-JP" sz="1350" dirty="0">
                <a:solidFill>
                  <a:prstClr val="black"/>
                </a:solidFill>
                <a:latin typeface="Calibri" pitchFamily="34" charset="0"/>
              </a:rPr>
              <a:t>0g/cm</a:t>
            </a:r>
            <a:r>
              <a:rPr lang="en-US" altLang="ja-JP" sz="1350" baseline="30000" dirty="0">
                <a:solidFill>
                  <a:prstClr val="black"/>
                </a:solidFill>
                <a:latin typeface="Calibri" pitchFamily="34" charset="0"/>
              </a:rPr>
              <a:t>2  </a:t>
            </a:r>
            <a:r>
              <a:rPr lang="en-US" altLang="ja-JP" sz="1350" dirty="0">
                <a:solidFill>
                  <a:prstClr val="black"/>
                </a:solidFill>
                <a:latin typeface="Calibri" pitchFamily="34" charset="0"/>
              </a:rPr>
              <a:t>; top of the atmosphere</a:t>
            </a:r>
            <a:endParaRPr lang="ja-JP" altLang="en-US" sz="1350" baseline="30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9" name="テキスト ボックス 29"/>
          <p:cNvSpPr txBox="1">
            <a:spLocks noChangeArrowheads="1"/>
          </p:cNvSpPr>
          <p:nvPr/>
        </p:nvSpPr>
        <p:spPr bwMode="auto">
          <a:xfrm>
            <a:off x="1984339" y="2726277"/>
            <a:ext cx="56938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685800" eaLnBrk="1" hangingPunct="1"/>
            <a:r>
              <a:rPr lang="en-US" altLang="ja-JP" sz="1350" dirty="0" err="1">
                <a:solidFill>
                  <a:prstClr val="black"/>
                </a:solidFill>
                <a:latin typeface="Calibri" pitchFamily="34" charset="0"/>
              </a:rPr>
              <a:t>Xmax</a:t>
            </a:r>
            <a:endParaRPr lang="ja-JP" altLang="en-US" sz="135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0" name="円/楕円 29"/>
          <p:cNvSpPr/>
          <p:nvPr/>
        </p:nvSpPr>
        <p:spPr bwMode="auto">
          <a:xfrm>
            <a:off x="2718272" y="2759772"/>
            <a:ext cx="447517" cy="1333144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kumimoji="0" lang="ja-JP" altLang="en-US" sz="1350" kern="0">
              <a:solidFill>
                <a:sysClr val="window" lastClr="FFFFFF"/>
              </a:solidFill>
              <a:latin typeface="Calibri"/>
              <a:ea typeface="ＭＳ Ｐゴシック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074358" y="1491804"/>
            <a:ext cx="527914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ex) 10</a:t>
            </a:r>
            <a:r>
              <a:rPr lang="en-US" altLang="ja-JP" sz="1350" baseline="30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17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</a:t>
            </a:r>
            <a:r>
              <a:rPr lang="en-US" altLang="ja-JP" sz="135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eV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proton        14x10</a:t>
            </a:r>
            <a:r>
              <a:rPr lang="en-US" altLang="ja-JP" sz="1350" baseline="30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17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</a:t>
            </a:r>
            <a:r>
              <a:rPr lang="en-US" altLang="ja-JP" sz="135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eV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proton        14x10</a:t>
            </a:r>
            <a:r>
              <a:rPr lang="en-US" altLang="ja-JP" sz="1350" baseline="30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17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</a:t>
            </a:r>
            <a:r>
              <a:rPr lang="en-US" altLang="ja-JP" sz="135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eV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Nitrogen</a:t>
            </a:r>
          </a:p>
          <a:p>
            <a:pPr defTabSz="685800"/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                                                                                   = 14 superposition of </a:t>
            </a:r>
          </a:p>
          <a:p>
            <a:pPr defTabSz="685800"/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                                                                                      10</a:t>
            </a:r>
            <a:r>
              <a:rPr lang="en-US" altLang="ja-JP" sz="1350" baseline="30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17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eV proton (nucleon) </a:t>
            </a:r>
            <a:endParaRPr lang="ja-JP" altLang="en-US" sz="1350" dirty="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grpSp>
        <p:nvGrpSpPr>
          <p:cNvPr id="4" name="図形グループ 3"/>
          <p:cNvGrpSpPr/>
          <p:nvPr/>
        </p:nvGrpSpPr>
        <p:grpSpPr>
          <a:xfrm>
            <a:off x="5398985" y="2366426"/>
            <a:ext cx="1950214" cy="1907855"/>
            <a:chOff x="6526103" y="2229350"/>
            <a:chExt cx="2600285" cy="2543807"/>
          </a:xfrm>
        </p:grpSpPr>
        <p:sp>
          <p:nvSpPr>
            <p:cNvPr id="38" name="円/楕円 37"/>
            <p:cNvSpPr/>
            <p:nvPr/>
          </p:nvSpPr>
          <p:spPr bwMode="auto">
            <a:xfrm>
              <a:off x="7183815" y="2367313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7" name="円/楕円 36"/>
            <p:cNvSpPr/>
            <p:nvPr/>
          </p:nvSpPr>
          <p:spPr bwMode="auto">
            <a:xfrm>
              <a:off x="6766649" y="2367313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6" name="円/楕円 35"/>
            <p:cNvSpPr/>
            <p:nvPr/>
          </p:nvSpPr>
          <p:spPr bwMode="auto">
            <a:xfrm>
              <a:off x="7285525" y="2556753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5" name="円/楕円 34"/>
            <p:cNvSpPr/>
            <p:nvPr/>
          </p:nvSpPr>
          <p:spPr bwMode="auto">
            <a:xfrm>
              <a:off x="6987180" y="2441153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4" name="円/楕円 33"/>
            <p:cNvSpPr/>
            <p:nvPr/>
          </p:nvSpPr>
          <p:spPr bwMode="auto">
            <a:xfrm>
              <a:off x="6526103" y="2556753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grpSp>
          <p:nvGrpSpPr>
            <p:cNvPr id="12" name="グループ化 15"/>
            <p:cNvGrpSpPr>
              <a:grpSpLocks/>
            </p:cNvGrpSpPr>
            <p:nvPr/>
          </p:nvGrpSpPr>
          <p:grpSpPr bwMode="auto">
            <a:xfrm>
              <a:off x="6587126" y="2606210"/>
              <a:ext cx="1220501" cy="2166947"/>
              <a:chOff x="7000892" y="1643050"/>
              <a:chExt cx="857256" cy="1643074"/>
            </a:xfrm>
          </p:grpSpPr>
          <p:sp>
            <p:nvSpPr>
              <p:cNvPr id="18" name="円/楕円 17"/>
              <p:cNvSpPr/>
              <p:nvPr/>
            </p:nvSpPr>
            <p:spPr>
              <a:xfrm>
                <a:off x="7224732" y="1643050"/>
                <a:ext cx="419103" cy="1347797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9" name="円/楕円 18"/>
              <p:cNvSpPr/>
              <p:nvPr/>
            </p:nvSpPr>
            <p:spPr>
              <a:xfrm>
                <a:off x="7377133" y="1643050"/>
                <a:ext cx="419103" cy="1347797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0" name="円/楕円 19"/>
              <p:cNvSpPr/>
              <p:nvPr/>
            </p:nvSpPr>
            <p:spPr>
              <a:xfrm>
                <a:off x="7072331" y="1643050"/>
                <a:ext cx="419103" cy="1347797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1" name="円/楕円 20"/>
              <p:cNvSpPr/>
              <p:nvPr/>
            </p:nvSpPr>
            <p:spPr>
              <a:xfrm>
                <a:off x="7215207" y="1714488"/>
                <a:ext cx="419103" cy="1347798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2" name="円/楕円 21"/>
              <p:cNvSpPr/>
              <p:nvPr/>
            </p:nvSpPr>
            <p:spPr>
              <a:xfrm>
                <a:off x="7439045" y="1795451"/>
                <a:ext cx="419103" cy="1347797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 dirty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3" name="円/楕円 22"/>
              <p:cNvSpPr/>
              <p:nvPr/>
            </p:nvSpPr>
            <p:spPr>
              <a:xfrm>
                <a:off x="7000892" y="1795451"/>
                <a:ext cx="419103" cy="1347797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4" name="円/楕円 23"/>
              <p:cNvSpPr/>
              <p:nvPr/>
            </p:nvSpPr>
            <p:spPr>
              <a:xfrm>
                <a:off x="7215207" y="1938327"/>
                <a:ext cx="419103" cy="1347797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 dirty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</p:grpSp>
        <p:cxnSp>
          <p:nvCxnSpPr>
            <p:cNvPr id="16" name="直線矢印コネクタ 15"/>
            <p:cNvCxnSpPr/>
            <p:nvPr/>
          </p:nvCxnSpPr>
          <p:spPr>
            <a:xfrm rot="5400000" flipH="1" flipV="1">
              <a:off x="7508979" y="2934832"/>
              <a:ext cx="1413226" cy="2261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10" name="テキスト ボックス 29"/>
            <p:cNvSpPr txBox="1">
              <a:spLocks noChangeArrowheads="1"/>
            </p:cNvSpPr>
            <p:nvPr/>
          </p:nvSpPr>
          <p:spPr bwMode="auto">
            <a:xfrm>
              <a:off x="8259948" y="2674897"/>
              <a:ext cx="866440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defTabSz="685800" eaLnBrk="1" hangingPunct="1"/>
              <a:r>
                <a:rPr lang="en-US" altLang="ja-JP" sz="1350" dirty="0" err="1">
                  <a:solidFill>
                    <a:prstClr val="black"/>
                  </a:solidFill>
                  <a:latin typeface="Calibri" pitchFamily="34" charset="0"/>
                </a:rPr>
                <a:t>Xmax</a:t>
              </a:r>
              <a:endParaRPr lang="ja-JP" altLang="en-US" sz="1350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33" name="円/楕円 32"/>
            <p:cNvSpPr/>
            <p:nvPr/>
          </p:nvSpPr>
          <p:spPr bwMode="auto">
            <a:xfrm>
              <a:off x="7333806" y="2900530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b="1" kern="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9" name="円/楕円 38"/>
            <p:cNvSpPr/>
            <p:nvPr/>
          </p:nvSpPr>
          <p:spPr bwMode="auto">
            <a:xfrm>
              <a:off x="6614249" y="2995632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44" name="テキスト ボックス 43"/>
          <p:cNvSpPr txBox="1"/>
          <p:nvPr/>
        </p:nvSpPr>
        <p:spPr>
          <a:xfrm>
            <a:off x="627421" y="3697769"/>
            <a:ext cx="16079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observation altitude</a:t>
            </a:r>
            <a:endParaRPr lang="ja-JP" altLang="en-US" sz="1350" dirty="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25" name="スライド番号プレースホルダー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C6F3CB6-7F57-5A4E-847C-11BF2369F6C1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34" charset="-128"/>
              </a:rPr>
              <a:pPr defTabSz="685800"/>
              <a:t>21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992417" y="2968739"/>
            <a:ext cx="20765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ja-JP" sz="1500" b="1" dirty="0">
                <a:solidFill>
                  <a:srgbClr val="C00000"/>
                </a:solidFill>
                <a:latin typeface="Calibri" panose="020F0502020204030204"/>
                <a:ea typeface="游ゴシック" panose="020B0400000000000000" pitchFamily="34" charset="-128"/>
              </a:rPr>
              <a:t>Same energy/nucleon results same maximum shower depth</a:t>
            </a:r>
            <a:endParaRPr lang="ja-JP" altLang="en-US" sz="1500" b="1" dirty="0">
              <a:solidFill>
                <a:srgbClr val="C00000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504407" y="3957982"/>
            <a:ext cx="7903504" cy="1890884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ja-JP" altLang="en-US" sz="1350" dirty="0">
              <a:solidFill>
                <a:prstClr val="white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graphicFrame>
        <p:nvGraphicFramePr>
          <p:cNvPr id="46" name="表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878398"/>
              </p:ext>
            </p:extLst>
          </p:nvPr>
        </p:nvGraphicFramePr>
        <p:xfrm>
          <a:off x="594614" y="4101700"/>
          <a:ext cx="7686346" cy="112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1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568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604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6994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6994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Intensity of Fluo</a:t>
                      </a:r>
                      <a:r>
                        <a:rPr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r. 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 (norm.) 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14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14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∝ E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500" b="1" dirty="0" err="1">
                          <a:solidFill>
                            <a:schemeClr val="tx1"/>
                          </a:solidFill>
                        </a:rPr>
                        <a:t>Xmax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500" b="1" dirty="0">
                          <a:solidFill>
                            <a:schemeClr val="tx1"/>
                          </a:solidFill>
                        </a:rPr>
                        <a:t>log(1) (norm.) 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tx1"/>
                          </a:solidFill>
                        </a:rPr>
                        <a:t>log(14)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tx1"/>
                          </a:solidFill>
                        </a:rPr>
                        <a:t>log(1)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tx1"/>
                          </a:solidFill>
                        </a:rPr>
                        <a:t>∝log(E/A)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# of muons (∝E</a:t>
                      </a:r>
                      <a:r>
                        <a:rPr kumimoji="1" lang="en-US" altLang="ja-JP" sz="1500" b="1" baseline="30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0.9</a:t>
                      </a:r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 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 (norm.) 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&lt;14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14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∝A(E/A)</a:t>
                      </a:r>
                      <a:r>
                        <a:rPr kumimoji="1" lang="en-US" altLang="ja-JP" sz="1500" b="1" baseline="30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0.9</a:t>
                      </a:r>
                      <a:endParaRPr kumimoji="1" lang="ja-JP" altLang="en-US" sz="1500" b="1" baseline="30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" name="角丸四角形 7"/>
          <p:cNvSpPr/>
          <p:nvPr/>
        </p:nvSpPr>
        <p:spPr>
          <a:xfrm>
            <a:off x="2044314" y="1369459"/>
            <a:ext cx="1532965" cy="338932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ja-JP" altLang="en-US" sz="1350">
              <a:solidFill>
                <a:prstClr val="white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45" name="角丸四角形 44"/>
          <p:cNvSpPr/>
          <p:nvPr/>
        </p:nvSpPr>
        <p:spPr>
          <a:xfrm>
            <a:off x="5238192" y="1436519"/>
            <a:ext cx="1530330" cy="332226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ja-JP" altLang="en-US" sz="1350">
              <a:solidFill>
                <a:prstClr val="white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43" name="タイトル 1">
            <a:extLst>
              <a:ext uri="{FF2B5EF4-FFF2-40B4-BE49-F238E27FC236}">
                <a16:creationId xmlns:a16="http://schemas.microsoft.com/office/drawing/2014/main" xmlns="" id="{56645CC4-ADB2-3A49-B5D2-598F33C135DD}"/>
              </a:ext>
            </a:extLst>
          </p:cNvPr>
          <p:cNvSpPr txBox="1">
            <a:spLocks/>
          </p:cNvSpPr>
          <p:nvPr/>
        </p:nvSpPr>
        <p:spPr>
          <a:xfrm>
            <a:off x="1392631" y="734252"/>
            <a:ext cx="6362237" cy="702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>How can we estimate energy and mass?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5843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図形グループ 4"/>
          <p:cNvGrpSpPr/>
          <p:nvPr/>
        </p:nvGrpSpPr>
        <p:grpSpPr>
          <a:xfrm>
            <a:off x="3378785" y="2385216"/>
            <a:ext cx="1594118" cy="2185859"/>
            <a:chOff x="3832504" y="2254404"/>
            <a:chExt cx="2125490" cy="2914479"/>
          </a:xfrm>
        </p:grpSpPr>
        <p:sp>
          <p:nvSpPr>
            <p:cNvPr id="11" name="円/楕円 10"/>
            <p:cNvSpPr/>
            <p:nvPr/>
          </p:nvSpPr>
          <p:spPr>
            <a:xfrm>
              <a:off x="4853069" y="2556753"/>
              <a:ext cx="813667" cy="2612130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cxnSp>
          <p:nvCxnSpPr>
            <p:cNvPr id="14" name="直線コネクタ 13"/>
            <p:cNvCxnSpPr/>
            <p:nvPr/>
          </p:nvCxnSpPr>
          <p:spPr>
            <a:xfrm>
              <a:off x="3936003" y="4002382"/>
              <a:ext cx="2021991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0" name="直線矢印コネクタ 39"/>
            <p:cNvCxnSpPr/>
            <p:nvPr/>
          </p:nvCxnSpPr>
          <p:spPr>
            <a:xfrm flipV="1">
              <a:off x="4530160" y="2254404"/>
              <a:ext cx="2259" cy="174797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41" name="テキスト ボックス 29"/>
            <p:cNvSpPr txBox="1">
              <a:spLocks noChangeArrowheads="1"/>
            </p:cNvSpPr>
            <p:nvPr/>
          </p:nvSpPr>
          <p:spPr bwMode="auto">
            <a:xfrm>
              <a:off x="3832504" y="2807201"/>
              <a:ext cx="759182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defTabSz="685800" eaLnBrk="1" hangingPunct="1"/>
              <a:r>
                <a:rPr lang="en-US" altLang="ja-JP" sz="1350" dirty="0" err="1">
                  <a:solidFill>
                    <a:prstClr val="black"/>
                  </a:solidFill>
                  <a:latin typeface="Calibri" pitchFamily="34" charset="0"/>
                </a:rPr>
                <a:t>Xmax</a:t>
              </a:r>
              <a:endParaRPr lang="ja-JP" altLang="en-US" sz="1350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sp>
        <p:nvSpPr>
          <p:cNvPr id="30" name="円/楕円 29"/>
          <p:cNvSpPr/>
          <p:nvPr/>
        </p:nvSpPr>
        <p:spPr bwMode="auto">
          <a:xfrm>
            <a:off x="2718272" y="2759772"/>
            <a:ext cx="447517" cy="1333144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kumimoji="0" lang="ja-JP" altLang="en-US" sz="1350" kern="0">
              <a:solidFill>
                <a:sysClr val="window" lastClr="FFFFFF"/>
              </a:solidFill>
              <a:latin typeface="Calibri"/>
              <a:ea typeface="ＭＳ Ｐゴシック"/>
            </a:endParaRPr>
          </a:p>
        </p:txBody>
      </p:sp>
      <p:grpSp>
        <p:nvGrpSpPr>
          <p:cNvPr id="4" name="図形グループ 3"/>
          <p:cNvGrpSpPr/>
          <p:nvPr/>
        </p:nvGrpSpPr>
        <p:grpSpPr>
          <a:xfrm>
            <a:off x="5398985" y="2366426"/>
            <a:ext cx="1950214" cy="1907855"/>
            <a:chOff x="6526103" y="2229350"/>
            <a:chExt cx="2600285" cy="2543807"/>
          </a:xfrm>
        </p:grpSpPr>
        <p:sp>
          <p:nvSpPr>
            <p:cNvPr id="38" name="円/楕円 37"/>
            <p:cNvSpPr/>
            <p:nvPr/>
          </p:nvSpPr>
          <p:spPr bwMode="auto">
            <a:xfrm>
              <a:off x="7183815" y="2367313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7" name="円/楕円 36"/>
            <p:cNvSpPr/>
            <p:nvPr/>
          </p:nvSpPr>
          <p:spPr bwMode="auto">
            <a:xfrm>
              <a:off x="6766649" y="2367313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6" name="円/楕円 35"/>
            <p:cNvSpPr/>
            <p:nvPr/>
          </p:nvSpPr>
          <p:spPr bwMode="auto">
            <a:xfrm>
              <a:off x="7285525" y="2556753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5" name="円/楕円 34"/>
            <p:cNvSpPr/>
            <p:nvPr/>
          </p:nvSpPr>
          <p:spPr bwMode="auto">
            <a:xfrm>
              <a:off x="6987180" y="2441153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4" name="円/楕円 33"/>
            <p:cNvSpPr/>
            <p:nvPr/>
          </p:nvSpPr>
          <p:spPr bwMode="auto">
            <a:xfrm>
              <a:off x="6526103" y="2556753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grpSp>
          <p:nvGrpSpPr>
            <p:cNvPr id="12" name="グループ化 15"/>
            <p:cNvGrpSpPr>
              <a:grpSpLocks/>
            </p:cNvGrpSpPr>
            <p:nvPr/>
          </p:nvGrpSpPr>
          <p:grpSpPr bwMode="auto">
            <a:xfrm>
              <a:off x="6587126" y="2606210"/>
              <a:ext cx="1220501" cy="2166947"/>
              <a:chOff x="7000892" y="1643050"/>
              <a:chExt cx="857256" cy="1643074"/>
            </a:xfrm>
          </p:grpSpPr>
          <p:sp>
            <p:nvSpPr>
              <p:cNvPr id="18" name="円/楕円 17"/>
              <p:cNvSpPr/>
              <p:nvPr/>
            </p:nvSpPr>
            <p:spPr>
              <a:xfrm>
                <a:off x="7224732" y="1643050"/>
                <a:ext cx="419103" cy="1347797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9" name="円/楕円 18"/>
              <p:cNvSpPr/>
              <p:nvPr/>
            </p:nvSpPr>
            <p:spPr>
              <a:xfrm>
                <a:off x="7377133" y="1643050"/>
                <a:ext cx="419103" cy="1347797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0" name="円/楕円 19"/>
              <p:cNvSpPr/>
              <p:nvPr/>
            </p:nvSpPr>
            <p:spPr>
              <a:xfrm>
                <a:off x="7072331" y="1643050"/>
                <a:ext cx="419103" cy="1347797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1" name="円/楕円 20"/>
              <p:cNvSpPr/>
              <p:nvPr/>
            </p:nvSpPr>
            <p:spPr>
              <a:xfrm>
                <a:off x="7215207" y="1714488"/>
                <a:ext cx="419103" cy="1347798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2" name="円/楕円 21"/>
              <p:cNvSpPr/>
              <p:nvPr/>
            </p:nvSpPr>
            <p:spPr>
              <a:xfrm>
                <a:off x="7439045" y="1795451"/>
                <a:ext cx="419103" cy="1347797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 dirty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3" name="円/楕円 22"/>
              <p:cNvSpPr/>
              <p:nvPr/>
            </p:nvSpPr>
            <p:spPr>
              <a:xfrm>
                <a:off x="7000892" y="1795451"/>
                <a:ext cx="419103" cy="1347797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4" name="円/楕円 23"/>
              <p:cNvSpPr/>
              <p:nvPr/>
            </p:nvSpPr>
            <p:spPr>
              <a:xfrm>
                <a:off x="7215207" y="1938327"/>
                <a:ext cx="419103" cy="1347797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 dirty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</p:grpSp>
        <p:cxnSp>
          <p:nvCxnSpPr>
            <p:cNvPr id="16" name="直線矢印コネクタ 15"/>
            <p:cNvCxnSpPr/>
            <p:nvPr/>
          </p:nvCxnSpPr>
          <p:spPr>
            <a:xfrm rot="5400000" flipH="1" flipV="1">
              <a:off x="7508979" y="2934832"/>
              <a:ext cx="1413226" cy="2261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10" name="テキスト ボックス 29"/>
            <p:cNvSpPr txBox="1">
              <a:spLocks noChangeArrowheads="1"/>
            </p:cNvSpPr>
            <p:nvPr/>
          </p:nvSpPr>
          <p:spPr bwMode="auto">
            <a:xfrm>
              <a:off x="8259948" y="2674897"/>
              <a:ext cx="866440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defTabSz="685800" eaLnBrk="1" hangingPunct="1"/>
              <a:r>
                <a:rPr lang="en-US" altLang="ja-JP" sz="1350" dirty="0" err="1">
                  <a:solidFill>
                    <a:prstClr val="black"/>
                  </a:solidFill>
                  <a:latin typeface="Calibri" pitchFamily="34" charset="0"/>
                </a:rPr>
                <a:t>Xmax</a:t>
              </a:r>
              <a:endParaRPr lang="ja-JP" altLang="en-US" sz="1350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33" name="円/楕円 32"/>
            <p:cNvSpPr/>
            <p:nvPr/>
          </p:nvSpPr>
          <p:spPr bwMode="auto">
            <a:xfrm>
              <a:off x="7333806" y="2900530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b="1" kern="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9" name="円/楕円 38"/>
            <p:cNvSpPr/>
            <p:nvPr/>
          </p:nvSpPr>
          <p:spPr bwMode="auto">
            <a:xfrm>
              <a:off x="6614249" y="2995632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42" name="正方形/長方形 41"/>
          <p:cNvSpPr/>
          <p:nvPr/>
        </p:nvSpPr>
        <p:spPr>
          <a:xfrm>
            <a:off x="504407" y="3957982"/>
            <a:ext cx="7903504" cy="1890884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ja-JP" altLang="en-US" sz="1350" dirty="0">
              <a:solidFill>
                <a:prstClr val="white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graphicFrame>
        <p:nvGraphicFramePr>
          <p:cNvPr id="47" name="表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683551"/>
              </p:ext>
            </p:extLst>
          </p:nvPr>
        </p:nvGraphicFramePr>
        <p:xfrm>
          <a:off x="594614" y="4101700"/>
          <a:ext cx="7686346" cy="112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1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568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604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6994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6994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Intensity of Fluo</a:t>
                      </a:r>
                      <a:r>
                        <a:rPr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r. 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 (norm.) 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14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14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∝ E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5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Xmax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log(1) (norm.) 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log(14)</a:t>
                      </a:r>
                      <a:endParaRPr kumimoji="1" lang="ja-JP" altLang="en-US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log(1)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∝log(E/A)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tx1"/>
                          </a:solidFill>
                        </a:rPr>
                        <a:t># of muons (∝E</a:t>
                      </a:r>
                      <a:r>
                        <a:rPr kumimoji="1" lang="en-US" altLang="ja-JP" sz="1500" b="1" baseline="30000" dirty="0">
                          <a:solidFill>
                            <a:schemeClr val="tx1"/>
                          </a:solidFill>
                        </a:rPr>
                        <a:t>0.9</a:t>
                      </a:r>
                      <a:r>
                        <a:rPr kumimoji="1" lang="en-US" altLang="ja-JP" sz="1500" b="1" dirty="0">
                          <a:solidFill>
                            <a:schemeClr val="tx1"/>
                          </a:solidFill>
                        </a:rPr>
                        <a:t>) 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1" dirty="0">
                          <a:solidFill>
                            <a:schemeClr val="tx1"/>
                          </a:solidFill>
                        </a:rPr>
                        <a:t>1 (norm.) 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tx1"/>
                          </a:solidFill>
                        </a:rPr>
                        <a:t>&lt;14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tx1"/>
                          </a:solidFill>
                        </a:rPr>
                        <a:t>14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tx1"/>
                          </a:solidFill>
                        </a:rPr>
                        <a:t>∝A(E/A)</a:t>
                      </a:r>
                      <a:r>
                        <a:rPr kumimoji="1" lang="en-US" altLang="ja-JP" sz="1500" b="1" baseline="30000" dirty="0">
                          <a:solidFill>
                            <a:schemeClr val="tx1"/>
                          </a:solidFill>
                        </a:rPr>
                        <a:t>0.9</a:t>
                      </a:r>
                      <a:endParaRPr kumimoji="1" lang="ja-JP" altLang="en-US" sz="15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cxnSp>
        <p:nvCxnSpPr>
          <p:cNvPr id="13" name="直線コネクタ 12"/>
          <p:cNvCxnSpPr/>
          <p:nvPr/>
        </p:nvCxnSpPr>
        <p:spPr>
          <a:xfrm>
            <a:off x="1421605" y="3433660"/>
            <a:ext cx="5425397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5" name="直線矢印コネクタ 14"/>
          <p:cNvCxnSpPr/>
          <p:nvPr/>
        </p:nvCxnSpPr>
        <p:spPr>
          <a:xfrm flipV="1">
            <a:off x="2507581" y="2366425"/>
            <a:ext cx="1694" cy="1067236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17" name="直線コネクタ 16"/>
          <p:cNvCxnSpPr/>
          <p:nvPr/>
        </p:nvCxnSpPr>
        <p:spPr>
          <a:xfrm>
            <a:off x="1288010" y="2366423"/>
            <a:ext cx="5621177" cy="1571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9" name="テキスト ボックス 28"/>
          <p:cNvSpPr txBox="1">
            <a:spLocks noChangeArrowheads="1"/>
          </p:cNvSpPr>
          <p:nvPr/>
        </p:nvSpPr>
        <p:spPr bwMode="auto">
          <a:xfrm>
            <a:off x="1741728" y="2105082"/>
            <a:ext cx="241508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685800" eaLnBrk="1" hangingPunct="1"/>
            <a:r>
              <a:rPr lang="en-US" altLang="ja-JP" sz="1350" dirty="0">
                <a:solidFill>
                  <a:prstClr val="black"/>
                </a:solidFill>
                <a:latin typeface="Calibri" pitchFamily="34" charset="0"/>
              </a:rPr>
              <a:t>0g/cm</a:t>
            </a:r>
            <a:r>
              <a:rPr lang="en-US" altLang="ja-JP" sz="1350" baseline="30000" dirty="0">
                <a:solidFill>
                  <a:prstClr val="black"/>
                </a:solidFill>
                <a:latin typeface="Calibri" pitchFamily="34" charset="0"/>
              </a:rPr>
              <a:t>2  </a:t>
            </a:r>
            <a:r>
              <a:rPr lang="en-US" altLang="ja-JP" sz="1350" dirty="0">
                <a:solidFill>
                  <a:prstClr val="black"/>
                </a:solidFill>
                <a:latin typeface="Calibri" pitchFamily="34" charset="0"/>
              </a:rPr>
              <a:t>; top of the atmosphere</a:t>
            </a:r>
            <a:endParaRPr lang="ja-JP" altLang="en-US" sz="1350" baseline="30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9" name="テキスト ボックス 29"/>
          <p:cNvSpPr txBox="1">
            <a:spLocks noChangeArrowheads="1"/>
          </p:cNvSpPr>
          <p:nvPr/>
        </p:nvSpPr>
        <p:spPr bwMode="auto">
          <a:xfrm>
            <a:off x="1984339" y="2726277"/>
            <a:ext cx="56938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685800" eaLnBrk="1" hangingPunct="1"/>
            <a:r>
              <a:rPr lang="en-US" altLang="ja-JP" sz="1350" dirty="0" err="1">
                <a:solidFill>
                  <a:prstClr val="black"/>
                </a:solidFill>
                <a:latin typeface="Calibri" pitchFamily="34" charset="0"/>
              </a:rPr>
              <a:t>Xmax</a:t>
            </a:r>
            <a:endParaRPr lang="ja-JP" altLang="en-US" sz="135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074358" y="1491804"/>
            <a:ext cx="527914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ex) 10</a:t>
            </a:r>
            <a:r>
              <a:rPr lang="en-US" altLang="ja-JP" sz="1350" baseline="30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17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</a:t>
            </a:r>
            <a:r>
              <a:rPr lang="en-US" altLang="ja-JP" sz="135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eV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proton        14x10</a:t>
            </a:r>
            <a:r>
              <a:rPr lang="en-US" altLang="ja-JP" sz="1350" baseline="30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17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</a:t>
            </a:r>
            <a:r>
              <a:rPr lang="en-US" altLang="ja-JP" sz="135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eV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proton        14x10</a:t>
            </a:r>
            <a:r>
              <a:rPr lang="en-US" altLang="ja-JP" sz="1350" baseline="30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17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</a:t>
            </a:r>
            <a:r>
              <a:rPr lang="en-US" altLang="ja-JP" sz="135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eV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Nitrogen</a:t>
            </a:r>
          </a:p>
          <a:p>
            <a:pPr defTabSz="685800"/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                                                                                   = 14 superposition of </a:t>
            </a:r>
          </a:p>
          <a:p>
            <a:pPr defTabSz="685800"/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                                                                                      10</a:t>
            </a:r>
            <a:r>
              <a:rPr lang="en-US" altLang="ja-JP" sz="1350" baseline="30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17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eV proton (nucleon) </a:t>
            </a:r>
            <a:endParaRPr lang="ja-JP" altLang="en-US" sz="1350" dirty="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27421" y="3697769"/>
            <a:ext cx="16079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observation altitude</a:t>
            </a:r>
            <a:endParaRPr lang="ja-JP" altLang="en-US" sz="1350" dirty="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25" name="スライド番号プレースホルダー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C6F3CB6-7F57-5A4E-847C-11BF2369F6C1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34" charset="-128"/>
              </a:rPr>
              <a:pPr defTabSz="685800"/>
              <a:t>22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874230" y="3074432"/>
            <a:ext cx="22697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ja-JP" sz="1500" b="1" dirty="0">
                <a:solidFill>
                  <a:srgbClr val="C00000"/>
                </a:solidFill>
                <a:latin typeface="Calibri" panose="020F0502020204030204"/>
                <a:ea typeface="游ゴシック" panose="020B0400000000000000" pitchFamily="34" charset="-128"/>
              </a:rPr>
              <a:t>Same energy/nucleon results number muons proportional to A</a:t>
            </a:r>
            <a:endParaRPr lang="ja-JP" altLang="en-US" sz="1500" b="1" dirty="0">
              <a:solidFill>
                <a:srgbClr val="C00000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48" name="角丸四角形 47"/>
          <p:cNvSpPr/>
          <p:nvPr/>
        </p:nvSpPr>
        <p:spPr>
          <a:xfrm>
            <a:off x="2044314" y="1369459"/>
            <a:ext cx="1532965" cy="385064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ja-JP" altLang="en-US" sz="1350">
              <a:solidFill>
                <a:prstClr val="white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49" name="角丸四角形 48"/>
          <p:cNvSpPr/>
          <p:nvPr/>
        </p:nvSpPr>
        <p:spPr>
          <a:xfrm>
            <a:off x="5238192" y="1436519"/>
            <a:ext cx="1530330" cy="377445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ja-JP" altLang="en-US" sz="1350">
              <a:solidFill>
                <a:prstClr val="white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43" name="タイトル 1">
            <a:extLst>
              <a:ext uri="{FF2B5EF4-FFF2-40B4-BE49-F238E27FC236}">
                <a16:creationId xmlns:a16="http://schemas.microsoft.com/office/drawing/2014/main" xmlns="" id="{837C9CB2-ACA6-8744-92B7-CD77B7A5327A}"/>
              </a:ext>
            </a:extLst>
          </p:cNvPr>
          <p:cNvSpPr txBox="1">
            <a:spLocks/>
          </p:cNvSpPr>
          <p:nvPr/>
        </p:nvSpPr>
        <p:spPr>
          <a:xfrm>
            <a:off x="1392631" y="734252"/>
            <a:ext cx="6362237" cy="702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>How can we estimate energy and mass?</a:t>
            </a:r>
            <a:endParaRPr lang="ja-JP" altLang="en-US" dirty="0"/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xmlns="" id="{CE77C56A-6C93-0F46-B062-DC98C276824C}"/>
              </a:ext>
            </a:extLst>
          </p:cNvPr>
          <p:cNvSpPr/>
          <p:nvPr/>
        </p:nvSpPr>
        <p:spPr>
          <a:xfrm>
            <a:off x="6898313" y="4778476"/>
            <a:ext cx="1299501" cy="35560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9098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図形グループ 4"/>
          <p:cNvGrpSpPr/>
          <p:nvPr/>
        </p:nvGrpSpPr>
        <p:grpSpPr>
          <a:xfrm>
            <a:off x="3378785" y="2385216"/>
            <a:ext cx="1594118" cy="2185859"/>
            <a:chOff x="3832504" y="2254404"/>
            <a:chExt cx="2125490" cy="2914479"/>
          </a:xfrm>
        </p:grpSpPr>
        <p:sp>
          <p:nvSpPr>
            <p:cNvPr id="11" name="円/楕円 10"/>
            <p:cNvSpPr/>
            <p:nvPr/>
          </p:nvSpPr>
          <p:spPr>
            <a:xfrm>
              <a:off x="4853069" y="2556753"/>
              <a:ext cx="813667" cy="2612130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cxnSp>
          <p:nvCxnSpPr>
            <p:cNvPr id="14" name="直線コネクタ 13"/>
            <p:cNvCxnSpPr/>
            <p:nvPr/>
          </p:nvCxnSpPr>
          <p:spPr>
            <a:xfrm>
              <a:off x="3936003" y="4002382"/>
              <a:ext cx="2021991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0" name="直線矢印コネクタ 39"/>
            <p:cNvCxnSpPr/>
            <p:nvPr/>
          </p:nvCxnSpPr>
          <p:spPr>
            <a:xfrm flipV="1">
              <a:off x="4530160" y="2254404"/>
              <a:ext cx="2259" cy="174797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41" name="テキスト ボックス 29"/>
            <p:cNvSpPr txBox="1">
              <a:spLocks noChangeArrowheads="1"/>
            </p:cNvSpPr>
            <p:nvPr/>
          </p:nvSpPr>
          <p:spPr bwMode="auto">
            <a:xfrm>
              <a:off x="3832504" y="2807201"/>
              <a:ext cx="759182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defTabSz="685800" eaLnBrk="1" hangingPunct="1"/>
              <a:r>
                <a:rPr lang="en-US" altLang="ja-JP" sz="1350" dirty="0" err="1">
                  <a:solidFill>
                    <a:prstClr val="black"/>
                  </a:solidFill>
                  <a:latin typeface="Calibri" pitchFamily="34" charset="0"/>
                </a:rPr>
                <a:t>Xmax</a:t>
              </a:r>
              <a:endParaRPr lang="ja-JP" altLang="en-US" sz="1350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sp>
        <p:nvSpPr>
          <p:cNvPr id="30" name="円/楕円 29"/>
          <p:cNvSpPr/>
          <p:nvPr/>
        </p:nvSpPr>
        <p:spPr bwMode="auto">
          <a:xfrm>
            <a:off x="2718272" y="2759772"/>
            <a:ext cx="447517" cy="1333144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kumimoji="0" lang="ja-JP" altLang="en-US" sz="1350" kern="0">
              <a:solidFill>
                <a:sysClr val="window" lastClr="FFFFFF"/>
              </a:solidFill>
              <a:latin typeface="Calibri"/>
              <a:ea typeface="ＭＳ Ｐゴシック"/>
            </a:endParaRPr>
          </a:p>
        </p:txBody>
      </p:sp>
      <p:grpSp>
        <p:nvGrpSpPr>
          <p:cNvPr id="4" name="図形グループ 3"/>
          <p:cNvGrpSpPr/>
          <p:nvPr/>
        </p:nvGrpSpPr>
        <p:grpSpPr>
          <a:xfrm>
            <a:off x="5398985" y="2366426"/>
            <a:ext cx="1950214" cy="1907855"/>
            <a:chOff x="6526103" y="2229350"/>
            <a:chExt cx="2600285" cy="2543807"/>
          </a:xfrm>
        </p:grpSpPr>
        <p:sp>
          <p:nvSpPr>
            <p:cNvPr id="38" name="円/楕円 37"/>
            <p:cNvSpPr/>
            <p:nvPr/>
          </p:nvSpPr>
          <p:spPr bwMode="auto">
            <a:xfrm>
              <a:off x="7183815" y="2367313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7" name="円/楕円 36"/>
            <p:cNvSpPr/>
            <p:nvPr/>
          </p:nvSpPr>
          <p:spPr bwMode="auto">
            <a:xfrm>
              <a:off x="6766649" y="2367313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6" name="円/楕円 35"/>
            <p:cNvSpPr/>
            <p:nvPr/>
          </p:nvSpPr>
          <p:spPr bwMode="auto">
            <a:xfrm>
              <a:off x="7285525" y="2556753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5" name="円/楕円 34"/>
            <p:cNvSpPr/>
            <p:nvPr/>
          </p:nvSpPr>
          <p:spPr bwMode="auto">
            <a:xfrm>
              <a:off x="6987180" y="2441153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4" name="円/楕円 33"/>
            <p:cNvSpPr/>
            <p:nvPr/>
          </p:nvSpPr>
          <p:spPr bwMode="auto">
            <a:xfrm>
              <a:off x="6526103" y="2556753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grpSp>
          <p:nvGrpSpPr>
            <p:cNvPr id="12" name="グループ化 15"/>
            <p:cNvGrpSpPr>
              <a:grpSpLocks/>
            </p:cNvGrpSpPr>
            <p:nvPr/>
          </p:nvGrpSpPr>
          <p:grpSpPr bwMode="auto">
            <a:xfrm>
              <a:off x="6587126" y="2606210"/>
              <a:ext cx="1220501" cy="2166947"/>
              <a:chOff x="7000892" y="1643050"/>
              <a:chExt cx="857256" cy="1643074"/>
            </a:xfrm>
          </p:grpSpPr>
          <p:sp>
            <p:nvSpPr>
              <p:cNvPr id="18" name="円/楕円 17"/>
              <p:cNvSpPr/>
              <p:nvPr/>
            </p:nvSpPr>
            <p:spPr>
              <a:xfrm>
                <a:off x="7224732" y="1643050"/>
                <a:ext cx="419103" cy="1347797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9" name="円/楕円 18"/>
              <p:cNvSpPr/>
              <p:nvPr/>
            </p:nvSpPr>
            <p:spPr>
              <a:xfrm>
                <a:off x="7377133" y="1643050"/>
                <a:ext cx="419103" cy="1347797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0" name="円/楕円 19"/>
              <p:cNvSpPr/>
              <p:nvPr/>
            </p:nvSpPr>
            <p:spPr>
              <a:xfrm>
                <a:off x="7072331" y="1643050"/>
                <a:ext cx="419103" cy="1347797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1" name="円/楕円 20"/>
              <p:cNvSpPr/>
              <p:nvPr/>
            </p:nvSpPr>
            <p:spPr>
              <a:xfrm>
                <a:off x="7215207" y="1714488"/>
                <a:ext cx="419103" cy="1347798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2" name="円/楕円 21"/>
              <p:cNvSpPr/>
              <p:nvPr/>
            </p:nvSpPr>
            <p:spPr>
              <a:xfrm>
                <a:off x="7439045" y="1795451"/>
                <a:ext cx="419103" cy="1347797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 dirty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3" name="円/楕円 22"/>
              <p:cNvSpPr/>
              <p:nvPr/>
            </p:nvSpPr>
            <p:spPr>
              <a:xfrm>
                <a:off x="7000892" y="1795451"/>
                <a:ext cx="419103" cy="1347797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4" name="円/楕円 23"/>
              <p:cNvSpPr/>
              <p:nvPr/>
            </p:nvSpPr>
            <p:spPr>
              <a:xfrm>
                <a:off x="7215207" y="1938327"/>
                <a:ext cx="419103" cy="1347797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:endParaRPr kumimoji="0" lang="ja-JP" altLang="en-US" sz="1350" kern="0" dirty="0">
                  <a:solidFill>
                    <a:sysClr val="window" lastClr="FFFFFF"/>
                  </a:solidFill>
                  <a:latin typeface="Calibri"/>
                  <a:ea typeface="ＭＳ Ｐゴシック"/>
                </a:endParaRPr>
              </a:p>
            </p:txBody>
          </p:sp>
        </p:grpSp>
        <p:cxnSp>
          <p:nvCxnSpPr>
            <p:cNvPr id="16" name="直線矢印コネクタ 15"/>
            <p:cNvCxnSpPr/>
            <p:nvPr/>
          </p:nvCxnSpPr>
          <p:spPr>
            <a:xfrm rot="5400000" flipH="1" flipV="1">
              <a:off x="7508979" y="2934832"/>
              <a:ext cx="1413226" cy="2261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10" name="テキスト ボックス 29"/>
            <p:cNvSpPr txBox="1">
              <a:spLocks noChangeArrowheads="1"/>
            </p:cNvSpPr>
            <p:nvPr/>
          </p:nvSpPr>
          <p:spPr bwMode="auto">
            <a:xfrm>
              <a:off x="8259948" y="2674897"/>
              <a:ext cx="866440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defTabSz="685800" eaLnBrk="1" hangingPunct="1"/>
              <a:r>
                <a:rPr lang="en-US" altLang="ja-JP" sz="1350" dirty="0" err="1">
                  <a:solidFill>
                    <a:prstClr val="black"/>
                  </a:solidFill>
                  <a:latin typeface="Calibri" pitchFamily="34" charset="0"/>
                </a:rPr>
                <a:t>Xmax</a:t>
              </a:r>
              <a:endParaRPr lang="ja-JP" altLang="en-US" sz="1350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33" name="円/楕円 32"/>
            <p:cNvSpPr/>
            <p:nvPr/>
          </p:nvSpPr>
          <p:spPr bwMode="auto">
            <a:xfrm>
              <a:off x="7333806" y="2900530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b="1" kern="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9" name="円/楕円 38"/>
            <p:cNvSpPr/>
            <p:nvPr/>
          </p:nvSpPr>
          <p:spPr bwMode="auto">
            <a:xfrm>
              <a:off x="6614249" y="2995632"/>
              <a:ext cx="596689" cy="1777525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kumimoji="0" lang="ja-JP" altLang="en-US" sz="1350" kern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42" name="正方形/長方形 41"/>
          <p:cNvSpPr/>
          <p:nvPr/>
        </p:nvSpPr>
        <p:spPr>
          <a:xfrm>
            <a:off x="504407" y="3957982"/>
            <a:ext cx="7903504" cy="1890884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ja-JP" altLang="en-US" sz="1350" dirty="0">
              <a:solidFill>
                <a:schemeClr val="tx1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graphicFrame>
        <p:nvGraphicFramePr>
          <p:cNvPr id="47" name="表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11964"/>
              </p:ext>
            </p:extLst>
          </p:nvPr>
        </p:nvGraphicFramePr>
        <p:xfrm>
          <a:off x="594614" y="4101700"/>
          <a:ext cx="7686346" cy="112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1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568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604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6994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6994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tx1"/>
                          </a:solidFill>
                        </a:rPr>
                        <a:t>Intensity of Fluo</a:t>
                      </a:r>
                      <a:r>
                        <a:rPr lang="en-US" altLang="ja-JP" sz="1500" b="1" dirty="0">
                          <a:solidFill>
                            <a:schemeClr val="tx1"/>
                          </a:solidFill>
                        </a:rPr>
                        <a:t>r. 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1" dirty="0">
                          <a:solidFill>
                            <a:schemeClr val="tx1"/>
                          </a:solidFill>
                        </a:rPr>
                        <a:t>1 (norm.) 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tx1"/>
                          </a:solidFill>
                        </a:rPr>
                        <a:t>14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tx1"/>
                          </a:solidFill>
                        </a:rPr>
                        <a:t>14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tx1"/>
                          </a:solidFill>
                        </a:rPr>
                        <a:t>∝ E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500" b="1" dirty="0" err="1">
                          <a:solidFill>
                            <a:schemeClr val="tx1"/>
                          </a:solidFill>
                        </a:rPr>
                        <a:t>Xmax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500" b="1" dirty="0">
                          <a:solidFill>
                            <a:schemeClr val="tx1"/>
                          </a:solidFill>
                        </a:rPr>
                        <a:t>log(1) (norm.) 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tx1"/>
                          </a:solidFill>
                        </a:rPr>
                        <a:t>log(14)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tx1"/>
                          </a:solidFill>
                        </a:rPr>
                        <a:t>log(1)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tx1"/>
                          </a:solidFill>
                        </a:rPr>
                        <a:t>∝log(E/A)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tx1"/>
                          </a:solidFill>
                        </a:rPr>
                        <a:t># of muons (∝E</a:t>
                      </a:r>
                      <a:r>
                        <a:rPr kumimoji="1" lang="en-US" altLang="ja-JP" sz="1500" b="1" baseline="30000" dirty="0">
                          <a:solidFill>
                            <a:schemeClr val="tx1"/>
                          </a:solidFill>
                        </a:rPr>
                        <a:t>0.9</a:t>
                      </a:r>
                      <a:r>
                        <a:rPr kumimoji="1" lang="en-US" altLang="ja-JP" sz="1500" b="1" dirty="0">
                          <a:solidFill>
                            <a:schemeClr val="tx1"/>
                          </a:solidFill>
                        </a:rPr>
                        <a:t>) 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1" dirty="0">
                          <a:solidFill>
                            <a:schemeClr val="tx1"/>
                          </a:solidFill>
                        </a:rPr>
                        <a:t>1 (norm.) 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tx1"/>
                          </a:solidFill>
                        </a:rPr>
                        <a:t>&lt;14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tx1"/>
                          </a:solidFill>
                        </a:rPr>
                        <a:t>14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chemeClr val="tx1"/>
                          </a:solidFill>
                        </a:rPr>
                        <a:t>∝A(E/A)</a:t>
                      </a:r>
                      <a:r>
                        <a:rPr kumimoji="1" lang="en-US" altLang="ja-JP" sz="1500" b="1" baseline="30000" dirty="0">
                          <a:solidFill>
                            <a:schemeClr val="tx1"/>
                          </a:solidFill>
                        </a:rPr>
                        <a:t>0.9</a:t>
                      </a:r>
                      <a:endParaRPr kumimoji="1" lang="ja-JP" altLang="en-US" sz="15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92631" y="734252"/>
            <a:ext cx="6362237" cy="702268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How can we estimate energy and mass?</a:t>
            </a:r>
            <a:endParaRPr kumimoji="1" lang="ja-JP" altLang="en-US" dirty="0"/>
          </a:p>
        </p:txBody>
      </p:sp>
      <p:cxnSp>
        <p:nvCxnSpPr>
          <p:cNvPr id="13" name="直線コネクタ 12"/>
          <p:cNvCxnSpPr/>
          <p:nvPr/>
        </p:nvCxnSpPr>
        <p:spPr>
          <a:xfrm>
            <a:off x="1421605" y="3433660"/>
            <a:ext cx="5425397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5" name="直線矢印コネクタ 14"/>
          <p:cNvCxnSpPr/>
          <p:nvPr/>
        </p:nvCxnSpPr>
        <p:spPr>
          <a:xfrm flipV="1">
            <a:off x="2507581" y="2366425"/>
            <a:ext cx="1694" cy="1067236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17" name="直線コネクタ 16"/>
          <p:cNvCxnSpPr/>
          <p:nvPr/>
        </p:nvCxnSpPr>
        <p:spPr>
          <a:xfrm>
            <a:off x="1288010" y="2366423"/>
            <a:ext cx="5621177" cy="1571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9" name="テキスト ボックス 28"/>
          <p:cNvSpPr txBox="1">
            <a:spLocks noChangeArrowheads="1"/>
          </p:cNvSpPr>
          <p:nvPr/>
        </p:nvSpPr>
        <p:spPr bwMode="auto">
          <a:xfrm>
            <a:off x="1741728" y="2105082"/>
            <a:ext cx="241508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685800" eaLnBrk="1" hangingPunct="1"/>
            <a:r>
              <a:rPr lang="en-US" altLang="ja-JP" sz="1350" dirty="0">
                <a:solidFill>
                  <a:prstClr val="black"/>
                </a:solidFill>
                <a:latin typeface="Calibri" pitchFamily="34" charset="0"/>
              </a:rPr>
              <a:t>0g/cm</a:t>
            </a:r>
            <a:r>
              <a:rPr lang="en-US" altLang="ja-JP" sz="1350" baseline="30000" dirty="0">
                <a:solidFill>
                  <a:prstClr val="black"/>
                </a:solidFill>
                <a:latin typeface="Calibri" pitchFamily="34" charset="0"/>
              </a:rPr>
              <a:t>2  </a:t>
            </a:r>
            <a:r>
              <a:rPr lang="en-US" altLang="ja-JP" sz="1350" dirty="0">
                <a:solidFill>
                  <a:prstClr val="black"/>
                </a:solidFill>
                <a:latin typeface="Calibri" pitchFamily="34" charset="0"/>
              </a:rPr>
              <a:t>; top of the atmosphere</a:t>
            </a:r>
            <a:endParaRPr lang="ja-JP" altLang="en-US" sz="1350" baseline="30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9" name="テキスト ボックス 29"/>
          <p:cNvSpPr txBox="1">
            <a:spLocks noChangeArrowheads="1"/>
          </p:cNvSpPr>
          <p:nvPr/>
        </p:nvSpPr>
        <p:spPr bwMode="auto">
          <a:xfrm>
            <a:off x="1984339" y="2726277"/>
            <a:ext cx="56938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685800" eaLnBrk="1" hangingPunct="1"/>
            <a:r>
              <a:rPr lang="en-US" altLang="ja-JP" sz="1350" dirty="0" err="1">
                <a:solidFill>
                  <a:prstClr val="black"/>
                </a:solidFill>
                <a:latin typeface="Calibri" pitchFamily="34" charset="0"/>
              </a:rPr>
              <a:t>Xmax</a:t>
            </a:r>
            <a:endParaRPr lang="ja-JP" altLang="en-US" sz="135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074358" y="1491804"/>
            <a:ext cx="527914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ex) 10</a:t>
            </a:r>
            <a:r>
              <a:rPr lang="en-US" altLang="ja-JP" sz="1350" baseline="30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17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</a:t>
            </a:r>
            <a:r>
              <a:rPr lang="en-US" altLang="ja-JP" sz="135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eV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proton        14x10</a:t>
            </a:r>
            <a:r>
              <a:rPr lang="en-US" altLang="ja-JP" sz="1350" baseline="30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17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</a:t>
            </a:r>
            <a:r>
              <a:rPr lang="en-US" altLang="ja-JP" sz="135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eV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proton        14x10</a:t>
            </a:r>
            <a:r>
              <a:rPr lang="en-US" altLang="ja-JP" sz="1350" baseline="30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17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</a:t>
            </a:r>
            <a:r>
              <a:rPr lang="en-US" altLang="ja-JP" sz="135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eV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Nitrogen</a:t>
            </a:r>
          </a:p>
          <a:p>
            <a:pPr defTabSz="685800"/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                                                                                   = 14 superposition of </a:t>
            </a:r>
          </a:p>
          <a:p>
            <a:pPr defTabSz="685800"/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                                                                                      10</a:t>
            </a:r>
            <a:r>
              <a:rPr lang="en-US" altLang="ja-JP" sz="1350" baseline="30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17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eV proton (nucleon) </a:t>
            </a:r>
            <a:endParaRPr lang="ja-JP" altLang="en-US" sz="1350" dirty="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27421" y="3697769"/>
            <a:ext cx="16079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observation altitude</a:t>
            </a:r>
            <a:endParaRPr lang="ja-JP" altLang="en-US" sz="1350" dirty="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25" name="スライド番号プレースホルダー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C6F3CB6-7F57-5A4E-847C-11BF2369F6C1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34" charset="-128"/>
              </a:rPr>
              <a:pPr defTabSz="685800"/>
              <a:t>23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723B054A-9C03-D342-A7F5-80C36FB762B8}"/>
              </a:ext>
            </a:extLst>
          </p:cNvPr>
          <p:cNvSpPr txBox="1"/>
          <p:nvPr/>
        </p:nvSpPr>
        <p:spPr>
          <a:xfrm>
            <a:off x="810553" y="6057648"/>
            <a:ext cx="7522893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b="1">
                <a:solidFill>
                  <a:srgbClr val="FF0000"/>
                </a:solidFill>
              </a:rPr>
              <a:t>エネルギーと</a:t>
            </a:r>
            <a:r>
              <a:rPr kumimoji="1" lang="en-US" altLang="ja-JP" sz="2400" b="1" dirty="0" err="1">
                <a:solidFill>
                  <a:srgbClr val="FF0000"/>
                </a:solidFill>
              </a:rPr>
              <a:t>X</a:t>
            </a:r>
            <a:r>
              <a:rPr kumimoji="1" lang="en-US" altLang="ja-JP" sz="2400" b="1" baseline="-25000" dirty="0" err="1">
                <a:solidFill>
                  <a:srgbClr val="FF0000"/>
                </a:solidFill>
              </a:rPr>
              <a:t>max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 or </a:t>
            </a:r>
            <a:r>
              <a:rPr kumimoji="1" lang="en-US" altLang="ja-JP" sz="2400" b="1" dirty="0" err="1">
                <a:solidFill>
                  <a:srgbClr val="FF0000"/>
                </a:solidFill>
              </a:rPr>
              <a:t>N</a:t>
            </a:r>
            <a:r>
              <a:rPr kumimoji="1" lang="en-US" altLang="ja-JP" sz="2400" b="1" baseline="-25000" dirty="0" err="1">
                <a:solidFill>
                  <a:srgbClr val="FF0000"/>
                </a:solidFill>
              </a:rPr>
              <a:t>mu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 </a:t>
            </a:r>
            <a:r>
              <a:rPr kumimoji="1" lang="ja-JP" altLang="en-US" sz="2400" b="1">
                <a:solidFill>
                  <a:srgbClr val="FF0000"/>
                </a:solidFill>
              </a:rPr>
              <a:t>を測れば質量を</a:t>
            </a:r>
            <a:r>
              <a:rPr lang="ja-JP" altLang="en-US" sz="2400" b="1">
                <a:solidFill>
                  <a:srgbClr val="FF0000"/>
                </a:solidFill>
              </a:rPr>
              <a:t>測定できる。</a:t>
            </a:r>
            <a:endParaRPr kumimoji="1" lang="ja-JP" alt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47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1097757"/>
            <a:ext cx="7886700" cy="994172"/>
          </a:xfrm>
        </p:spPr>
        <p:txBody>
          <a:bodyPr/>
          <a:lstStyle/>
          <a:p>
            <a:pPr algn="ctr"/>
            <a:r>
              <a:rPr kumimoji="1" lang="en-US" altLang="ja-JP"/>
              <a:t>Primary mass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1" y="2138362"/>
            <a:ext cx="4427444" cy="1905841"/>
          </a:xfrm>
        </p:spPr>
        <p:txBody>
          <a:bodyPr>
            <a:noAutofit/>
          </a:bodyPr>
          <a:lstStyle/>
          <a:p>
            <a:r>
              <a:rPr lang="en-US" altLang="ja-JP" sz="1800" dirty="0"/>
              <a:t>CR mass composition is sensitive to the source objects </a:t>
            </a:r>
          </a:p>
          <a:p>
            <a:r>
              <a:rPr lang="en-US" altLang="ja-JP" sz="1800" dirty="0"/>
              <a:t>Acceleration limit of protons in the Galactic accelerators is thought to be O(10</a:t>
            </a:r>
            <a:r>
              <a:rPr lang="en-US" altLang="ja-JP" sz="1800" baseline="30000" dirty="0"/>
              <a:t>6</a:t>
            </a:r>
            <a:r>
              <a:rPr lang="en-US" altLang="ja-JP" sz="1800" dirty="0"/>
              <a:t> GeV)</a:t>
            </a:r>
          </a:p>
          <a:p>
            <a:r>
              <a:rPr lang="en-US" altLang="ja-JP" sz="1800" dirty="0"/>
              <a:t>Rigidity dependent acceleration mechanism predicts heavier mass in higher energy</a:t>
            </a:r>
          </a:p>
          <a:p>
            <a:r>
              <a:rPr lang="en-US" altLang="ja-JP" sz="1800" dirty="0"/>
              <a:t>Galactic to extra-Galactic transition at O(10</a:t>
            </a:r>
            <a:r>
              <a:rPr lang="en-US" altLang="ja-JP" sz="1800" baseline="30000" dirty="0"/>
              <a:t>8</a:t>
            </a:r>
            <a:r>
              <a:rPr lang="en-US" altLang="ja-JP" sz="1800" dirty="0"/>
              <a:t> GeV) explains lighter mass above</a:t>
            </a:r>
          </a:p>
          <a:p>
            <a:r>
              <a:rPr lang="en-US" altLang="ja-JP" sz="1800" dirty="0"/>
              <a:t>Extra-Galactic acceleration limit, photodisintegration above O(10</a:t>
            </a:r>
            <a:r>
              <a:rPr lang="en-US" altLang="ja-JP" sz="1800" baseline="30000" dirty="0"/>
              <a:t>9</a:t>
            </a:r>
            <a:r>
              <a:rPr lang="en-US" altLang="ja-JP" sz="1800" dirty="0"/>
              <a:t> GeV)</a:t>
            </a:r>
            <a:endParaRPr lang="ja-JP" altLang="en-US" sz="1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9672B-0366-4744-9942-7209F5527F43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4" y="1896035"/>
            <a:ext cx="4437531" cy="332814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03" y="1893333"/>
            <a:ext cx="4438800" cy="333085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092574" y="5216828"/>
            <a:ext cx="2679773" cy="3000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350"/>
              <a:t>Compilation of optical observations</a:t>
            </a:r>
            <a:endParaRPr lang="ja-JP" altLang="en-US" sz="135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795746" y="5239911"/>
            <a:ext cx="31390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(based on </a:t>
            </a:r>
            <a:r>
              <a:rPr lang="en-US" altLang="ja-JP" sz="1050" dirty="0" err="1"/>
              <a:t>Kampert</a:t>
            </a:r>
            <a:r>
              <a:rPr lang="en-US" altLang="ja-JP" sz="1050" dirty="0"/>
              <a:t> and Unger, </a:t>
            </a:r>
            <a:r>
              <a:rPr lang="en-US" altLang="ja-JP" sz="1050" dirty="0" err="1"/>
              <a:t>Astropart</a:t>
            </a:r>
            <a:r>
              <a:rPr lang="en-US" altLang="ja-JP" sz="1050" dirty="0"/>
              <a:t>. Phys., 2012)</a:t>
            </a:r>
            <a:endParaRPr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1432191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1097757"/>
            <a:ext cx="7886700" cy="994172"/>
          </a:xfrm>
        </p:spPr>
        <p:txBody>
          <a:bodyPr/>
          <a:lstStyle/>
          <a:p>
            <a:pPr algn="ctr"/>
            <a:r>
              <a:rPr kumimoji="1" lang="en-US" altLang="ja-JP"/>
              <a:t>Primary mass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1" y="2138362"/>
            <a:ext cx="4427444" cy="1905841"/>
          </a:xfrm>
        </p:spPr>
        <p:txBody>
          <a:bodyPr>
            <a:noAutofit/>
          </a:bodyPr>
          <a:lstStyle/>
          <a:p>
            <a:r>
              <a:rPr lang="en-US" altLang="ja-JP" sz="1800" dirty="0"/>
              <a:t>CR mass composition is sensitive to the source objects </a:t>
            </a:r>
          </a:p>
          <a:p>
            <a:r>
              <a:rPr lang="en-US" altLang="ja-JP" sz="1800" dirty="0"/>
              <a:t>Acceleration limit of protons in the Galactic accelerators is thought to be O(10</a:t>
            </a:r>
            <a:r>
              <a:rPr lang="en-US" altLang="ja-JP" sz="1800" baseline="30000" dirty="0"/>
              <a:t>6</a:t>
            </a:r>
            <a:r>
              <a:rPr lang="en-US" altLang="ja-JP" sz="1800" dirty="0"/>
              <a:t> GeV)</a:t>
            </a:r>
          </a:p>
          <a:p>
            <a:r>
              <a:rPr lang="en-US" altLang="ja-JP" sz="1800" dirty="0"/>
              <a:t>Rigidity dependent acceleration mechanism predicts heavier mass in higher energy</a:t>
            </a:r>
          </a:p>
          <a:p>
            <a:r>
              <a:rPr lang="en-US" altLang="ja-JP" sz="1800" dirty="0"/>
              <a:t>Galactic to extra-Galactic transition at O(10</a:t>
            </a:r>
            <a:r>
              <a:rPr lang="en-US" altLang="ja-JP" sz="1800" baseline="30000" dirty="0"/>
              <a:t>8</a:t>
            </a:r>
            <a:r>
              <a:rPr lang="en-US" altLang="ja-JP" sz="1800" dirty="0"/>
              <a:t> GeV) explains lighter mass above</a:t>
            </a:r>
          </a:p>
          <a:p>
            <a:r>
              <a:rPr lang="en-US" altLang="ja-JP" sz="1800" dirty="0"/>
              <a:t>Extra-Galactic acceleration limit, photodisintegration above O(10</a:t>
            </a:r>
            <a:r>
              <a:rPr lang="en-US" altLang="ja-JP" sz="1800" baseline="30000" dirty="0"/>
              <a:t>9</a:t>
            </a:r>
            <a:r>
              <a:rPr lang="en-US" altLang="ja-JP" sz="1800" dirty="0"/>
              <a:t> GeV)</a:t>
            </a:r>
            <a:endParaRPr lang="ja-JP" altLang="en-US" sz="1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9672B-0366-4744-9942-7209F5527F43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4" y="1896035"/>
            <a:ext cx="4437531" cy="332814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03" y="1893333"/>
            <a:ext cx="4438800" cy="333085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092574" y="5216828"/>
            <a:ext cx="2679773" cy="3000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350"/>
              <a:t>Compilation of optical observations</a:t>
            </a:r>
            <a:endParaRPr lang="ja-JP" altLang="en-US" sz="135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795746" y="5239911"/>
            <a:ext cx="31390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(based on </a:t>
            </a:r>
            <a:r>
              <a:rPr lang="en-US" altLang="ja-JP" sz="1050" dirty="0" err="1"/>
              <a:t>Kampert</a:t>
            </a:r>
            <a:r>
              <a:rPr lang="en-US" altLang="ja-JP" sz="1050" dirty="0"/>
              <a:t> and Unger, </a:t>
            </a:r>
            <a:r>
              <a:rPr lang="en-US" altLang="ja-JP" sz="1050" dirty="0" err="1"/>
              <a:t>Astropart</a:t>
            </a:r>
            <a:r>
              <a:rPr lang="en-US" altLang="ja-JP" sz="1050" dirty="0"/>
              <a:t>. Phys., 2012)</a:t>
            </a:r>
            <a:endParaRPr lang="ja-JP" altLang="en-US" sz="105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68" y="1891061"/>
            <a:ext cx="4438800" cy="332910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092574" y="5543830"/>
            <a:ext cx="2616229" cy="3000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350" dirty="0"/>
              <a:t>Compilation of muon observations</a:t>
            </a:r>
            <a:endParaRPr lang="ja-JP" altLang="en-US" sz="135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795746" y="5543830"/>
            <a:ext cx="42675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b="1" dirty="0">
                <a:solidFill>
                  <a:srgbClr val="C00000"/>
                </a:solidFill>
              </a:rPr>
              <a:t>large uncertainty and systematically heavy interpretation</a:t>
            </a:r>
            <a:endParaRPr lang="ja-JP" altLang="en-US" sz="135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293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1365" y="1139344"/>
            <a:ext cx="8834717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b="1" dirty="0"/>
              <a:t>Surface-optical, model-to-model discrepancies </a:t>
            </a:r>
            <a:br>
              <a:rPr lang="en-US" altLang="ja-JP" b="1" dirty="0"/>
            </a:br>
            <a:r>
              <a:rPr lang="en-US" altLang="ja-JP" b="1" dirty="0"/>
              <a:t>at the highest energy</a:t>
            </a:r>
            <a:endParaRPr kumimoji="1" lang="ja-JP" altLang="en-US" b="1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112" y="2238450"/>
            <a:ext cx="2675370" cy="272969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321910" y="5018354"/>
            <a:ext cx="6500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altLang="ja-JP" dirty="0"/>
              <a:t>Auger: different &lt;</a:t>
            </a:r>
            <a:r>
              <a:rPr lang="en-US" altLang="ja-JP" dirty="0" err="1"/>
              <a:t>lnA</a:t>
            </a:r>
            <a:r>
              <a:rPr lang="en-US" altLang="ja-JP" dirty="0"/>
              <a:t>&gt; with different analyses, different models,</a:t>
            </a:r>
            <a:r>
              <a:rPr lang="is-IS" altLang="ja-JP" dirty="0"/>
              <a:t>…</a:t>
            </a:r>
          </a:p>
          <a:p>
            <a:pPr marL="214313" indent="-214313">
              <a:buFont typeface="Arial" charset="0"/>
              <a:buChar char="•"/>
            </a:pPr>
            <a:r>
              <a:rPr lang="is-IS" altLang="ja-JP" dirty="0"/>
              <a:t>Unnatural ‘heavier than Fe’ using muon data</a:t>
            </a:r>
            <a:endParaRPr lang="en-US" altLang="ja-JP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862" y="2224283"/>
            <a:ext cx="2703140" cy="2758026"/>
          </a:xfrm>
          <a:prstGeom prst="rect">
            <a:avLst/>
          </a:prstGeom>
        </p:spPr>
      </p:pic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1133-4B7D-5B4A-A97C-4A2C2C893498}" type="slidenum">
              <a:rPr kumimoji="1" lang="ja-JP" altLang="en-US" smtClean="0"/>
              <a:t>26</a:t>
            </a:fld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069791" y="4356893"/>
            <a:ext cx="17972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/>
              <a:t>PRD 96, 122003 (2017)</a:t>
            </a:r>
            <a:endParaRPr lang="ja-JP" altLang="en-US" sz="1350" dirty="0"/>
          </a:p>
        </p:txBody>
      </p:sp>
    </p:spTree>
    <p:extLst>
      <p:ext uri="{BB962C8B-B14F-4D97-AF65-F5344CB8AC3E}">
        <p14:creationId xmlns:p14="http://schemas.microsoft.com/office/powerpoint/2010/main" val="14406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1365" y="967894"/>
            <a:ext cx="8834717" cy="994172"/>
          </a:xfrm>
        </p:spPr>
        <p:txBody>
          <a:bodyPr/>
          <a:lstStyle/>
          <a:p>
            <a:pPr algn="ctr"/>
            <a:r>
              <a:rPr kumimoji="1" lang="en-US" altLang="ja-JP" b="1" dirty="0"/>
              <a:t>Indications of ‘muon excess’ (N</a:t>
            </a:r>
            <a:r>
              <a:rPr kumimoji="1" lang="en-US" altLang="ja-JP" b="1" baseline="-25000" dirty="0"/>
              <a:t>𝜇,experiment </a:t>
            </a:r>
            <a:r>
              <a:rPr kumimoji="1" lang="en-US" altLang="ja-JP" b="1" dirty="0"/>
              <a:t>&gt;N</a:t>
            </a:r>
            <a:r>
              <a:rPr kumimoji="1" lang="en-US" altLang="ja-JP" b="1" baseline="-25000" dirty="0"/>
              <a:t>𝜇,MC</a:t>
            </a:r>
            <a:r>
              <a:rPr kumimoji="1" lang="en-US" altLang="ja-JP" b="1" dirty="0"/>
              <a:t>)</a:t>
            </a:r>
            <a:endParaRPr kumimoji="1" lang="ja-JP" altLang="en-US" b="1" dirty="0"/>
          </a:p>
        </p:txBody>
      </p:sp>
      <p:grpSp>
        <p:nvGrpSpPr>
          <p:cNvPr id="3" name="図形グループ 2"/>
          <p:cNvGrpSpPr/>
          <p:nvPr/>
        </p:nvGrpSpPr>
        <p:grpSpPr>
          <a:xfrm>
            <a:off x="4578723" y="1841722"/>
            <a:ext cx="4202206" cy="3868552"/>
            <a:chOff x="-266085" y="1725364"/>
            <a:chExt cx="5602941" cy="5158069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-266085" y="5652326"/>
              <a:ext cx="5602941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buFont typeface="Arial" charset="0"/>
                <a:buChar char="•"/>
              </a:pPr>
              <a:r>
                <a:rPr lang="en-US" altLang="ja-JP" dirty="0"/>
                <a:t>Telescope Array: expected muon purity vs. </a:t>
              </a:r>
              <a:r>
                <a:rPr lang="en-US" altLang="ja-JP" dirty="0" err="1"/>
                <a:t>N</a:t>
              </a:r>
              <a:r>
                <a:rPr lang="en-US" altLang="ja-JP" baseline="-25000" dirty="0" err="1"/>
                <a:t>data</a:t>
              </a:r>
              <a:r>
                <a:rPr lang="en-US" altLang="ja-JP" dirty="0"/>
                <a:t>/N</a:t>
              </a:r>
              <a:r>
                <a:rPr lang="en-US" altLang="ja-JP" baseline="-25000" dirty="0"/>
                <a:t>MC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altLang="ja-JP" dirty="0"/>
                <a:t>Muon excess </a:t>
              </a:r>
              <a:r>
                <a:rPr lang="en-US" altLang="ja-JP" dirty="0" err="1"/>
                <a:t>w.r.t</a:t>
              </a:r>
              <a:r>
                <a:rPr lang="en-US" altLang="ja-JP" dirty="0"/>
                <a:t>. MC prediction</a:t>
              </a:r>
            </a:p>
          </p:txBody>
        </p:sp>
        <p:grpSp>
          <p:nvGrpSpPr>
            <p:cNvPr id="11" name="図形グループ 10"/>
            <p:cNvGrpSpPr/>
            <p:nvPr/>
          </p:nvGrpSpPr>
          <p:grpSpPr>
            <a:xfrm>
              <a:off x="247905" y="1725364"/>
              <a:ext cx="4042944" cy="3711468"/>
              <a:chOff x="247905" y="1725364"/>
              <a:chExt cx="4042944" cy="3711468"/>
            </a:xfrm>
          </p:grpSpPr>
          <p:pic>
            <p:nvPicPr>
              <p:cNvPr id="4" name="図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7905" y="1882128"/>
                <a:ext cx="3758997" cy="3554704"/>
              </a:xfrm>
              <a:prstGeom prst="rect">
                <a:avLst/>
              </a:prstGeom>
            </p:spPr>
          </p:pic>
          <p:sp>
            <p:nvSpPr>
              <p:cNvPr id="9" name="円/楕円 8"/>
              <p:cNvSpPr/>
              <p:nvPr/>
            </p:nvSpPr>
            <p:spPr>
              <a:xfrm>
                <a:off x="920675" y="1930896"/>
                <a:ext cx="1048512" cy="20987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/>
              </a:p>
            </p:txBody>
          </p:sp>
          <p:sp>
            <p:nvSpPr>
              <p:cNvPr id="10" name="テキスト ボックス 9"/>
              <p:cNvSpPr txBox="1"/>
              <p:nvPr/>
            </p:nvSpPr>
            <p:spPr>
              <a:xfrm>
                <a:off x="1969188" y="1725364"/>
                <a:ext cx="2321661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350" dirty="0">
                    <a:solidFill>
                      <a:srgbClr val="FF0000"/>
                    </a:solidFill>
                  </a:rPr>
                  <a:t>18.8&lt; log(E/eV) &lt; 19.2</a:t>
                </a:r>
              </a:p>
              <a:p>
                <a:r>
                  <a:rPr lang="en-US" altLang="ja-JP" sz="1350" dirty="0">
                    <a:solidFill>
                      <a:srgbClr val="FF0000"/>
                    </a:solidFill>
                  </a:rPr>
                  <a:t>2000m&lt;R&lt;4000m</a:t>
                </a:r>
                <a:endParaRPr lang="ja-JP" altLang="en-US" sz="1350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1133-4B7D-5B4A-A97C-4A2C2C893498}" type="slidenum">
              <a:rPr kumimoji="1" lang="ja-JP" altLang="en-US" smtClean="0"/>
              <a:t>27</a:t>
            </a:fld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12974" y="4754004"/>
            <a:ext cx="4265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altLang="ja-JP" dirty="0"/>
              <a:t>Auger: relative number of muons for reference QGSJET II-03 proton MC</a:t>
            </a:r>
          </a:p>
          <a:p>
            <a:pPr marL="214313" indent="-214313">
              <a:buFont typeface="Arial" charset="0"/>
              <a:buChar char="•"/>
            </a:pPr>
            <a:r>
              <a:rPr lang="en-US" altLang="ja-JP" dirty="0"/>
              <a:t>Muon-rich (large zenith angle) showers</a:t>
            </a:r>
          </a:p>
          <a:p>
            <a:pPr marL="214313" indent="-214313">
              <a:buFont typeface="Arial" charset="0"/>
              <a:buChar char="•"/>
            </a:pPr>
            <a:r>
              <a:rPr lang="en-US" altLang="ja-JP" dirty="0"/>
              <a:t>Muon excess in experimental data</a:t>
            </a:r>
          </a:p>
        </p:txBody>
      </p:sp>
      <p:grpSp>
        <p:nvGrpSpPr>
          <p:cNvPr id="20" name="図形グループ 19"/>
          <p:cNvGrpSpPr/>
          <p:nvPr/>
        </p:nvGrpSpPr>
        <p:grpSpPr>
          <a:xfrm>
            <a:off x="991500" y="1939704"/>
            <a:ext cx="3606279" cy="2712409"/>
            <a:chOff x="1322000" y="1752552"/>
            <a:chExt cx="4808372" cy="3616545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2000" y="1752552"/>
              <a:ext cx="4336164" cy="3616545"/>
            </a:xfrm>
            <a:prstGeom prst="rect">
              <a:avLst/>
            </a:prstGeom>
          </p:spPr>
        </p:pic>
        <p:cxnSp>
          <p:nvCxnSpPr>
            <p:cNvPr id="16" name="直線コネクタ 15"/>
            <p:cNvCxnSpPr/>
            <p:nvPr/>
          </p:nvCxnSpPr>
          <p:spPr>
            <a:xfrm>
              <a:off x="2043953" y="4503406"/>
              <a:ext cx="3375212" cy="0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/>
            <p:cNvSpPr txBox="1"/>
            <p:nvPr/>
          </p:nvSpPr>
          <p:spPr>
            <a:xfrm>
              <a:off x="3567277" y="4248058"/>
              <a:ext cx="2563095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50">
                  <a:solidFill>
                    <a:srgbClr val="00B050"/>
                  </a:solidFill>
                </a:rPr>
                <a:t>reference (QGSJET II-03 proton)</a:t>
              </a:r>
              <a:endParaRPr lang="ja-JP" altLang="en-US" sz="1050" dirty="0">
                <a:solidFill>
                  <a:srgbClr val="00B050"/>
                </a:solidFill>
              </a:endParaRPr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161365" y="4359428"/>
            <a:ext cx="17972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/>
              <a:t>PRD 91, 032003 (</a:t>
            </a:r>
            <a:r>
              <a:rPr lang="en-US" altLang="ja-JP" sz="1350"/>
              <a:t>2015)</a:t>
            </a:r>
            <a:endParaRPr lang="ja-JP" altLang="en-US" sz="135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246564" y="4604299"/>
            <a:ext cx="17972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/>
              <a:t>PRD 98, 022002 (</a:t>
            </a:r>
            <a:r>
              <a:rPr lang="en-US" altLang="ja-JP" sz="1350"/>
              <a:t>2018)</a:t>
            </a:r>
            <a:endParaRPr lang="ja-JP" altLang="en-US" sz="1350" dirty="0"/>
          </a:p>
        </p:txBody>
      </p:sp>
    </p:spTree>
    <p:extLst>
      <p:ext uri="{BB962C8B-B14F-4D97-AF65-F5344CB8AC3E}">
        <p14:creationId xmlns:p14="http://schemas.microsoft.com/office/powerpoint/2010/main" val="3751410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54B9FB11-5637-AA4D-BCA4-BDA1F143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4466"/>
            <a:ext cx="7886700" cy="854871"/>
          </a:xfrm>
        </p:spPr>
        <p:txBody>
          <a:bodyPr/>
          <a:lstStyle/>
          <a:p>
            <a:r>
              <a:rPr kumimoji="1" lang="en-US" altLang="ja-JP" dirty="0"/>
              <a:t>Hadron Interaction Working Group (WHISP)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F42FAF35-92FC-6E40-8B70-2234FFC38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9672B-0366-4744-9942-7209F5527F43}" type="slidenum">
              <a:rPr kumimoji="1" lang="ja-JP" altLang="en-US" smtClean="0"/>
              <a:t>28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37596A06-E700-3F44-98F8-F98772531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70" y="1048760"/>
            <a:ext cx="7913699" cy="16752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4CD294B0-50A9-E54E-8C3F-1604203AE7BB}"/>
              </a:ext>
            </a:extLst>
          </p:cNvPr>
          <p:cNvSpPr txBox="1"/>
          <p:nvPr/>
        </p:nvSpPr>
        <p:spPr>
          <a:xfrm>
            <a:off x="1315481" y="2724039"/>
            <a:ext cx="7452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EPJ Web of Conferences 210, 02004 (2019), arXiv:1902.08124v1 [</a:t>
            </a:r>
            <a:r>
              <a:rPr lang="en-US" altLang="ja-JP" dirty="0" err="1"/>
              <a:t>astro-ph.HE</a:t>
            </a:r>
            <a:r>
              <a:rPr lang="en-US" altLang="ja-JP" dirty="0"/>
              <a:t>] 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xmlns="" id="{722C3F4E-6333-C54D-944D-7A202B701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" y="3167175"/>
            <a:ext cx="2899148" cy="258383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xmlns="" id="{EFF529CA-B110-794B-8DD8-5F062548F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860" y="3162662"/>
            <a:ext cx="2945162" cy="263279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xmlns="" id="{75FD3639-ACBC-4B4E-AD81-B4C8654375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288" y="3165241"/>
            <a:ext cx="2962131" cy="263996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xmlns="" id="{508C3D42-FB1A-054F-8B4B-0B53CD6FFB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50" y="5899968"/>
            <a:ext cx="2555310" cy="84373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D11A26C1-9E57-FD41-8CFF-83EA92577320}"/>
              </a:ext>
            </a:extLst>
          </p:cNvPr>
          <p:cNvSpPr txBox="1"/>
          <p:nvPr/>
        </p:nvSpPr>
        <p:spPr>
          <a:xfrm>
            <a:off x="3269293" y="6012493"/>
            <a:ext cx="4734839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/>
              <a:t>様々な条件で測定された、様々な実験のミューオン測定結果を</a:t>
            </a:r>
            <a:r>
              <a:rPr kumimoji="1" lang="en-US" altLang="ja-JP" dirty="0"/>
              <a:t> z parameter</a:t>
            </a:r>
            <a:r>
              <a:rPr kumimoji="1" lang="ja-JP" altLang="en-US"/>
              <a:t>で比較</a:t>
            </a:r>
          </a:p>
        </p:txBody>
      </p:sp>
    </p:spTree>
    <p:extLst>
      <p:ext uri="{BB962C8B-B14F-4D97-AF65-F5344CB8AC3E}">
        <p14:creationId xmlns:p14="http://schemas.microsoft.com/office/powerpoint/2010/main" val="1684777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7065"/>
            <a:ext cx="7886700" cy="994172"/>
          </a:xfrm>
        </p:spPr>
        <p:txBody>
          <a:bodyPr/>
          <a:lstStyle/>
          <a:p>
            <a:pPr algn="ctr"/>
            <a:r>
              <a:rPr kumimoji="1" lang="en-US" altLang="ja-JP" dirty="0"/>
              <a:t>z parameter (energy recalibration)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9672B-0366-4744-9942-7209F5527F43}" type="slidenum">
              <a:rPr kumimoji="1" lang="ja-JP" altLang="en-US" smtClean="0"/>
              <a:t>29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340" y="1037580"/>
            <a:ext cx="2305103" cy="7611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628650" y="5293553"/>
            <a:ext cx="7723178" cy="84065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/>
              <a:t>Optical (</a:t>
            </a:r>
            <a:r>
              <a:rPr lang="ja-JP" altLang="en-US" sz="1800"/>
              <a:t>大気蛍光、チェレンコフ；灰色ハッチ）の測定は「もっともらしい」結果</a:t>
            </a:r>
            <a:endParaRPr lang="en-US" altLang="ja-JP" sz="1800" dirty="0"/>
          </a:p>
          <a:p>
            <a:r>
              <a:rPr lang="en-US" altLang="ja-JP" sz="1800" dirty="0"/>
              <a:t>Muon</a:t>
            </a:r>
            <a:r>
              <a:rPr lang="ja-JP" altLang="en-US" sz="1800"/>
              <a:t>測定（各種点）の結果は</a:t>
            </a:r>
            <a:r>
              <a:rPr lang="en-US" altLang="ja-JP" sz="1800" dirty="0"/>
              <a:t> optical</a:t>
            </a:r>
            <a:r>
              <a:rPr lang="ja-JP" altLang="en-US" sz="1800"/>
              <a:t>より系統的に「重い」、</a:t>
            </a:r>
            <a:r>
              <a:rPr lang="en-US" altLang="ja-JP" sz="1800" dirty="0"/>
              <a:t>UHECR</a:t>
            </a:r>
            <a:r>
              <a:rPr lang="ja-JP" altLang="en-US" sz="1800"/>
              <a:t>では「鉄より重い」</a:t>
            </a:r>
            <a:r>
              <a:rPr lang="en-US" altLang="ja-JP" sz="1800" dirty="0"/>
              <a:t>=&gt; </a:t>
            </a:r>
            <a:r>
              <a:rPr lang="ja-JP" altLang="en-US" sz="1800"/>
              <a:t>おかしい！</a:t>
            </a:r>
            <a:endParaRPr lang="en-US" altLang="ja-JP" sz="1800" dirty="0"/>
          </a:p>
          <a:p>
            <a:r>
              <a:rPr lang="ja-JP" altLang="en-US" sz="1800"/>
              <a:t>測定された</a:t>
            </a:r>
            <a:r>
              <a:rPr lang="en-US" altLang="ja-JP" sz="1800" dirty="0"/>
              <a:t>muon</a:t>
            </a:r>
            <a:r>
              <a:rPr lang="ja-JP" altLang="en-US" sz="1800"/>
              <a:t>数が</a:t>
            </a:r>
            <a:r>
              <a:rPr lang="en-US" altLang="ja-JP" sz="1800" dirty="0"/>
              <a:t>MC</a:t>
            </a:r>
            <a:r>
              <a:rPr lang="ja-JP" altLang="en-US" sz="1800"/>
              <a:t>の予想よりも多い</a:t>
            </a:r>
            <a:r>
              <a:rPr lang="en-US" altLang="ja-JP" sz="1800" dirty="0"/>
              <a:t> </a:t>
            </a:r>
            <a:r>
              <a:rPr lang="en-US" altLang="ja-JP" sz="1800" b="1" dirty="0">
                <a:solidFill>
                  <a:srgbClr val="FF0000"/>
                </a:solidFill>
              </a:rPr>
              <a:t>“muon excess problem”</a:t>
            </a:r>
          </a:p>
          <a:p>
            <a:endParaRPr lang="ja-JP" altLang="en-US" sz="18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07" y="1053357"/>
            <a:ext cx="8394105" cy="4240681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6844553" y="3966101"/>
            <a:ext cx="1869240" cy="2438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824649" y="4196009"/>
            <a:ext cx="12137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b="1" dirty="0">
                <a:solidFill>
                  <a:srgbClr val="C00000"/>
                </a:solidFill>
              </a:rPr>
              <a:t>Optical results</a:t>
            </a:r>
          </a:p>
        </p:txBody>
      </p:sp>
      <p:sp>
        <p:nvSpPr>
          <p:cNvPr id="9" name="円/楕円 8"/>
          <p:cNvSpPr/>
          <p:nvPr/>
        </p:nvSpPr>
        <p:spPr>
          <a:xfrm>
            <a:off x="2104373" y="1592970"/>
            <a:ext cx="792978" cy="7664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8" name="円/楕円 17">
            <a:extLst>
              <a:ext uri="{FF2B5EF4-FFF2-40B4-BE49-F238E27FC236}">
                <a16:creationId xmlns:a16="http://schemas.microsoft.com/office/drawing/2014/main" xmlns="" id="{7168654D-3E92-2141-9AAE-449D9281DCBD}"/>
              </a:ext>
            </a:extLst>
          </p:cNvPr>
          <p:cNvSpPr/>
          <p:nvPr/>
        </p:nvSpPr>
        <p:spPr>
          <a:xfrm>
            <a:off x="3935261" y="1592970"/>
            <a:ext cx="792978" cy="7664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9" name="円/楕円 18">
            <a:extLst>
              <a:ext uri="{FF2B5EF4-FFF2-40B4-BE49-F238E27FC236}">
                <a16:creationId xmlns:a16="http://schemas.microsoft.com/office/drawing/2014/main" xmlns="" id="{6935F3DB-CF08-244E-8D69-0EFD76B3D831}"/>
              </a:ext>
            </a:extLst>
          </p:cNvPr>
          <p:cNvSpPr/>
          <p:nvPr/>
        </p:nvSpPr>
        <p:spPr>
          <a:xfrm>
            <a:off x="5664972" y="1592970"/>
            <a:ext cx="792978" cy="7664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20" name="円/楕円 19">
            <a:extLst>
              <a:ext uri="{FF2B5EF4-FFF2-40B4-BE49-F238E27FC236}">
                <a16:creationId xmlns:a16="http://schemas.microsoft.com/office/drawing/2014/main" xmlns="" id="{90F884CD-FD3F-8546-BC65-FBAE8041BA87}"/>
              </a:ext>
            </a:extLst>
          </p:cNvPr>
          <p:cNvSpPr/>
          <p:nvPr/>
        </p:nvSpPr>
        <p:spPr>
          <a:xfrm>
            <a:off x="2051225" y="3443504"/>
            <a:ext cx="792978" cy="7664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21" name="円/楕円 20">
            <a:extLst>
              <a:ext uri="{FF2B5EF4-FFF2-40B4-BE49-F238E27FC236}">
                <a16:creationId xmlns:a16="http://schemas.microsoft.com/office/drawing/2014/main" xmlns="" id="{D396A330-880D-B247-89E8-B8A22A7DE6B0}"/>
              </a:ext>
            </a:extLst>
          </p:cNvPr>
          <p:cNvSpPr/>
          <p:nvPr/>
        </p:nvSpPr>
        <p:spPr>
          <a:xfrm>
            <a:off x="4175511" y="3199619"/>
            <a:ext cx="792978" cy="7664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22" name="円/楕円 21">
            <a:extLst>
              <a:ext uri="{FF2B5EF4-FFF2-40B4-BE49-F238E27FC236}">
                <a16:creationId xmlns:a16="http://schemas.microsoft.com/office/drawing/2014/main" xmlns="" id="{23285B65-9CB5-774E-B073-3A53E4DBDA8D}"/>
              </a:ext>
            </a:extLst>
          </p:cNvPr>
          <p:cNvSpPr/>
          <p:nvPr/>
        </p:nvSpPr>
        <p:spPr>
          <a:xfrm>
            <a:off x="5871385" y="3376111"/>
            <a:ext cx="792978" cy="7664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</p:spTree>
    <p:extLst>
      <p:ext uri="{BB962C8B-B14F-4D97-AF65-F5344CB8AC3E}">
        <p14:creationId xmlns:p14="http://schemas.microsoft.com/office/powerpoint/2010/main" val="3536301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DD9EB-2632-B848-80AC-C3945FB26459}" type="slidenum">
              <a:rPr kumimoji="1" lang="ja-JP" altLang="en-US" smtClean="0"/>
              <a:t>3</a:t>
            </a:fld>
            <a:endParaRPr kumimoji="1" lang="ja-JP" altLang="en-US"/>
          </a:p>
        </p:txBody>
      </p:sp>
      <p:grpSp>
        <p:nvGrpSpPr>
          <p:cNvPr id="12" name="図形グループ 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正方形/長方形 4"/>
            <p:cNvSpPr/>
            <p:nvPr/>
          </p:nvSpPr>
          <p:spPr>
            <a:xfrm>
              <a:off x="0" y="0"/>
              <a:ext cx="9144000" cy="4706731"/>
            </a:xfrm>
            <a:prstGeom prst="rect">
              <a:avLst/>
            </a:prstGeom>
            <a:gradFill>
              <a:gsLst>
                <a:gs pos="14000">
                  <a:schemeClr val="tx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496366" y="1210366"/>
              <a:ext cx="2151268" cy="9144000"/>
            </a:xfrm>
            <a:prstGeom prst="rect">
              <a:avLst/>
            </a:prstGeom>
          </p:spPr>
        </p:pic>
        <p:pic>
          <p:nvPicPr>
            <p:cNvPr id="11" name="図 10"/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73"/>
            <a:stretch/>
          </p:blipFill>
          <p:spPr>
            <a:xfrm rot="5400000" flipH="1">
              <a:off x="4292255" y="80454"/>
              <a:ext cx="559490" cy="9144000"/>
            </a:xfrm>
            <a:prstGeom prst="rect">
              <a:avLst/>
            </a:prstGeom>
          </p:spPr>
        </p:pic>
      </p:grpSp>
      <p:cxnSp>
        <p:nvCxnSpPr>
          <p:cNvPr id="14" name="直線矢印コネクタ 13"/>
          <p:cNvCxnSpPr/>
          <p:nvPr/>
        </p:nvCxnSpPr>
        <p:spPr>
          <a:xfrm>
            <a:off x="901876" y="137789"/>
            <a:ext cx="1365337" cy="216700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1127344" y="26304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>
                <a:solidFill>
                  <a:srgbClr val="FFC000"/>
                </a:solidFill>
              </a:rPr>
              <a:t>宇宙線</a:t>
            </a:r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1528347" y="1137962"/>
            <a:ext cx="1365337" cy="2167003"/>
          </a:xfrm>
          <a:prstGeom prst="straightConnector1">
            <a:avLst/>
          </a:prstGeom>
          <a:ln w="38100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699842" y="3450060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  <a:latin typeface="MS Gothic" charset="-128"/>
                <a:ea typeface="MS Gothic" charset="-128"/>
                <a:cs typeface="MS Gothic" charset="-128"/>
              </a:rPr>
              <a:t>ほとんどが地球の大気に吸収される</a:t>
            </a:r>
          </a:p>
        </p:txBody>
      </p:sp>
      <p:cxnSp>
        <p:nvCxnSpPr>
          <p:cNvPr id="20" name="直線矢印コネクタ 19"/>
          <p:cNvCxnSpPr/>
          <p:nvPr/>
        </p:nvCxnSpPr>
        <p:spPr>
          <a:xfrm flipH="1">
            <a:off x="7029190" y="66984"/>
            <a:ext cx="774527" cy="1526196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図形グループ 31"/>
          <p:cNvGrpSpPr/>
          <p:nvPr/>
        </p:nvGrpSpPr>
        <p:grpSpPr>
          <a:xfrm>
            <a:off x="6061031" y="1617826"/>
            <a:ext cx="1041229" cy="1565561"/>
            <a:chOff x="6061029" y="1617824"/>
            <a:chExt cx="1041229" cy="1565561"/>
          </a:xfrm>
        </p:grpSpPr>
        <p:cxnSp>
          <p:nvCxnSpPr>
            <p:cNvPr id="22" name="直線矢印コネクタ 21"/>
            <p:cNvCxnSpPr/>
            <p:nvPr/>
          </p:nvCxnSpPr>
          <p:spPr>
            <a:xfrm flipH="1">
              <a:off x="6213169" y="1657189"/>
              <a:ext cx="774527" cy="1526196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/>
            <p:cNvCxnSpPr/>
            <p:nvPr/>
          </p:nvCxnSpPr>
          <p:spPr>
            <a:xfrm flipH="1">
              <a:off x="6801631" y="1688430"/>
              <a:ext cx="263308" cy="1187104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/>
            <p:cNvCxnSpPr/>
            <p:nvPr/>
          </p:nvCxnSpPr>
          <p:spPr>
            <a:xfrm flipH="1">
              <a:off x="6061029" y="1672614"/>
              <a:ext cx="849422" cy="91549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矢印コネクタ 26"/>
            <p:cNvCxnSpPr/>
            <p:nvPr/>
          </p:nvCxnSpPr>
          <p:spPr>
            <a:xfrm>
              <a:off x="7092079" y="1715570"/>
              <a:ext cx="10179" cy="59507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矢印コネクタ 28"/>
            <p:cNvCxnSpPr/>
            <p:nvPr/>
          </p:nvCxnSpPr>
          <p:spPr>
            <a:xfrm flipH="1">
              <a:off x="6457950" y="1617824"/>
              <a:ext cx="460981" cy="23448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テキスト ボックス 30"/>
          <p:cNvSpPr txBox="1"/>
          <p:nvPr/>
        </p:nvSpPr>
        <p:spPr>
          <a:xfrm>
            <a:off x="4740567" y="469025"/>
            <a:ext cx="2675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  <a:latin typeface="MS Gothic" charset="-128"/>
                <a:ea typeface="MS Gothic" charset="-128"/>
                <a:cs typeface="MS Gothic" charset="-128"/>
              </a:rPr>
              <a:t>エネルギーが高いと、空気の分子と衝突して大量の粒子を生成</a:t>
            </a:r>
          </a:p>
        </p:txBody>
      </p:sp>
      <p:grpSp>
        <p:nvGrpSpPr>
          <p:cNvPr id="33" name="図形グループ 32"/>
          <p:cNvGrpSpPr/>
          <p:nvPr/>
        </p:nvGrpSpPr>
        <p:grpSpPr>
          <a:xfrm>
            <a:off x="5606748" y="3170610"/>
            <a:ext cx="703160" cy="1165588"/>
            <a:chOff x="6061029" y="1617824"/>
            <a:chExt cx="1041229" cy="1565561"/>
          </a:xfrm>
        </p:grpSpPr>
        <p:cxnSp>
          <p:nvCxnSpPr>
            <p:cNvPr id="34" name="直線矢印コネクタ 33"/>
            <p:cNvCxnSpPr>
              <a:cxnSpLocks noChangeAspect="1"/>
            </p:cNvCxnSpPr>
            <p:nvPr/>
          </p:nvCxnSpPr>
          <p:spPr>
            <a:xfrm flipH="1">
              <a:off x="6213169" y="1657189"/>
              <a:ext cx="774527" cy="1526196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矢印コネクタ 34"/>
            <p:cNvCxnSpPr/>
            <p:nvPr/>
          </p:nvCxnSpPr>
          <p:spPr>
            <a:xfrm flipH="1">
              <a:off x="6801631" y="1688430"/>
              <a:ext cx="263308" cy="1187104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矢印コネクタ 35"/>
            <p:cNvCxnSpPr/>
            <p:nvPr/>
          </p:nvCxnSpPr>
          <p:spPr>
            <a:xfrm flipH="1">
              <a:off x="6061029" y="1672614"/>
              <a:ext cx="849422" cy="91549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矢印コネクタ 36"/>
            <p:cNvCxnSpPr/>
            <p:nvPr/>
          </p:nvCxnSpPr>
          <p:spPr>
            <a:xfrm>
              <a:off x="7092079" y="1715570"/>
              <a:ext cx="10179" cy="59507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矢印コネクタ 37"/>
            <p:cNvCxnSpPr/>
            <p:nvPr/>
          </p:nvCxnSpPr>
          <p:spPr>
            <a:xfrm flipH="1">
              <a:off x="6457950" y="1617824"/>
              <a:ext cx="460981" cy="23448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図形グループ 38"/>
          <p:cNvGrpSpPr/>
          <p:nvPr/>
        </p:nvGrpSpPr>
        <p:grpSpPr>
          <a:xfrm rot="385788">
            <a:off x="5550586" y="2548877"/>
            <a:ext cx="547505" cy="845494"/>
            <a:chOff x="6061029" y="1617824"/>
            <a:chExt cx="1041229" cy="1565561"/>
          </a:xfrm>
        </p:grpSpPr>
        <p:cxnSp>
          <p:nvCxnSpPr>
            <p:cNvPr id="40" name="直線矢印コネクタ 39"/>
            <p:cNvCxnSpPr>
              <a:cxnSpLocks noChangeAspect="1"/>
            </p:cNvCxnSpPr>
            <p:nvPr/>
          </p:nvCxnSpPr>
          <p:spPr>
            <a:xfrm flipH="1">
              <a:off x="6213169" y="1657189"/>
              <a:ext cx="774527" cy="1526196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矢印コネクタ 40"/>
            <p:cNvCxnSpPr/>
            <p:nvPr/>
          </p:nvCxnSpPr>
          <p:spPr>
            <a:xfrm flipH="1">
              <a:off x="6801631" y="1688430"/>
              <a:ext cx="263308" cy="1187104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矢印コネクタ 41"/>
            <p:cNvCxnSpPr/>
            <p:nvPr/>
          </p:nvCxnSpPr>
          <p:spPr>
            <a:xfrm flipH="1">
              <a:off x="6061029" y="1672614"/>
              <a:ext cx="849422" cy="91549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矢印コネクタ 42"/>
            <p:cNvCxnSpPr/>
            <p:nvPr/>
          </p:nvCxnSpPr>
          <p:spPr>
            <a:xfrm>
              <a:off x="7092079" y="1715570"/>
              <a:ext cx="10179" cy="59507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矢印コネクタ 43"/>
            <p:cNvCxnSpPr/>
            <p:nvPr/>
          </p:nvCxnSpPr>
          <p:spPr>
            <a:xfrm flipH="1">
              <a:off x="6457950" y="1617824"/>
              <a:ext cx="460981" cy="23448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図形グループ 44"/>
          <p:cNvGrpSpPr/>
          <p:nvPr/>
        </p:nvGrpSpPr>
        <p:grpSpPr>
          <a:xfrm rot="20855530">
            <a:off x="6416960" y="2865348"/>
            <a:ext cx="547505" cy="845494"/>
            <a:chOff x="6061029" y="1617824"/>
            <a:chExt cx="1041229" cy="1565561"/>
          </a:xfrm>
        </p:grpSpPr>
        <p:cxnSp>
          <p:nvCxnSpPr>
            <p:cNvPr id="46" name="直線矢印コネクタ 45"/>
            <p:cNvCxnSpPr>
              <a:cxnSpLocks noChangeAspect="1"/>
            </p:cNvCxnSpPr>
            <p:nvPr/>
          </p:nvCxnSpPr>
          <p:spPr>
            <a:xfrm flipH="1">
              <a:off x="6213169" y="1657189"/>
              <a:ext cx="774527" cy="1526196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矢印コネクタ 46"/>
            <p:cNvCxnSpPr/>
            <p:nvPr/>
          </p:nvCxnSpPr>
          <p:spPr>
            <a:xfrm flipH="1">
              <a:off x="6801631" y="1688430"/>
              <a:ext cx="263308" cy="1187104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矢印コネクタ 47"/>
            <p:cNvCxnSpPr/>
            <p:nvPr/>
          </p:nvCxnSpPr>
          <p:spPr>
            <a:xfrm flipH="1">
              <a:off x="6061029" y="1672614"/>
              <a:ext cx="849422" cy="91549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矢印コネクタ 48"/>
            <p:cNvCxnSpPr/>
            <p:nvPr/>
          </p:nvCxnSpPr>
          <p:spPr>
            <a:xfrm>
              <a:off x="7092079" y="1715570"/>
              <a:ext cx="10179" cy="59507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矢印コネクタ 49"/>
            <p:cNvCxnSpPr/>
            <p:nvPr/>
          </p:nvCxnSpPr>
          <p:spPr>
            <a:xfrm flipH="1">
              <a:off x="6457950" y="1617824"/>
              <a:ext cx="460981" cy="23448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図形グループ 50"/>
          <p:cNvGrpSpPr/>
          <p:nvPr/>
        </p:nvGrpSpPr>
        <p:grpSpPr>
          <a:xfrm>
            <a:off x="5239168" y="4357778"/>
            <a:ext cx="547505" cy="845494"/>
            <a:chOff x="6061029" y="1617824"/>
            <a:chExt cx="1041229" cy="1565561"/>
          </a:xfrm>
        </p:grpSpPr>
        <p:cxnSp>
          <p:nvCxnSpPr>
            <p:cNvPr id="52" name="直線矢印コネクタ 51"/>
            <p:cNvCxnSpPr>
              <a:cxnSpLocks noChangeAspect="1"/>
            </p:cNvCxnSpPr>
            <p:nvPr/>
          </p:nvCxnSpPr>
          <p:spPr>
            <a:xfrm flipH="1">
              <a:off x="6213169" y="1657189"/>
              <a:ext cx="774527" cy="1526196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52"/>
            <p:cNvCxnSpPr/>
            <p:nvPr/>
          </p:nvCxnSpPr>
          <p:spPr>
            <a:xfrm flipH="1">
              <a:off x="6801631" y="1688430"/>
              <a:ext cx="263308" cy="1187104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矢印コネクタ 53"/>
            <p:cNvCxnSpPr/>
            <p:nvPr/>
          </p:nvCxnSpPr>
          <p:spPr>
            <a:xfrm flipH="1">
              <a:off x="6061029" y="1672614"/>
              <a:ext cx="849422" cy="91549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矢印コネクタ 54"/>
            <p:cNvCxnSpPr/>
            <p:nvPr/>
          </p:nvCxnSpPr>
          <p:spPr>
            <a:xfrm>
              <a:off x="7092079" y="1715570"/>
              <a:ext cx="10179" cy="59507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矢印コネクタ 55"/>
            <p:cNvCxnSpPr/>
            <p:nvPr/>
          </p:nvCxnSpPr>
          <p:spPr>
            <a:xfrm flipH="1">
              <a:off x="6457950" y="1617824"/>
              <a:ext cx="460981" cy="23448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図形グループ 56"/>
          <p:cNvGrpSpPr/>
          <p:nvPr/>
        </p:nvGrpSpPr>
        <p:grpSpPr>
          <a:xfrm rot="221558">
            <a:off x="5068966" y="3358862"/>
            <a:ext cx="547505" cy="845494"/>
            <a:chOff x="6061029" y="1617824"/>
            <a:chExt cx="1041229" cy="1565561"/>
          </a:xfrm>
        </p:grpSpPr>
        <p:cxnSp>
          <p:nvCxnSpPr>
            <p:cNvPr id="58" name="直線矢印コネクタ 57"/>
            <p:cNvCxnSpPr>
              <a:cxnSpLocks noChangeAspect="1"/>
            </p:cNvCxnSpPr>
            <p:nvPr/>
          </p:nvCxnSpPr>
          <p:spPr>
            <a:xfrm flipH="1">
              <a:off x="6213169" y="1657189"/>
              <a:ext cx="774527" cy="1526196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矢印コネクタ 58"/>
            <p:cNvCxnSpPr/>
            <p:nvPr/>
          </p:nvCxnSpPr>
          <p:spPr>
            <a:xfrm flipH="1">
              <a:off x="6801631" y="1688430"/>
              <a:ext cx="263308" cy="1187104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矢印コネクタ 59"/>
            <p:cNvCxnSpPr/>
            <p:nvPr/>
          </p:nvCxnSpPr>
          <p:spPr>
            <a:xfrm flipH="1">
              <a:off x="6061029" y="1672614"/>
              <a:ext cx="849422" cy="91549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矢印コネクタ 60"/>
            <p:cNvCxnSpPr/>
            <p:nvPr/>
          </p:nvCxnSpPr>
          <p:spPr>
            <a:xfrm>
              <a:off x="7092079" y="1715570"/>
              <a:ext cx="10179" cy="59507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矢印コネクタ 61"/>
            <p:cNvCxnSpPr/>
            <p:nvPr/>
          </p:nvCxnSpPr>
          <p:spPr>
            <a:xfrm flipH="1">
              <a:off x="6457950" y="1617824"/>
              <a:ext cx="460981" cy="23448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図形グループ 62"/>
          <p:cNvGrpSpPr/>
          <p:nvPr/>
        </p:nvGrpSpPr>
        <p:grpSpPr>
          <a:xfrm rot="20899454">
            <a:off x="6195789" y="3749172"/>
            <a:ext cx="547505" cy="845494"/>
            <a:chOff x="6061029" y="1617824"/>
            <a:chExt cx="1041229" cy="1565561"/>
          </a:xfrm>
        </p:grpSpPr>
        <p:cxnSp>
          <p:nvCxnSpPr>
            <p:cNvPr id="64" name="直線矢印コネクタ 63"/>
            <p:cNvCxnSpPr>
              <a:cxnSpLocks noChangeAspect="1"/>
            </p:cNvCxnSpPr>
            <p:nvPr/>
          </p:nvCxnSpPr>
          <p:spPr>
            <a:xfrm flipH="1">
              <a:off x="6213169" y="1657189"/>
              <a:ext cx="774527" cy="1526196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矢印コネクタ 64"/>
            <p:cNvCxnSpPr/>
            <p:nvPr/>
          </p:nvCxnSpPr>
          <p:spPr>
            <a:xfrm flipH="1">
              <a:off x="6801631" y="1688430"/>
              <a:ext cx="263308" cy="1187104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矢印コネクタ 65"/>
            <p:cNvCxnSpPr/>
            <p:nvPr/>
          </p:nvCxnSpPr>
          <p:spPr>
            <a:xfrm flipH="1">
              <a:off x="6061029" y="1672614"/>
              <a:ext cx="849422" cy="91549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矢印コネクタ 66"/>
            <p:cNvCxnSpPr/>
            <p:nvPr/>
          </p:nvCxnSpPr>
          <p:spPr>
            <a:xfrm>
              <a:off x="7092079" y="1715570"/>
              <a:ext cx="10179" cy="59507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矢印コネクタ 67"/>
            <p:cNvCxnSpPr/>
            <p:nvPr/>
          </p:nvCxnSpPr>
          <p:spPr>
            <a:xfrm flipH="1">
              <a:off x="6457950" y="1617824"/>
              <a:ext cx="460981" cy="23448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図形グループ 68"/>
          <p:cNvGrpSpPr/>
          <p:nvPr/>
        </p:nvGrpSpPr>
        <p:grpSpPr>
          <a:xfrm rot="20899454">
            <a:off x="5920982" y="4130849"/>
            <a:ext cx="301032" cy="514232"/>
            <a:chOff x="6061029" y="1617824"/>
            <a:chExt cx="1041229" cy="1565561"/>
          </a:xfrm>
        </p:grpSpPr>
        <p:cxnSp>
          <p:nvCxnSpPr>
            <p:cNvPr id="70" name="直線矢印コネクタ 69"/>
            <p:cNvCxnSpPr>
              <a:cxnSpLocks noChangeAspect="1"/>
            </p:cNvCxnSpPr>
            <p:nvPr/>
          </p:nvCxnSpPr>
          <p:spPr>
            <a:xfrm flipH="1">
              <a:off x="6213169" y="1657189"/>
              <a:ext cx="774527" cy="1526196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矢印コネクタ 70"/>
            <p:cNvCxnSpPr/>
            <p:nvPr/>
          </p:nvCxnSpPr>
          <p:spPr>
            <a:xfrm flipH="1">
              <a:off x="6801631" y="1688430"/>
              <a:ext cx="263308" cy="1187104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矢印コネクタ 71"/>
            <p:cNvCxnSpPr/>
            <p:nvPr/>
          </p:nvCxnSpPr>
          <p:spPr>
            <a:xfrm flipH="1">
              <a:off x="6061029" y="1672614"/>
              <a:ext cx="849422" cy="91549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矢印コネクタ 72"/>
            <p:cNvCxnSpPr/>
            <p:nvPr/>
          </p:nvCxnSpPr>
          <p:spPr>
            <a:xfrm>
              <a:off x="7092079" y="1715570"/>
              <a:ext cx="10179" cy="59507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矢印コネクタ 73"/>
            <p:cNvCxnSpPr/>
            <p:nvPr/>
          </p:nvCxnSpPr>
          <p:spPr>
            <a:xfrm flipH="1">
              <a:off x="6457950" y="1617824"/>
              <a:ext cx="460981" cy="23448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図形グループ 74"/>
          <p:cNvGrpSpPr/>
          <p:nvPr/>
        </p:nvGrpSpPr>
        <p:grpSpPr>
          <a:xfrm rot="703910">
            <a:off x="5283995" y="3854862"/>
            <a:ext cx="301032" cy="514232"/>
            <a:chOff x="6061029" y="1617824"/>
            <a:chExt cx="1041229" cy="1565561"/>
          </a:xfrm>
        </p:grpSpPr>
        <p:cxnSp>
          <p:nvCxnSpPr>
            <p:cNvPr id="76" name="直線矢印コネクタ 75"/>
            <p:cNvCxnSpPr>
              <a:cxnSpLocks noChangeAspect="1"/>
            </p:cNvCxnSpPr>
            <p:nvPr/>
          </p:nvCxnSpPr>
          <p:spPr>
            <a:xfrm flipH="1">
              <a:off x="6213169" y="1657189"/>
              <a:ext cx="774527" cy="1526196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矢印コネクタ 76"/>
            <p:cNvCxnSpPr/>
            <p:nvPr/>
          </p:nvCxnSpPr>
          <p:spPr>
            <a:xfrm flipH="1">
              <a:off x="6801631" y="1688430"/>
              <a:ext cx="263308" cy="1187104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矢印コネクタ 77"/>
            <p:cNvCxnSpPr/>
            <p:nvPr/>
          </p:nvCxnSpPr>
          <p:spPr>
            <a:xfrm flipH="1">
              <a:off x="6061029" y="1672614"/>
              <a:ext cx="849422" cy="91549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矢印コネクタ 78"/>
            <p:cNvCxnSpPr/>
            <p:nvPr/>
          </p:nvCxnSpPr>
          <p:spPr>
            <a:xfrm>
              <a:off x="7092079" y="1715570"/>
              <a:ext cx="10179" cy="59507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矢印コネクタ 79"/>
            <p:cNvCxnSpPr/>
            <p:nvPr/>
          </p:nvCxnSpPr>
          <p:spPr>
            <a:xfrm flipH="1">
              <a:off x="6457950" y="1617824"/>
              <a:ext cx="460981" cy="23448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図形グループ 80"/>
          <p:cNvGrpSpPr/>
          <p:nvPr/>
        </p:nvGrpSpPr>
        <p:grpSpPr>
          <a:xfrm rot="20899454">
            <a:off x="6435722" y="4434139"/>
            <a:ext cx="301032" cy="514232"/>
            <a:chOff x="6061029" y="1617824"/>
            <a:chExt cx="1041229" cy="1565561"/>
          </a:xfrm>
        </p:grpSpPr>
        <p:cxnSp>
          <p:nvCxnSpPr>
            <p:cNvPr id="82" name="直線矢印コネクタ 81"/>
            <p:cNvCxnSpPr>
              <a:cxnSpLocks noChangeAspect="1"/>
            </p:cNvCxnSpPr>
            <p:nvPr/>
          </p:nvCxnSpPr>
          <p:spPr>
            <a:xfrm flipH="1">
              <a:off x="6213169" y="1657189"/>
              <a:ext cx="774527" cy="1526196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矢印コネクタ 82"/>
            <p:cNvCxnSpPr/>
            <p:nvPr/>
          </p:nvCxnSpPr>
          <p:spPr>
            <a:xfrm flipH="1">
              <a:off x="6801631" y="1688430"/>
              <a:ext cx="263308" cy="1187104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矢印コネクタ 83"/>
            <p:cNvCxnSpPr/>
            <p:nvPr/>
          </p:nvCxnSpPr>
          <p:spPr>
            <a:xfrm flipH="1">
              <a:off x="6061029" y="1672614"/>
              <a:ext cx="849422" cy="91549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矢印コネクタ 84"/>
            <p:cNvCxnSpPr/>
            <p:nvPr/>
          </p:nvCxnSpPr>
          <p:spPr>
            <a:xfrm>
              <a:off x="7092079" y="1715570"/>
              <a:ext cx="10179" cy="59507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矢印コネクタ 85"/>
            <p:cNvCxnSpPr/>
            <p:nvPr/>
          </p:nvCxnSpPr>
          <p:spPr>
            <a:xfrm flipH="1">
              <a:off x="6457950" y="1617824"/>
              <a:ext cx="460981" cy="23448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図形グループ 86"/>
          <p:cNvGrpSpPr/>
          <p:nvPr/>
        </p:nvGrpSpPr>
        <p:grpSpPr>
          <a:xfrm rot="355617">
            <a:off x="4833323" y="4233441"/>
            <a:ext cx="301032" cy="514232"/>
            <a:chOff x="6061029" y="1617824"/>
            <a:chExt cx="1041229" cy="1565561"/>
          </a:xfrm>
        </p:grpSpPr>
        <p:cxnSp>
          <p:nvCxnSpPr>
            <p:cNvPr id="88" name="直線矢印コネクタ 87"/>
            <p:cNvCxnSpPr>
              <a:cxnSpLocks noChangeAspect="1"/>
            </p:cNvCxnSpPr>
            <p:nvPr/>
          </p:nvCxnSpPr>
          <p:spPr>
            <a:xfrm flipH="1">
              <a:off x="6213169" y="1657189"/>
              <a:ext cx="774527" cy="1526196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矢印コネクタ 88"/>
            <p:cNvCxnSpPr/>
            <p:nvPr/>
          </p:nvCxnSpPr>
          <p:spPr>
            <a:xfrm flipH="1">
              <a:off x="6801631" y="1688430"/>
              <a:ext cx="263308" cy="1187104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矢印コネクタ 89"/>
            <p:cNvCxnSpPr/>
            <p:nvPr/>
          </p:nvCxnSpPr>
          <p:spPr>
            <a:xfrm flipH="1">
              <a:off x="6061029" y="1672614"/>
              <a:ext cx="849422" cy="91549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矢印コネクタ 90"/>
            <p:cNvCxnSpPr/>
            <p:nvPr/>
          </p:nvCxnSpPr>
          <p:spPr>
            <a:xfrm>
              <a:off x="7092079" y="1715570"/>
              <a:ext cx="10179" cy="59507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矢印コネクタ 91"/>
            <p:cNvCxnSpPr/>
            <p:nvPr/>
          </p:nvCxnSpPr>
          <p:spPr>
            <a:xfrm flipH="1">
              <a:off x="6457950" y="1617824"/>
              <a:ext cx="460981" cy="23448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図形グループ 92"/>
          <p:cNvGrpSpPr/>
          <p:nvPr/>
        </p:nvGrpSpPr>
        <p:grpSpPr>
          <a:xfrm rot="893025">
            <a:off x="4733242" y="3857221"/>
            <a:ext cx="301032" cy="514232"/>
            <a:chOff x="6061029" y="1617824"/>
            <a:chExt cx="1041229" cy="1565561"/>
          </a:xfrm>
        </p:grpSpPr>
        <p:cxnSp>
          <p:nvCxnSpPr>
            <p:cNvPr id="94" name="直線矢印コネクタ 93"/>
            <p:cNvCxnSpPr>
              <a:cxnSpLocks noChangeAspect="1"/>
            </p:cNvCxnSpPr>
            <p:nvPr/>
          </p:nvCxnSpPr>
          <p:spPr>
            <a:xfrm flipH="1">
              <a:off x="6213169" y="1657189"/>
              <a:ext cx="774527" cy="1526196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矢印コネクタ 94"/>
            <p:cNvCxnSpPr/>
            <p:nvPr/>
          </p:nvCxnSpPr>
          <p:spPr>
            <a:xfrm flipH="1">
              <a:off x="6801631" y="1688430"/>
              <a:ext cx="263308" cy="1187104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矢印コネクタ 95"/>
            <p:cNvCxnSpPr/>
            <p:nvPr/>
          </p:nvCxnSpPr>
          <p:spPr>
            <a:xfrm flipH="1">
              <a:off x="6061029" y="1672614"/>
              <a:ext cx="849422" cy="91549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矢印コネクタ 96"/>
            <p:cNvCxnSpPr/>
            <p:nvPr/>
          </p:nvCxnSpPr>
          <p:spPr>
            <a:xfrm>
              <a:off x="7092079" y="1715570"/>
              <a:ext cx="10179" cy="59507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矢印コネクタ 97"/>
            <p:cNvCxnSpPr/>
            <p:nvPr/>
          </p:nvCxnSpPr>
          <p:spPr>
            <a:xfrm flipH="1">
              <a:off x="6457950" y="1617824"/>
              <a:ext cx="460981" cy="23448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テキスト ボックス 98"/>
          <p:cNvSpPr txBox="1"/>
          <p:nvPr/>
        </p:nvSpPr>
        <p:spPr>
          <a:xfrm>
            <a:off x="1853193" y="4837561"/>
            <a:ext cx="39164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MS Gothic" charset="-128"/>
                <a:ea typeface="MS Gothic" charset="-128"/>
                <a:cs typeface="MS Gothic" charset="-128"/>
              </a:rPr>
              <a:t>地上に大量の粒子が降り注ぐ</a:t>
            </a:r>
            <a:endParaRPr lang="en-US" altLang="ja-JP" dirty="0">
              <a:latin typeface="MS Gothic" charset="-128"/>
              <a:ea typeface="MS Gothic" charset="-128"/>
              <a:cs typeface="MS Gothic" charset="-128"/>
            </a:endParaRPr>
          </a:p>
          <a:p>
            <a:r>
              <a:rPr lang="ja-JP" altLang="en-US" dirty="0">
                <a:latin typeface="MS Gothic" charset="-128"/>
                <a:ea typeface="MS Gothic" charset="-128"/>
                <a:cs typeface="MS Gothic" charset="-128"/>
              </a:rPr>
              <a:t>　　　　＝</a:t>
            </a:r>
            <a:r>
              <a:rPr lang="en-US" altLang="ja-JP" dirty="0">
                <a:latin typeface="MS Gothic" charset="-128"/>
                <a:ea typeface="MS Gothic" charset="-128"/>
                <a:cs typeface="MS Gothic" charset="-128"/>
              </a:rPr>
              <a:t> </a:t>
            </a:r>
            <a:r>
              <a:rPr lang="ja-JP" altLang="en-US" sz="2400" dirty="0">
                <a:solidFill>
                  <a:srgbClr val="FF0000"/>
                </a:solidFill>
                <a:latin typeface="MS Gothic" charset="-128"/>
                <a:ea typeface="MS Gothic" charset="-128"/>
                <a:cs typeface="MS Gothic" charset="-128"/>
              </a:rPr>
              <a:t>空気シャワー現象</a:t>
            </a:r>
          </a:p>
        </p:txBody>
      </p:sp>
      <p:sp>
        <p:nvSpPr>
          <p:cNvPr id="3" name="上下矢印 2"/>
          <p:cNvSpPr/>
          <p:nvPr/>
        </p:nvSpPr>
        <p:spPr>
          <a:xfrm>
            <a:off x="98011" y="1861784"/>
            <a:ext cx="621792" cy="3779520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 rot="16200000">
            <a:off x="-823039" y="3501739"/>
            <a:ext cx="2486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10m</a:t>
            </a:r>
            <a:r>
              <a:rPr lang="ja-JP" altLang="en-US" dirty="0"/>
              <a:t>の水相当の物質量</a:t>
            </a:r>
          </a:p>
        </p:txBody>
      </p:sp>
    </p:spTree>
    <p:extLst>
      <p:ext uri="{BB962C8B-B14F-4D97-AF65-F5344CB8AC3E}">
        <p14:creationId xmlns:p14="http://schemas.microsoft.com/office/powerpoint/2010/main" val="172348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1" grpId="0"/>
      <p:bldP spid="9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7065"/>
            <a:ext cx="7886700" cy="994172"/>
          </a:xfrm>
        </p:spPr>
        <p:txBody>
          <a:bodyPr/>
          <a:lstStyle/>
          <a:p>
            <a:pPr algn="ctr"/>
            <a:r>
              <a:rPr kumimoji="1" lang="en-US" altLang="ja-JP" dirty="0"/>
              <a:t>z parameter (energy recalibration)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9672B-0366-4744-9942-7209F5527F43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340" y="1037580"/>
            <a:ext cx="2305103" cy="7611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628650" y="5293553"/>
            <a:ext cx="7723178" cy="84065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/>
              <a:t>Optical (</a:t>
            </a:r>
            <a:r>
              <a:rPr lang="ja-JP" altLang="en-US" sz="1800"/>
              <a:t>大気蛍光、チェレンコフ；灰色ハッチ）の測定は「もっともらしい」結果</a:t>
            </a:r>
            <a:endParaRPr lang="en-US" altLang="ja-JP" sz="1800" dirty="0"/>
          </a:p>
          <a:p>
            <a:r>
              <a:rPr lang="en-US" altLang="ja-JP" sz="1800" dirty="0"/>
              <a:t>Muon</a:t>
            </a:r>
            <a:r>
              <a:rPr lang="ja-JP" altLang="en-US" sz="1800"/>
              <a:t>測定（各種点）の結果は</a:t>
            </a:r>
            <a:r>
              <a:rPr lang="en-US" altLang="ja-JP" sz="1800" dirty="0"/>
              <a:t> optical</a:t>
            </a:r>
            <a:r>
              <a:rPr lang="ja-JP" altLang="en-US" sz="1800"/>
              <a:t>より系統的に「重い」、</a:t>
            </a:r>
            <a:r>
              <a:rPr lang="en-US" altLang="ja-JP" sz="1800" dirty="0"/>
              <a:t>UHECR</a:t>
            </a:r>
            <a:r>
              <a:rPr lang="ja-JP" altLang="en-US" sz="1800"/>
              <a:t>では「鉄より重い」</a:t>
            </a:r>
            <a:r>
              <a:rPr lang="en-US" altLang="ja-JP" sz="1800" dirty="0"/>
              <a:t>=&gt; </a:t>
            </a:r>
            <a:r>
              <a:rPr lang="ja-JP" altLang="en-US" sz="1800"/>
              <a:t>おかしい！</a:t>
            </a:r>
            <a:endParaRPr lang="en-US" altLang="ja-JP" sz="1800" dirty="0"/>
          </a:p>
          <a:p>
            <a:r>
              <a:rPr lang="ja-JP" altLang="en-US" sz="1800"/>
              <a:t>測定された</a:t>
            </a:r>
            <a:r>
              <a:rPr lang="en-US" altLang="ja-JP" sz="1800" dirty="0"/>
              <a:t>muon</a:t>
            </a:r>
            <a:r>
              <a:rPr lang="ja-JP" altLang="en-US" sz="1800"/>
              <a:t>数が</a:t>
            </a:r>
            <a:r>
              <a:rPr lang="en-US" altLang="ja-JP" sz="1800" dirty="0"/>
              <a:t>MC</a:t>
            </a:r>
            <a:r>
              <a:rPr lang="ja-JP" altLang="en-US" sz="1800"/>
              <a:t>の予想よりも多い</a:t>
            </a:r>
            <a:r>
              <a:rPr lang="en-US" altLang="ja-JP" sz="1800" dirty="0"/>
              <a:t> </a:t>
            </a:r>
            <a:r>
              <a:rPr lang="en-US" altLang="ja-JP" sz="1800" b="1" dirty="0">
                <a:solidFill>
                  <a:srgbClr val="FF0000"/>
                </a:solidFill>
              </a:rPr>
              <a:t>“muon excess problem”</a:t>
            </a:r>
          </a:p>
          <a:p>
            <a:endParaRPr lang="ja-JP" altLang="en-US" sz="18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430207" y="1053357"/>
            <a:ext cx="8394105" cy="4240681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6844553" y="3966101"/>
            <a:ext cx="1869240" cy="243885"/>
          </a:xfrm>
          <a:prstGeom prst="rect">
            <a:avLst/>
          </a:prstGeom>
          <a:noFill/>
          <a:ln w="38100">
            <a:solidFill>
              <a:srgbClr val="FF0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824649" y="4196009"/>
            <a:ext cx="12137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b="1" dirty="0">
                <a:solidFill>
                  <a:srgbClr val="C00000"/>
                </a:solidFill>
              </a:rPr>
              <a:t>Optical results</a:t>
            </a:r>
          </a:p>
        </p:txBody>
      </p:sp>
      <p:sp>
        <p:nvSpPr>
          <p:cNvPr id="9" name="円/楕円 8"/>
          <p:cNvSpPr/>
          <p:nvPr/>
        </p:nvSpPr>
        <p:spPr>
          <a:xfrm>
            <a:off x="2104373" y="1592970"/>
            <a:ext cx="792978" cy="766482"/>
          </a:xfrm>
          <a:prstGeom prst="ellipse">
            <a:avLst/>
          </a:prstGeom>
          <a:noFill/>
          <a:ln w="38100">
            <a:solidFill>
              <a:srgbClr val="FF0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8" name="円/楕円 17">
            <a:extLst>
              <a:ext uri="{FF2B5EF4-FFF2-40B4-BE49-F238E27FC236}">
                <a16:creationId xmlns:a16="http://schemas.microsoft.com/office/drawing/2014/main" xmlns="" id="{7168654D-3E92-2141-9AAE-449D9281DCBD}"/>
              </a:ext>
            </a:extLst>
          </p:cNvPr>
          <p:cNvSpPr/>
          <p:nvPr/>
        </p:nvSpPr>
        <p:spPr>
          <a:xfrm>
            <a:off x="3935261" y="1592970"/>
            <a:ext cx="792978" cy="766482"/>
          </a:xfrm>
          <a:prstGeom prst="ellipse">
            <a:avLst/>
          </a:prstGeom>
          <a:noFill/>
          <a:ln w="38100">
            <a:solidFill>
              <a:srgbClr val="FF0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9" name="円/楕円 18">
            <a:extLst>
              <a:ext uri="{FF2B5EF4-FFF2-40B4-BE49-F238E27FC236}">
                <a16:creationId xmlns:a16="http://schemas.microsoft.com/office/drawing/2014/main" xmlns="" id="{6935F3DB-CF08-244E-8D69-0EFD76B3D831}"/>
              </a:ext>
            </a:extLst>
          </p:cNvPr>
          <p:cNvSpPr/>
          <p:nvPr/>
        </p:nvSpPr>
        <p:spPr>
          <a:xfrm>
            <a:off x="5664972" y="1592970"/>
            <a:ext cx="792978" cy="766482"/>
          </a:xfrm>
          <a:prstGeom prst="ellipse">
            <a:avLst/>
          </a:prstGeom>
          <a:noFill/>
          <a:ln w="38100">
            <a:solidFill>
              <a:srgbClr val="FF0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20" name="円/楕円 19">
            <a:extLst>
              <a:ext uri="{FF2B5EF4-FFF2-40B4-BE49-F238E27FC236}">
                <a16:creationId xmlns:a16="http://schemas.microsoft.com/office/drawing/2014/main" xmlns="" id="{90F884CD-FD3F-8546-BC65-FBAE8041BA87}"/>
              </a:ext>
            </a:extLst>
          </p:cNvPr>
          <p:cNvSpPr/>
          <p:nvPr/>
        </p:nvSpPr>
        <p:spPr>
          <a:xfrm>
            <a:off x="2051225" y="3443504"/>
            <a:ext cx="792978" cy="766482"/>
          </a:xfrm>
          <a:prstGeom prst="ellipse">
            <a:avLst/>
          </a:prstGeom>
          <a:noFill/>
          <a:ln w="38100">
            <a:solidFill>
              <a:srgbClr val="FF0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21" name="円/楕円 20">
            <a:extLst>
              <a:ext uri="{FF2B5EF4-FFF2-40B4-BE49-F238E27FC236}">
                <a16:creationId xmlns:a16="http://schemas.microsoft.com/office/drawing/2014/main" xmlns="" id="{D396A330-880D-B247-89E8-B8A22A7DE6B0}"/>
              </a:ext>
            </a:extLst>
          </p:cNvPr>
          <p:cNvSpPr/>
          <p:nvPr/>
        </p:nvSpPr>
        <p:spPr>
          <a:xfrm>
            <a:off x="4175511" y="3199619"/>
            <a:ext cx="792978" cy="766482"/>
          </a:xfrm>
          <a:prstGeom prst="ellipse">
            <a:avLst/>
          </a:prstGeom>
          <a:noFill/>
          <a:ln w="38100">
            <a:solidFill>
              <a:srgbClr val="FF0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22" name="円/楕円 21">
            <a:extLst>
              <a:ext uri="{FF2B5EF4-FFF2-40B4-BE49-F238E27FC236}">
                <a16:creationId xmlns:a16="http://schemas.microsoft.com/office/drawing/2014/main" xmlns="" id="{23285B65-9CB5-774E-B073-3A53E4DBDA8D}"/>
              </a:ext>
            </a:extLst>
          </p:cNvPr>
          <p:cNvSpPr/>
          <p:nvPr/>
        </p:nvSpPr>
        <p:spPr>
          <a:xfrm>
            <a:off x="5871385" y="3376111"/>
            <a:ext cx="792978" cy="766482"/>
          </a:xfrm>
          <a:prstGeom prst="ellipse">
            <a:avLst/>
          </a:prstGeom>
          <a:noFill/>
          <a:ln w="38100">
            <a:solidFill>
              <a:srgbClr val="FF0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5" name="円/楕円 14">
            <a:extLst>
              <a:ext uri="{FF2B5EF4-FFF2-40B4-BE49-F238E27FC236}">
                <a16:creationId xmlns:a16="http://schemas.microsoft.com/office/drawing/2014/main" xmlns="" id="{040CA801-D4DB-614C-A3B4-495220506586}"/>
              </a:ext>
            </a:extLst>
          </p:cNvPr>
          <p:cNvSpPr/>
          <p:nvPr/>
        </p:nvSpPr>
        <p:spPr>
          <a:xfrm>
            <a:off x="8313444" y="953148"/>
            <a:ext cx="748680" cy="5532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6" name="円/楕円 15">
            <a:extLst>
              <a:ext uri="{FF2B5EF4-FFF2-40B4-BE49-F238E27FC236}">
                <a16:creationId xmlns:a16="http://schemas.microsoft.com/office/drawing/2014/main" xmlns="" id="{92DDE459-CA27-CD4F-9861-1C6C2D1EFFD9}"/>
              </a:ext>
            </a:extLst>
          </p:cNvPr>
          <p:cNvSpPr/>
          <p:nvPr/>
        </p:nvSpPr>
        <p:spPr>
          <a:xfrm>
            <a:off x="7289374" y="1316336"/>
            <a:ext cx="748680" cy="5532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7" name="円/楕円 16">
            <a:extLst>
              <a:ext uri="{FF2B5EF4-FFF2-40B4-BE49-F238E27FC236}">
                <a16:creationId xmlns:a16="http://schemas.microsoft.com/office/drawing/2014/main" xmlns="" id="{2D8E69E4-A645-FC41-8F61-9422AE270DDD}"/>
              </a:ext>
            </a:extLst>
          </p:cNvPr>
          <p:cNvSpPr/>
          <p:nvPr/>
        </p:nvSpPr>
        <p:spPr>
          <a:xfrm>
            <a:off x="8270517" y="1329864"/>
            <a:ext cx="748680" cy="5532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4FDD19A0-D905-E047-B060-524D4F44CD51}"/>
              </a:ext>
            </a:extLst>
          </p:cNvPr>
          <p:cNvSpPr txBox="1"/>
          <p:nvPr/>
        </p:nvSpPr>
        <p:spPr>
          <a:xfrm rot="716515">
            <a:off x="5595641" y="1941527"/>
            <a:ext cx="3387466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b="1">
                <a:solidFill>
                  <a:srgbClr val="FF0000"/>
                </a:solidFill>
              </a:rPr>
              <a:t>質量の絶対値は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MC</a:t>
            </a:r>
            <a:r>
              <a:rPr kumimoji="1" lang="ja-JP" altLang="en-US" sz="2400" b="1">
                <a:solidFill>
                  <a:srgbClr val="FF0000"/>
                </a:solidFill>
              </a:rPr>
              <a:t>依存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xmlns="" id="{B7EF2796-AB1F-564A-ACFA-98589B8973E6}"/>
              </a:ext>
            </a:extLst>
          </p:cNvPr>
          <p:cNvSpPr txBox="1"/>
          <p:nvPr/>
        </p:nvSpPr>
        <p:spPr>
          <a:xfrm>
            <a:off x="529868" y="3027974"/>
            <a:ext cx="808426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 b="1"/>
              <a:t>加速器実験によるハドロン相互作用の研究が必要</a:t>
            </a:r>
          </a:p>
        </p:txBody>
      </p:sp>
    </p:spTree>
    <p:extLst>
      <p:ext uri="{BB962C8B-B14F-4D97-AF65-F5344CB8AC3E}">
        <p14:creationId xmlns:p14="http://schemas.microsoft.com/office/powerpoint/2010/main" val="8944619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F68DDE3F-905B-CB4C-9B1C-D98B62B55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1127"/>
            <a:ext cx="7886700" cy="876298"/>
          </a:xfrm>
        </p:spPr>
        <p:txBody>
          <a:bodyPr/>
          <a:lstStyle/>
          <a:p>
            <a:pPr algn="ctr"/>
            <a:r>
              <a:rPr kumimoji="1" lang="ja-JP" altLang="en-US" b="1"/>
              <a:t>ここまでのまとめ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39018359-50CF-D249-85DC-C4760B3AC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962024"/>
            <a:ext cx="8058150" cy="5835652"/>
          </a:xfrm>
        </p:spPr>
        <p:txBody>
          <a:bodyPr>
            <a:normAutofit/>
          </a:bodyPr>
          <a:lstStyle/>
          <a:p>
            <a:r>
              <a:rPr kumimoji="1" lang="ja-JP" altLang="en-US" sz="2000" b="1">
                <a:solidFill>
                  <a:srgbClr val="C00000"/>
                </a:solidFill>
              </a:rPr>
              <a:t>何故空気シャワーを観測するか？</a:t>
            </a:r>
            <a:endParaRPr kumimoji="1" lang="en-US" altLang="ja-JP" sz="2000" b="1" dirty="0">
              <a:solidFill>
                <a:srgbClr val="C00000"/>
              </a:solidFill>
            </a:endParaRPr>
          </a:p>
          <a:p>
            <a:pPr lvl="1"/>
            <a:r>
              <a:rPr lang="ja-JP" altLang="en-US"/>
              <a:t>加速器を超える高エネルギーの物理・天体現象を探りたい</a:t>
            </a:r>
            <a:endParaRPr lang="en-US" altLang="ja-JP" dirty="0"/>
          </a:p>
          <a:p>
            <a:pPr lvl="1"/>
            <a:r>
              <a:rPr kumimoji="1" lang="ja-JP" altLang="en-US"/>
              <a:t>低フラックスの宇宙線に対して、小さな検出器面積で実質的に大きな検出面積を実現できる</a:t>
            </a:r>
            <a:endParaRPr kumimoji="1" lang="en-US" altLang="ja-JP" dirty="0"/>
          </a:p>
          <a:p>
            <a:pPr lvl="1"/>
            <a:r>
              <a:rPr lang="en-US" altLang="ja-JP" b="1" dirty="0">
                <a:solidFill>
                  <a:srgbClr val="0070C0"/>
                </a:solidFill>
              </a:rPr>
              <a:t>[</a:t>
            </a:r>
            <a:r>
              <a:rPr lang="ja-JP" altLang="en-US" b="1">
                <a:solidFill>
                  <a:srgbClr val="0070C0"/>
                </a:solidFill>
              </a:rPr>
              <a:t>課題</a:t>
            </a:r>
            <a:r>
              <a:rPr lang="en-US" altLang="ja-JP" b="1" dirty="0">
                <a:solidFill>
                  <a:srgbClr val="0070C0"/>
                </a:solidFill>
              </a:rPr>
              <a:t>] </a:t>
            </a:r>
            <a:r>
              <a:rPr lang="ja-JP" altLang="en-US" b="1">
                <a:solidFill>
                  <a:srgbClr val="0070C0"/>
                </a:solidFill>
              </a:rPr>
              <a:t>測定されたデータから、一次宇宙線の物理量（エネルギー、到来方向、粒子種）をどう決めるか？</a:t>
            </a:r>
            <a:endParaRPr kumimoji="1" lang="en-US" altLang="ja-JP" b="1" dirty="0">
              <a:solidFill>
                <a:srgbClr val="0070C0"/>
              </a:solidFill>
            </a:endParaRPr>
          </a:p>
          <a:p>
            <a:r>
              <a:rPr lang="ja-JP" altLang="en-US" sz="2000" b="1">
                <a:solidFill>
                  <a:srgbClr val="C00000"/>
                </a:solidFill>
              </a:rPr>
              <a:t>空気シャワーの基礎</a:t>
            </a:r>
            <a:endParaRPr lang="en-US" altLang="ja-JP" sz="2000" b="1" dirty="0">
              <a:solidFill>
                <a:srgbClr val="C00000"/>
              </a:solidFill>
            </a:endParaRPr>
          </a:p>
          <a:p>
            <a:pPr lvl="1"/>
            <a:r>
              <a:rPr kumimoji="1" lang="ja-JP" altLang="en-US"/>
              <a:t>電磁カスケードシャワー：</a:t>
            </a:r>
            <a:endParaRPr kumimoji="1" lang="en-US" altLang="ja-JP" dirty="0"/>
          </a:p>
          <a:p>
            <a:pPr lvl="2"/>
            <a:r>
              <a:rPr kumimoji="1" lang="ja-JP" altLang="en-US" sz="1400"/>
              <a:t>制動放射と電離損失が競合する</a:t>
            </a:r>
            <a:r>
              <a:rPr kumimoji="1" lang="en-US" altLang="ja-JP" sz="1400" dirty="0"/>
              <a:t> critical energy</a:t>
            </a:r>
            <a:r>
              <a:rPr kumimoji="1" lang="ja-JP" altLang="en-US" sz="1400"/>
              <a:t>まで粒子増幅を繰り返す</a:t>
            </a:r>
            <a:endParaRPr kumimoji="1" lang="en-US" altLang="ja-JP" sz="1400" dirty="0"/>
          </a:p>
          <a:p>
            <a:pPr lvl="1"/>
            <a:r>
              <a:rPr lang="ja-JP" altLang="en-US"/>
              <a:t>ハドロンカスケードシャワ：</a:t>
            </a:r>
            <a:endParaRPr lang="en-US" altLang="ja-JP" dirty="0"/>
          </a:p>
          <a:p>
            <a:pPr lvl="2"/>
            <a:r>
              <a:rPr kumimoji="1" lang="ja-JP" altLang="en-US" sz="1400"/>
              <a:t>複合粒子、強い相互作用によって</a:t>
            </a:r>
            <a:r>
              <a:rPr kumimoji="1" lang="ja-JP" altLang="en-US" sz="1400" b="1">
                <a:solidFill>
                  <a:srgbClr val="0070C0"/>
                </a:solidFill>
              </a:rPr>
              <a:t>第一原理計算が困難</a:t>
            </a:r>
            <a:endParaRPr kumimoji="1" lang="en-US" altLang="ja-JP" sz="1400" b="1" dirty="0">
              <a:solidFill>
                <a:srgbClr val="0070C0"/>
              </a:solidFill>
            </a:endParaRPr>
          </a:p>
          <a:p>
            <a:pPr lvl="2"/>
            <a:r>
              <a:rPr lang="ja-JP" altLang="en-US" sz="1400"/>
              <a:t>中間子の崩壊と衝突のバランスによって決まる</a:t>
            </a:r>
            <a:r>
              <a:rPr lang="en-US" altLang="ja-JP" sz="1400" dirty="0"/>
              <a:t> critical energy</a:t>
            </a:r>
            <a:r>
              <a:rPr lang="ja-JP" altLang="en-US" sz="1400"/>
              <a:t>まで増殖を繰り返す</a:t>
            </a:r>
            <a:endParaRPr lang="en-US" altLang="ja-JP" sz="1400" dirty="0"/>
          </a:p>
          <a:p>
            <a:r>
              <a:rPr kumimoji="1" lang="ja-JP" altLang="en-US" sz="2000" b="1">
                <a:solidFill>
                  <a:srgbClr val="C00000"/>
                </a:solidFill>
              </a:rPr>
              <a:t>観測との関係</a:t>
            </a:r>
            <a:endParaRPr kumimoji="1" lang="en-US" altLang="ja-JP" sz="2000" b="1" dirty="0">
              <a:solidFill>
                <a:srgbClr val="C00000"/>
              </a:solidFill>
            </a:endParaRPr>
          </a:p>
          <a:p>
            <a:pPr lvl="1"/>
            <a:r>
              <a:rPr lang="ja-JP" altLang="en-US"/>
              <a:t>エネルギー：粒子数（電子数）に比例（蛍光発光量にも比例）</a:t>
            </a:r>
            <a:endParaRPr lang="en-US" altLang="ja-JP" dirty="0"/>
          </a:p>
          <a:p>
            <a:pPr lvl="1"/>
            <a:r>
              <a:rPr kumimoji="1" lang="ja-JP" altLang="en-US"/>
              <a:t>到来方向：シャワー面の到来時間差で幾何学的に決定</a:t>
            </a:r>
            <a:endParaRPr kumimoji="1" lang="en-US" altLang="ja-JP" dirty="0"/>
          </a:p>
          <a:p>
            <a:pPr lvl="1"/>
            <a:r>
              <a:rPr lang="ja-JP" altLang="en-US"/>
              <a:t>粒子種：</a:t>
            </a:r>
            <a:endParaRPr lang="en-US" altLang="ja-JP" dirty="0"/>
          </a:p>
          <a:p>
            <a:pPr lvl="2"/>
            <a:r>
              <a:rPr lang="ja-JP" altLang="en-US" sz="1400"/>
              <a:t>大気蛍光：最大発達高度が</a:t>
            </a:r>
            <a:r>
              <a:rPr lang="en-US" altLang="ja-JP" sz="1400" dirty="0"/>
              <a:t> log(E) </a:t>
            </a:r>
            <a:r>
              <a:rPr lang="ja-JP" altLang="en-US" sz="1400"/>
              <a:t>で変化</a:t>
            </a:r>
            <a:endParaRPr lang="en-US" altLang="ja-JP" sz="1400" dirty="0"/>
          </a:p>
          <a:p>
            <a:pPr lvl="2"/>
            <a:r>
              <a:rPr kumimoji="1" lang="ja-JP" altLang="en-US" sz="1400"/>
              <a:t>地上アレイ：</a:t>
            </a:r>
            <a:r>
              <a:rPr kumimoji="1" lang="en-US" altLang="ja-JP" sz="1400" dirty="0"/>
              <a:t>N</a:t>
            </a:r>
            <a:r>
              <a:rPr kumimoji="1" lang="en-US" altLang="ja-JP" sz="1400" baseline="-25000" dirty="0"/>
              <a:t>𝜇</a:t>
            </a:r>
            <a:r>
              <a:rPr kumimoji="1" lang="en-US" altLang="ja-JP" sz="1400" dirty="0"/>
              <a:t>∝A(E/A)</a:t>
            </a:r>
            <a:r>
              <a:rPr kumimoji="1" lang="en-US" altLang="ja-JP" sz="1400" baseline="30000" dirty="0"/>
              <a:t>0.9</a:t>
            </a:r>
          </a:p>
          <a:p>
            <a:pPr lvl="1"/>
            <a:r>
              <a:rPr lang="ja-JP" altLang="en-US" sz="1700"/>
              <a:t>（特に粒子種決定が）</a:t>
            </a:r>
            <a:r>
              <a:rPr lang="en-US" altLang="ja-JP" sz="1700" dirty="0"/>
              <a:t>MC</a:t>
            </a:r>
            <a:r>
              <a:rPr lang="ja-JP" altLang="en-US" sz="1700"/>
              <a:t>計算に依存、方法間で違い、不自然な結果（鉄より重い）</a:t>
            </a:r>
            <a:r>
              <a:rPr lang="en-US" altLang="ja-JP" sz="1700" dirty="0"/>
              <a:t> =&gt; </a:t>
            </a:r>
            <a:r>
              <a:rPr lang="ja-JP" altLang="en-US" sz="1700" b="1">
                <a:solidFill>
                  <a:srgbClr val="0070C0"/>
                </a:solidFill>
              </a:rPr>
              <a:t>少なくとも「</a:t>
            </a:r>
            <a:r>
              <a:rPr lang="en-US" altLang="ja-JP" sz="1700" b="1" dirty="0">
                <a:solidFill>
                  <a:srgbClr val="0070C0"/>
                </a:solidFill>
              </a:rPr>
              <a:t>muon excess</a:t>
            </a:r>
            <a:r>
              <a:rPr lang="ja-JP" altLang="en-US" sz="1700" b="1">
                <a:solidFill>
                  <a:srgbClr val="0070C0"/>
                </a:solidFill>
              </a:rPr>
              <a:t>問題」が存在する</a:t>
            </a:r>
            <a:endParaRPr kumimoji="1" lang="ja-JP" altLang="en-US" sz="1700" b="1">
              <a:solidFill>
                <a:srgbClr val="0070C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CE4BD988-FFCC-CD49-BD7D-32C8C85C2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9672B-0366-4744-9942-7209F5527F43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15133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63920"/>
            <a:ext cx="8229600" cy="881249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sz="4000" b="1" dirty="0"/>
              <a:t>Cosmic-ray spectrum and collider energy</a:t>
            </a:r>
            <a:br>
              <a:rPr kumimoji="1" lang="en-US" altLang="ja-JP" sz="4000" b="1" dirty="0"/>
            </a:br>
            <a:r>
              <a:rPr lang="ja-JP" altLang="en-US" sz="2200" dirty="0"/>
              <a:t>（</a:t>
            </a:r>
            <a:r>
              <a:rPr lang="en-US" altLang="ja-JP" sz="2200" dirty="0" err="1"/>
              <a:t>D’Enterria</a:t>
            </a:r>
            <a:r>
              <a:rPr lang="en-US" altLang="ja-JP" sz="2200" dirty="0"/>
              <a:t> et al., APP, 35,98-113, 2011 </a:t>
            </a:r>
            <a:r>
              <a:rPr lang="ja-JP" altLang="en-US" sz="2200" dirty="0"/>
              <a:t>）</a:t>
            </a:r>
            <a:endParaRPr kumimoji="1" lang="ja-JP" altLang="en-US" sz="2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AAD50-4C52-4247-A786-4B20D3AB9DFB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316" y="1505728"/>
            <a:ext cx="7211398" cy="531971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639200" y="2150571"/>
            <a:ext cx="732567" cy="523220"/>
          </a:xfrm>
          <a:prstGeom prst="rect">
            <a:avLst/>
          </a:prstGeom>
          <a:solidFill>
            <a:srgbClr val="DCE6F2"/>
          </a:solidFill>
          <a:ln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660066"/>
                </a:solidFill>
              </a:rPr>
              <a:t>FCC</a:t>
            </a:r>
            <a:endParaRPr kumimoji="1" lang="ja-JP" altLang="en-US" sz="2800" dirty="0">
              <a:solidFill>
                <a:srgbClr val="660066"/>
              </a:solidFill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 flipV="1">
            <a:off x="3496782" y="3733235"/>
            <a:ext cx="640225" cy="731374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6289296" y="4333501"/>
            <a:ext cx="0" cy="540173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7188401" y="4625201"/>
            <a:ext cx="0" cy="540173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>
            <a:off x="5263287" y="3608182"/>
            <a:ext cx="356996" cy="540173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1795672" y="4464608"/>
            <a:ext cx="318548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0000"/>
                </a:solidFill>
              </a:rPr>
              <a:t>Knee: end of galactic proton CR</a:t>
            </a:r>
            <a:endParaRPr kumimoji="1" lang="ja-JP" altLang="en-US" b="1" dirty="0">
              <a:solidFill>
                <a:srgbClr val="00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893966" y="2961853"/>
            <a:ext cx="2582758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0000"/>
                </a:solidFill>
              </a:rPr>
              <a:t>End of galactic CR and </a:t>
            </a:r>
          </a:p>
          <a:p>
            <a:r>
              <a:rPr lang="en-US" altLang="ja-JP" b="1" dirty="0">
                <a:solidFill>
                  <a:srgbClr val="000000"/>
                </a:solidFill>
              </a:rPr>
              <a:t>transition to extra-gal CR</a:t>
            </a:r>
            <a:endParaRPr kumimoji="1" lang="ja-JP" altLang="en-US" b="1" dirty="0">
              <a:solidFill>
                <a:srgbClr val="00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944354" y="3958150"/>
            <a:ext cx="73609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0000"/>
                </a:solidFill>
              </a:rPr>
              <a:t>Ankle</a:t>
            </a:r>
            <a:endParaRPr kumimoji="1" lang="ja-JP" altLang="en-US" b="1" dirty="0">
              <a:solidFill>
                <a:srgbClr val="00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831528" y="3975816"/>
            <a:ext cx="2056911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0000"/>
                </a:solidFill>
              </a:rPr>
              <a:t>(GZK) cutoff: </a:t>
            </a:r>
          </a:p>
          <a:p>
            <a:r>
              <a:rPr lang="en-US" altLang="ja-JP" b="1" dirty="0">
                <a:solidFill>
                  <a:srgbClr val="000000"/>
                </a:solidFill>
              </a:rPr>
              <a:t>end of CR spectrum</a:t>
            </a:r>
            <a:endParaRPr kumimoji="1" lang="ja-JP" altLang="en-US" b="1" dirty="0">
              <a:solidFill>
                <a:srgbClr val="0000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496782" y="2138021"/>
            <a:ext cx="163797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3366FF"/>
                </a:solidFill>
              </a:rPr>
              <a:t>LHC</a:t>
            </a:r>
            <a:endParaRPr kumimoji="1" lang="ja-JP" altLang="en-US" sz="2800" dirty="0">
              <a:solidFill>
                <a:srgbClr val="3366FF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309636" y="2134076"/>
            <a:ext cx="88527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</a:rPr>
              <a:t>RHIC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cxnSp>
        <p:nvCxnSpPr>
          <p:cNvPr id="6" name="直線コネクタ 5"/>
          <p:cNvCxnSpPr/>
          <p:nvPr/>
        </p:nvCxnSpPr>
        <p:spPr>
          <a:xfrm>
            <a:off x="3194914" y="1907054"/>
            <a:ext cx="0" cy="251336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5075893" y="1935534"/>
            <a:ext cx="0" cy="2513368"/>
          </a:xfrm>
          <a:prstGeom prst="line">
            <a:avLst/>
          </a:prstGeom>
          <a:ln w="38100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4750644" y="1920044"/>
            <a:ext cx="0" cy="2513368"/>
          </a:xfrm>
          <a:prstGeom prst="line">
            <a:avLst/>
          </a:prstGeom>
          <a:ln w="38100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4152495" y="1920044"/>
            <a:ext cx="0" cy="2513368"/>
          </a:xfrm>
          <a:prstGeom prst="line">
            <a:avLst/>
          </a:prstGeom>
          <a:ln w="38100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円/楕円 2"/>
          <p:cNvSpPr/>
          <p:nvPr/>
        </p:nvSpPr>
        <p:spPr>
          <a:xfrm>
            <a:off x="797442" y="3828902"/>
            <a:ext cx="499730" cy="4985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ストライプ矢印 6"/>
          <p:cNvSpPr/>
          <p:nvPr/>
        </p:nvSpPr>
        <p:spPr>
          <a:xfrm>
            <a:off x="2881425" y="5785301"/>
            <a:ext cx="4627198" cy="49973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rgbClr val="FFFF00"/>
                </a:solidFill>
              </a:rPr>
              <a:t>Indirect </a:t>
            </a:r>
            <a:r>
              <a:rPr kumimoji="1" lang="en-US" altLang="ja-JP">
                <a:solidFill>
                  <a:srgbClr val="FFFF00"/>
                </a:solidFill>
              </a:rPr>
              <a:t>observation through air shower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8DA298E8-1959-F743-82EC-497E22C5253B}"/>
              </a:ext>
            </a:extLst>
          </p:cNvPr>
          <p:cNvSpPr txBox="1"/>
          <p:nvPr/>
        </p:nvSpPr>
        <p:spPr>
          <a:xfrm>
            <a:off x="626156" y="1067977"/>
            <a:ext cx="7939994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Collider</a:t>
            </a:r>
            <a:r>
              <a:rPr kumimoji="1" lang="ja-JP" altLang="en-US" sz="2400" b="1">
                <a:solidFill>
                  <a:srgbClr val="FF0000"/>
                </a:solidFill>
              </a:rPr>
              <a:t>の「衝突エネルギー」は宇宙線ー大気衝突に匹敵</a:t>
            </a:r>
          </a:p>
        </p:txBody>
      </p:sp>
    </p:spTree>
    <p:extLst>
      <p:ext uri="{BB962C8B-B14F-4D97-AF65-F5344CB8AC3E}">
        <p14:creationId xmlns:p14="http://schemas.microsoft.com/office/powerpoint/2010/main" val="1580900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957AF-53C0-420B-9C2D-77DB141656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1000509" y="2856393"/>
            <a:ext cx="222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Leading baryons</a:t>
            </a:r>
            <a:endParaRPr kumimoji="1" lang="ja-JP" altLang="en-US" sz="24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5144741" y="2793722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中間子多重発生</a:t>
            </a:r>
          </a:p>
        </p:txBody>
      </p:sp>
      <p:sp>
        <p:nvSpPr>
          <p:cNvPr id="85" name="Rectangle 2"/>
          <p:cNvSpPr>
            <a:spLocks noGrp="1" noChangeArrowheads="1"/>
          </p:cNvSpPr>
          <p:nvPr>
            <p:ph type="title"/>
          </p:nvPr>
        </p:nvSpPr>
        <p:spPr>
          <a:xfrm>
            <a:off x="3722910" y="393211"/>
            <a:ext cx="5149413" cy="624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ja-JP" altLang="en-US" b="1" dirty="0">
                <a:solidFill>
                  <a:srgbClr val="CCFFCC"/>
                </a:solidFill>
                <a:latin typeface="Calibri" charset="0"/>
                <a:ea typeface="ＭＳ Ｐゴシック" charset="0"/>
              </a:rPr>
              <a:t>加速器で何をみるか？</a:t>
            </a:r>
            <a:endParaRPr lang="en-US" altLang="ja-JP" b="1" dirty="0">
              <a:solidFill>
                <a:srgbClr val="CCFFCC"/>
              </a:solidFill>
              <a:latin typeface="Calibri" charset="0"/>
              <a:ea typeface="ＭＳ Ｐゴシック" charset="0"/>
            </a:endParaRPr>
          </a:p>
        </p:txBody>
      </p:sp>
      <p:grpSp>
        <p:nvGrpSpPr>
          <p:cNvPr id="19" name="図形グループ 18"/>
          <p:cNvGrpSpPr/>
          <p:nvPr/>
        </p:nvGrpSpPr>
        <p:grpSpPr>
          <a:xfrm>
            <a:off x="2349239" y="200262"/>
            <a:ext cx="2974167" cy="6662323"/>
            <a:chOff x="1307165" y="200262"/>
            <a:chExt cx="2974167" cy="6662323"/>
          </a:xfrm>
        </p:grpSpPr>
        <p:cxnSp>
          <p:nvCxnSpPr>
            <p:cNvPr id="33" name="直線コネクタ 32"/>
            <p:cNvCxnSpPr/>
            <p:nvPr/>
          </p:nvCxnSpPr>
          <p:spPr>
            <a:xfrm>
              <a:off x="2712635" y="1909282"/>
              <a:ext cx="299223" cy="2919802"/>
            </a:xfrm>
            <a:prstGeom prst="line">
              <a:avLst/>
            </a:prstGeom>
            <a:ln w="76200" cmpd="sng">
              <a:solidFill>
                <a:srgbClr val="3366FF"/>
              </a:solidFill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7" name="図形グループ 36"/>
            <p:cNvGrpSpPr/>
            <p:nvPr/>
          </p:nvGrpSpPr>
          <p:grpSpPr>
            <a:xfrm>
              <a:off x="2511037" y="200262"/>
              <a:ext cx="65814" cy="1133663"/>
              <a:chOff x="1356545" y="548352"/>
              <a:chExt cx="65814" cy="1133663"/>
            </a:xfrm>
          </p:grpSpPr>
          <p:cxnSp>
            <p:nvCxnSpPr>
              <p:cNvPr id="6" name="直線コネクタ 5"/>
              <p:cNvCxnSpPr/>
              <p:nvPr/>
            </p:nvCxnSpPr>
            <p:spPr>
              <a:xfrm>
                <a:off x="1356545" y="548352"/>
                <a:ext cx="0" cy="1125563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直線コネクタ 34"/>
              <p:cNvCxnSpPr/>
              <p:nvPr/>
            </p:nvCxnSpPr>
            <p:spPr>
              <a:xfrm>
                <a:off x="1422359" y="556452"/>
                <a:ext cx="0" cy="1125563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9" name="直線コネクタ 8"/>
            <p:cNvCxnSpPr/>
            <p:nvPr/>
          </p:nvCxnSpPr>
          <p:spPr>
            <a:xfrm>
              <a:off x="2524680" y="1875938"/>
              <a:ext cx="0" cy="4603265"/>
            </a:xfrm>
            <a:prstGeom prst="line">
              <a:avLst/>
            </a:prstGeom>
            <a:ln w="76200" cmpd="sng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>
              <a:off x="2813013" y="1915653"/>
              <a:ext cx="633110" cy="1755433"/>
            </a:xfrm>
            <a:prstGeom prst="line">
              <a:avLst/>
            </a:prstGeom>
            <a:ln w="76200" cmpd="sng">
              <a:solidFill>
                <a:srgbClr val="FF6600"/>
              </a:solidFill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>
              <a:off x="2966093" y="1909282"/>
              <a:ext cx="938168" cy="1337431"/>
            </a:xfrm>
            <a:prstGeom prst="line">
              <a:avLst/>
            </a:prstGeom>
            <a:ln w="76200" cmpd="sng">
              <a:solidFill>
                <a:srgbClr val="FF6600"/>
              </a:solidFill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>
              <a:off x="2984548" y="4793907"/>
              <a:ext cx="0" cy="1435384"/>
            </a:xfrm>
            <a:prstGeom prst="line">
              <a:avLst/>
            </a:prstGeom>
            <a:ln w="57150" cmpd="sng">
              <a:solidFill>
                <a:srgbClr val="008000"/>
              </a:solidFill>
              <a:prstDash val="solid"/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>
              <a:off x="3015904" y="4770630"/>
              <a:ext cx="397947" cy="1458661"/>
            </a:xfrm>
            <a:prstGeom prst="line">
              <a:avLst/>
            </a:prstGeom>
            <a:ln w="57150" cmpd="sng">
              <a:solidFill>
                <a:srgbClr val="008000"/>
              </a:solidFill>
              <a:prstDash val="solid"/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直線コネクタ 61"/>
            <p:cNvCxnSpPr/>
            <p:nvPr/>
          </p:nvCxnSpPr>
          <p:spPr>
            <a:xfrm>
              <a:off x="3206102" y="1915653"/>
              <a:ext cx="785081" cy="570450"/>
            </a:xfrm>
            <a:prstGeom prst="line">
              <a:avLst/>
            </a:prstGeom>
            <a:ln w="76200" cmpd="sng">
              <a:solidFill>
                <a:srgbClr val="3366FF"/>
              </a:solidFill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>
            <a:xfrm>
              <a:off x="3537387" y="1869608"/>
              <a:ext cx="606206" cy="281183"/>
            </a:xfrm>
            <a:prstGeom prst="line">
              <a:avLst/>
            </a:prstGeom>
            <a:ln w="76200" cmpd="sng">
              <a:solidFill>
                <a:srgbClr val="FF6600"/>
              </a:solidFill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直線コネクタ 75"/>
            <p:cNvCxnSpPr/>
            <p:nvPr/>
          </p:nvCxnSpPr>
          <p:spPr>
            <a:xfrm>
              <a:off x="3736544" y="1651135"/>
              <a:ext cx="407049" cy="0"/>
            </a:xfrm>
            <a:prstGeom prst="line">
              <a:avLst/>
            </a:prstGeom>
            <a:ln w="76200" cmpd="sng">
              <a:solidFill>
                <a:srgbClr val="FF6600"/>
              </a:solidFill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0" name="爆発 2 79"/>
            <p:cNvSpPr/>
            <p:nvPr/>
          </p:nvSpPr>
          <p:spPr>
            <a:xfrm>
              <a:off x="1307165" y="1362781"/>
              <a:ext cx="2597096" cy="513157"/>
            </a:xfrm>
            <a:prstGeom prst="irregularSeal2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6" name="テキスト ボックス 85"/>
            <p:cNvSpPr txBox="1"/>
            <p:nvPr/>
          </p:nvSpPr>
          <p:spPr>
            <a:xfrm>
              <a:off x="1833815" y="6493253"/>
              <a:ext cx="15505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陽子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 / </a:t>
              </a: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中性子</a:t>
              </a:r>
            </a:p>
          </p:txBody>
        </p:sp>
        <p:sp>
          <p:nvSpPr>
            <p:cNvPr id="87" name="テキスト ボックス 86"/>
            <p:cNvSpPr txBox="1"/>
            <p:nvPr/>
          </p:nvSpPr>
          <p:spPr>
            <a:xfrm>
              <a:off x="2562408" y="4401298"/>
              <a:ext cx="501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π</a:t>
              </a:r>
              <a:r>
                <a:rPr kumimoji="1" lang="en-US" altLang="ja-JP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0</a:t>
              </a:r>
              <a:endParaRPr kumimoji="1" lang="ja-JP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8" name="テキスト ボックス 87"/>
            <p:cNvSpPr txBox="1"/>
            <p:nvPr/>
          </p:nvSpPr>
          <p:spPr>
            <a:xfrm>
              <a:off x="3368916" y="3690070"/>
              <a:ext cx="505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+mn-cs"/>
                </a:rPr>
                <a:t>π</a:t>
              </a:r>
              <a:r>
                <a:rPr kumimoji="1" lang="en-US" altLang="ja-JP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+</a:t>
              </a:r>
              <a:endParaRPr kumimoji="1" lang="ja-JP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9" name="テキスト ボックス 88"/>
            <p:cNvSpPr txBox="1"/>
            <p:nvPr/>
          </p:nvSpPr>
          <p:spPr>
            <a:xfrm>
              <a:off x="3814588" y="3335597"/>
              <a:ext cx="466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l-GR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+mn-cs"/>
                </a:rPr>
                <a:t>π</a:t>
              </a:r>
              <a:r>
                <a:rPr kumimoji="1" lang="en-US" altLang="ja-JP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-</a:t>
              </a:r>
              <a:endParaRPr kumimoji="1" lang="ja-JP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0" name="テキスト ボックス 89"/>
            <p:cNvSpPr txBox="1"/>
            <p:nvPr/>
          </p:nvSpPr>
          <p:spPr>
            <a:xfrm>
              <a:off x="3206102" y="5389562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γ</a:t>
              </a:r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78376" y="531784"/>
            <a:ext cx="2950147" cy="83099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1.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非弾性衝突断面積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（平均衝突距離）</a:t>
            </a: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78374" y="5158729"/>
            <a:ext cx="2026817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3.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原子核効果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1245023" y="3484416"/>
            <a:ext cx="1901783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弾性度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(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E</a:t>
            </a:r>
            <a:r>
              <a:rPr kumimoji="1" lang="en-US" altLang="ja-JP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baryon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/E</a:t>
            </a:r>
            <a:r>
              <a:rPr kumimoji="1" lang="en-US" altLang="ja-JP" sz="18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0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Baryon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スペクトル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5537171" y="3413071"/>
            <a:ext cx="3161743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非弾性度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(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E</a:t>
            </a:r>
            <a:r>
              <a:rPr kumimoji="1" lang="en-US" altLang="ja-JP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meson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/E</a:t>
            </a:r>
            <a:r>
              <a:rPr kumimoji="1" lang="en-US" altLang="ja-JP" sz="18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0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= 1-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弾性度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粒子多重度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(multiplicity)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Meson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スペクトル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92488" y="2211206"/>
            <a:ext cx="171904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2.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粒子生成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941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/>
              <a:t>ハドロン反応</a:t>
            </a:r>
            <a:r>
              <a:rPr kumimoji="1" lang="ja-JP" altLang="en-US"/>
              <a:t>不定性</a:t>
            </a:r>
            <a:r>
              <a:rPr kumimoji="1" lang="ja-JP" altLang="en-US" dirty="0"/>
              <a:t>と</a:t>
            </a:r>
            <a:r>
              <a:rPr kumimoji="1" lang="en-US" altLang="ja-JP" dirty="0" err="1"/>
              <a:t>X</a:t>
            </a:r>
            <a:r>
              <a:rPr kumimoji="1" lang="en-US" altLang="ja-JP" baseline="-25000" dirty="0" err="1"/>
              <a:t>max</a:t>
            </a:r>
            <a:r>
              <a:rPr kumimoji="1" lang="ja-JP" altLang="en-US" dirty="0"/>
              <a:t>への影響</a:t>
            </a: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lang="en-US" altLang="ja-JP" sz="3100" dirty="0"/>
              <a:t>(</a:t>
            </a:r>
            <a:r>
              <a:rPr lang="en-US" altLang="ja-JP" sz="3100" dirty="0" err="1"/>
              <a:t>R.Ulrich</a:t>
            </a:r>
            <a:r>
              <a:rPr lang="en-US" altLang="ja-JP" sz="3100" dirty="0"/>
              <a:t>, PRD, 83 (2011) 054026)</a:t>
            </a:r>
            <a:endParaRPr kumimoji="1" lang="ja-JP" altLang="en-US" sz="31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256" y="1471788"/>
            <a:ext cx="5808354" cy="459246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1788"/>
            <a:ext cx="3263519" cy="268869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41" y="4377540"/>
            <a:ext cx="2473678" cy="9863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xmlns="" id="{FEB8C459-E05C-3F4E-A334-2248E419E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374-62D9-A444-A183-090293A6CE7B}" type="slidenum">
              <a:rPr kumimoji="1" lang="ja-JP" altLang="en-US" smtClean="0"/>
              <a:t>34</a:t>
            </a:fld>
            <a:endParaRPr kumimoji="1" lang="ja-JP" altLang="en-US"/>
          </a:p>
        </p:txBody>
      </p:sp>
      <p:sp>
        <p:nvSpPr>
          <p:cNvPr id="10" name="上矢印 9">
            <a:extLst>
              <a:ext uri="{FF2B5EF4-FFF2-40B4-BE49-F238E27FC236}">
                <a16:creationId xmlns:a16="http://schemas.microsoft.com/office/drawing/2014/main" xmlns="" id="{43CA1D39-1FED-3F4F-97FD-0C927DF575F6}"/>
              </a:ext>
            </a:extLst>
          </p:cNvPr>
          <p:cNvSpPr/>
          <p:nvPr/>
        </p:nvSpPr>
        <p:spPr>
          <a:xfrm>
            <a:off x="1905000" y="3213100"/>
            <a:ext cx="165100" cy="2159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341B71B5-34D8-6F48-9D39-73101FF7CD7B}"/>
              </a:ext>
            </a:extLst>
          </p:cNvPr>
          <p:cNvSpPr txBox="1"/>
          <p:nvPr/>
        </p:nvSpPr>
        <p:spPr>
          <a:xfrm>
            <a:off x="1528210" y="3373286"/>
            <a:ext cx="99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solidFill>
                  <a:srgbClr val="FF0000"/>
                </a:solidFill>
              </a:rPr>
              <a:t>Tevatron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xmlns="" id="{179B1B4D-FA62-8D4C-BEDA-4444B404F205}"/>
              </a:ext>
            </a:extLst>
          </p:cNvPr>
          <p:cNvSpPr/>
          <p:nvPr/>
        </p:nvSpPr>
        <p:spPr>
          <a:xfrm>
            <a:off x="3286256" y="1471788"/>
            <a:ext cx="2904177" cy="20861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10814D9A-E159-3D4C-9A61-565B2621602D}"/>
              </a:ext>
            </a:extLst>
          </p:cNvPr>
          <p:cNvSpPr txBox="1"/>
          <p:nvPr/>
        </p:nvSpPr>
        <p:spPr>
          <a:xfrm>
            <a:off x="2070100" y="6102698"/>
            <a:ext cx="430624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/>
              <a:t>f</a:t>
            </a:r>
            <a:r>
              <a:rPr kumimoji="1" lang="en-US" altLang="ja-JP" sz="2000" baseline="-25000" dirty="0"/>
              <a:t>19</a:t>
            </a:r>
            <a:r>
              <a:rPr kumimoji="1" lang="ja-JP" altLang="en-US" sz="2000"/>
              <a:t>の妥当な範囲は？</a:t>
            </a:r>
            <a:endParaRPr kumimoji="1" lang="en-US" altLang="ja-JP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/>
              <a:t>1 parameter</a:t>
            </a:r>
            <a:r>
              <a:rPr lang="ja-JP" altLang="en-US" sz="2000"/>
              <a:t>で表現できない特徴は？</a:t>
            </a:r>
            <a:endParaRPr kumimoji="1"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8911840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図形グループ 2"/>
          <p:cNvGrpSpPr/>
          <p:nvPr/>
        </p:nvGrpSpPr>
        <p:grpSpPr>
          <a:xfrm>
            <a:off x="1317514" y="3626796"/>
            <a:ext cx="6723949" cy="2237906"/>
            <a:chOff x="1150051" y="4140314"/>
            <a:chExt cx="7066353" cy="2412525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19679" y="4170541"/>
              <a:ext cx="3396725" cy="2382298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0051" y="4140314"/>
              <a:ext cx="3363616" cy="2412525"/>
            </a:xfrm>
            <a:prstGeom prst="rect">
              <a:avLst/>
            </a:prstGeom>
          </p:spPr>
        </p:pic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5153"/>
            <a:ext cx="8229600" cy="764941"/>
          </a:xfrm>
        </p:spPr>
        <p:txBody>
          <a:bodyPr/>
          <a:lstStyle/>
          <a:p>
            <a:r>
              <a:rPr lang="en-US" altLang="ja-JP" sz="3600" b="1" dirty="0"/>
              <a:t>𝜎</a:t>
            </a:r>
            <a:r>
              <a:rPr lang="en-US" altLang="ja-JP" sz="3600" b="1" baseline="-25000" dirty="0" err="1"/>
              <a:t>ine</a:t>
            </a:r>
            <a:r>
              <a:rPr lang="en-US" altLang="ja-JP" sz="3600" b="1" dirty="0"/>
              <a:t> and LHC</a:t>
            </a:r>
            <a:r>
              <a:rPr kumimoji="1" lang="en-US" altLang="ja-JP" sz="3600" b="1" dirty="0"/>
              <a:t> </a:t>
            </a:r>
            <a:r>
              <a:rPr kumimoji="1" lang="en-US" altLang="ja-JP" sz="2800" b="1" dirty="0"/>
              <a:t>(</a:t>
            </a:r>
            <a:r>
              <a:rPr kumimoji="1" lang="en-US" altLang="ja-JP" sz="2800" b="1" dirty="0" err="1"/>
              <a:t>T.Pierog</a:t>
            </a:r>
            <a:r>
              <a:rPr kumimoji="1" lang="en-US" altLang="ja-JP" sz="2800" b="1" dirty="0"/>
              <a:t>, HESZ2015)</a:t>
            </a:r>
            <a:endParaRPr kumimoji="1" lang="ja-JP" altLang="en-US" sz="2800" b="1" dirty="0"/>
          </a:p>
        </p:txBody>
      </p:sp>
      <p:grpSp>
        <p:nvGrpSpPr>
          <p:cNvPr id="17" name="図形グループ 16"/>
          <p:cNvGrpSpPr/>
          <p:nvPr/>
        </p:nvGrpSpPr>
        <p:grpSpPr>
          <a:xfrm>
            <a:off x="954607" y="747018"/>
            <a:ext cx="7234785" cy="2879778"/>
            <a:chOff x="783165" y="3249418"/>
            <a:chExt cx="7604381" cy="3120450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3165" y="3249418"/>
              <a:ext cx="7604381" cy="3120450"/>
            </a:xfrm>
            <a:prstGeom prst="rect">
              <a:avLst/>
            </a:prstGeom>
          </p:spPr>
        </p:pic>
        <p:sp>
          <p:nvSpPr>
            <p:cNvPr id="7" name="円/楕円 6"/>
            <p:cNvSpPr/>
            <p:nvPr/>
          </p:nvSpPr>
          <p:spPr>
            <a:xfrm>
              <a:off x="2794000" y="4953002"/>
              <a:ext cx="296333" cy="352778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3090333" y="4921116"/>
              <a:ext cx="10276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rgbClr val="FF0000"/>
                  </a:solidFill>
                </a:rPr>
                <a:t>Tevatron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6815667" y="4783669"/>
              <a:ext cx="352777" cy="31044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6674556" y="4442559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</a:rPr>
                <a:t>LHC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スライド番号プレースホルダー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BF3D-0A57-FE41-8B90-DB46693B3178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75978" y="5926720"/>
            <a:ext cx="8207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altLang="ja-JP" sz="2000" dirty="0"/>
              <a:t>𝜎</a:t>
            </a:r>
            <a:r>
              <a:rPr lang="en-US" altLang="ja-JP" sz="2000" baseline="-25000" dirty="0" err="1"/>
              <a:t>ine</a:t>
            </a:r>
            <a:r>
              <a:rPr lang="en-US" altLang="ja-JP" sz="2000" baseline="-25000" dirty="0"/>
              <a:t> </a:t>
            </a:r>
            <a:r>
              <a:rPr lang="en-US" altLang="ja-JP" sz="2000" dirty="0"/>
              <a:t> diverged at high energy before LHC =&gt; difference in &lt;</a:t>
            </a:r>
            <a:r>
              <a:rPr lang="en-US" altLang="ja-JP" sz="2000" dirty="0" err="1"/>
              <a:t>X</a:t>
            </a:r>
            <a:r>
              <a:rPr lang="en-US" altLang="ja-JP" sz="2000" baseline="-25000" dirty="0" err="1"/>
              <a:t>max</a:t>
            </a:r>
            <a:r>
              <a:rPr lang="en-US" altLang="ja-JP" sz="2000" dirty="0"/>
              <a:t>&gt; predictions</a:t>
            </a:r>
          </a:p>
          <a:p>
            <a:pPr marL="342900" indent="-342900">
              <a:buFont typeface="Wingdings" charset="2"/>
              <a:buChar char="ü"/>
            </a:pPr>
            <a:r>
              <a:rPr lang="en-US" altLang="ja-JP" sz="2000" dirty="0"/>
              <a:t>Predictions converged with post LHC models tuned with LHC 𝜎</a:t>
            </a:r>
            <a:r>
              <a:rPr lang="en-US" altLang="ja-JP" sz="2000" baseline="-25000" dirty="0" err="1"/>
              <a:t>ine</a:t>
            </a:r>
            <a:r>
              <a:rPr lang="en-US" altLang="ja-JP" sz="2000" dirty="0"/>
              <a:t>  </a:t>
            </a:r>
            <a:r>
              <a:rPr kumimoji="1" lang="en-US" altLang="ja-JP" sz="2000" dirty="0"/>
              <a:t>  </a:t>
            </a:r>
          </a:p>
        </p:txBody>
      </p:sp>
      <p:sp>
        <p:nvSpPr>
          <p:cNvPr id="9" name="テキスト ボックス 8"/>
          <p:cNvSpPr txBox="1"/>
          <p:nvPr/>
        </p:nvSpPr>
        <p:spPr>
          <a:xfrm rot="19130356">
            <a:off x="3666097" y="1183621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QGS II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 rot="19639098">
            <a:off x="7388916" y="1650279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solidFill>
                  <a:srgbClr val="FF0000"/>
                </a:solidFill>
              </a:rPr>
              <a:t>QGS II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 rot="19651250">
            <a:off x="3930435" y="1713695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1">
                    <a:lumMod val="75000"/>
                  </a:schemeClr>
                </a:solidFill>
              </a:rPr>
              <a:t>EPOS</a:t>
            </a:r>
            <a:endParaRPr kumimoji="1" lang="ja-JP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 rot="19553747">
            <a:off x="7321395" y="1376005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solidFill>
                  <a:schemeClr val="accent1">
                    <a:lumMod val="75000"/>
                  </a:schemeClr>
                </a:solidFill>
              </a:rPr>
              <a:t>EPOS</a:t>
            </a:r>
            <a:endParaRPr kumimoji="1" lang="ja-JP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 rot="20898025">
            <a:off x="3942275" y="4002256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solidFill>
                  <a:srgbClr val="FF0000"/>
                </a:solidFill>
              </a:rPr>
              <a:t>QGS II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 rot="20313475">
            <a:off x="3626446" y="3653672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solidFill>
                  <a:schemeClr val="accent1">
                    <a:lumMod val="75000"/>
                  </a:schemeClr>
                </a:solidFill>
              </a:rPr>
              <a:t>EPOS</a:t>
            </a:r>
            <a:endParaRPr kumimoji="1" lang="ja-JP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3598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29923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3200" b="1" dirty="0"/>
              <a:t>Charged particle multiplicity at LHC</a:t>
            </a:r>
            <a:endParaRPr kumimoji="1" lang="ja-JP" altLang="en-US" sz="32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588011" y="5805377"/>
            <a:ext cx="4059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TOTEM Collaboration,</a:t>
            </a:r>
            <a:r>
              <a:rPr kumimoji="1" lang="en-US" altLang="ja-JP" dirty="0"/>
              <a:t> EPJC (2015) 75:126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34" y="1830704"/>
            <a:ext cx="6633785" cy="3974673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736C8-3F50-5849-A966-4ED70BB65A2D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 rot="1681897">
            <a:off x="5327493" y="3338623"/>
            <a:ext cx="110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1">
                    <a:lumMod val="75000"/>
                  </a:schemeClr>
                </a:solidFill>
              </a:rPr>
              <a:t>EPOS-LHC</a:t>
            </a:r>
            <a:endParaRPr kumimoji="1" lang="ja-JP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rot="419537">
            <a:off x="3224115" y="3079129"/>
            <a:ext cx="136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FF5CF1"/>
                </a:solidFill>
              </a:rPr>
              <a:t>QGSJET II-04</a:t>
            </a:r>
            <a:endParaRPr kumimoji="1" lang="ja-JP" altLang="en-US" dirty="0">
              <a:solidFill>
                <a:srgbClr val="FF5C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886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8" descr="C:\Documents and Settings\研究用\My Documents\LHCf\ppt\D論\公聴会\fig\psudorapidity_090314tm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893980"/>
            <a:ext cx="83343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45331" y="655459"/>
            <a:ext cx="8517669" cy="576263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ja-JP" altLang="en-US" sz="4000" b="1" dirty="0">
                <a:solidFill>
                  <a:srgbClr val="000000"/>
                </a:solidFill>
              </a:rPr>
              <a:t>衝突型加速器</a:t>
            </a:r>
            <a:r>
              <a:rPr lang="en-US" altLang="ja-JP" sz="4000" b="1" dirty="0">
                <a:solidFill>
                  <a:srgbClr val="000000"/>
                </a:solidFill>
              </a:rPr>
              <a:t>(Collider)</a:t>
            </a:r>
            <a:r>
              <a:rPr lang="ja-JP" altLang="en-US" sz="4000" b="1" dirty="0">
                <a:solidFill>
                  <a:srgbClr val="000000"/>
                </a:solidFill>
              </a:rPr>
              <a:t>のどこで測るか？</a:t>
            </a:r>
            <a:r>
              <a:rPr lang="en-US" altLang="ja-JP" b="1" dirty="0">
                <a:solidFill>
                  <a:srgbClr val="000000"/>
                </a:solidFill>
              </a:rPr>
              <a:t/>
            </a:r>
            <a:br>
              <a:rPr lang="en-US" altLang="ja-JP" b="1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multiplicity and energy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>
                <a:solidFill>
                  <a:srgbClr val="000000"/>
                </a:solidFill>
              </a:rPr>
              <a:t>flux at LHC </a:t>
            </a:r>
            <a:r>
              <a:rPr lang="en-US" altLang="ja-JP" sz="2400" dirty="0">
                <a:solidFill>
                  <a:srgbClr val="FF0000"/>
                </a:solidFill>
              </a:rPr>
              <a:t>14TeV</a:t>
            </a:r>
            <a:r>
              <a:rPr lang="en-US" altLang="ja-JP" sz="2400" dirty="0">
                <a:solidFill>
                  <a:srgbClr val="000000"/>
                </a:solidFill>
              </a:rPr>
              <a:t> collisions</a:t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pseudo-rapidity; </a:t>
            </a:r>
            <a:r>
              <a:rPr lang="el-GR" altLang="ja-JP" sz="2400" dirty="0">
                <a:solidFill>
                  <a:srgbClr val="000000"/>
                </a:solidFill>
              </a:rPr>
              <a:t>η</a:t>
            </a:r>
            <a:r>
              <a:rPr lang="en-US" altLang="ja-JP" sz="2400" dirty="0">
                <a:solidFill>
                  <a:srgbClr val="000000"/>
                </a:solidFill>
              </a:rPr>
              <a:t>= -</a:t>
            </a:r>
            <a:r>
              <a:rPr lang="en-US" altLang="ja-JP" sz="2400" dirty="0" err="1">
                <a:solidFill>
                  <a:srgbClr val="000000"/>
                </a:solidFill>
              </a:rPr>
              <a:t>ln</a:t>
            </a:r>
            <a:r>
              <a:rPr lang="en-US" altLang="ja-JP" sz="2400" dirty="0">
                <a:solidFill>
                  <a:srgbClr val="000000"/>
                </a:solidFill>
              </a:rPr>
              <a:t>(tan(</a:t>
            </a:r>
            <a:r>
              <a:rPr lang="el-GR" altLang="ja-JP" sz="2400" dirty="0">
                <a:solidFill>
                  <a:srgbClr val="000000"/>
                </a:solidFill>
              </a:rPr>
              <a:t>θ</a:t>
            </a:r>
            <a:r>
              <a:rPr lang="en-US" altLang="ja-JP" sz="2400" dirty="0">
                <a:solidFill>
                  <a:srgbClr val="000000"/>
                </a:solidFill>
              </a:rPr>
              <a:t>/2))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1882766" y="1588895"/>
            <a:ext cx="1723549" cy="46166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400" b="1" u="sng" dirty="0">
                <a:solidFill>
                  <a:srgbClr val="000000"/>
                </a:solidFill>
                <a:latin typeface="Calibri" pitchFamily="34" charset="0"/>
              </a:rPr>
              <a:t>粒子多重度</a:t>
            </a:r>
            <a:r>
              <a:rPr lang="en-US" altLang="ja-JP" sz="2400" b="1" u="sng" dirty="0">
                <a:latin typeface="Calibri" pitchFamily="34" charset="0"/>
              </a:rPr>
              <a:t> </a:t>
            </a:r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5729107" y="1617755"/>
            <a:ext cx="2262158" cy="46166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400" b="1" u="sng" dirty="0">
                <a:latin typeface="Calibri" pitchFamily="34" charset="0"/>
              </a:rPr>
              <a:t>エネルギー流量</a:t>
            </a:r>
            <a:endParaRPr lang="en-US" altLang="ja-JP" sz="2400" b="1" u="sng" dirty="0">
              <a:latin typeface="Calibri" pitchFamily="34" charset="0"/>
            </a:endParaRPr>
          </a:p>
        </p:txBody>
      </p:sp>
      <p:sp>
        <p:nvSpPr>
          <p:cNvPr id="7174" name="Text Box 15"/>
          <p:cNvSpPr txBox="1">
            <a:spLocks noChangeArrowheads="1"/>
          </p:cNvSpPr>
          <p:nvPr/>
        </p:nvSpPr>
        <p:spPr bwMode="auto">
          <a:xfrm>
            <a:off x="3048000" y="2475005"/>
            <a:ext cx="1636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>
                <a:latin typeface="Calibri" pitchFamily="34" charset="0"/>
              </a:rPr>
              <a:t>All particles</a:t>
            </a:r>
            <a:endParaRPr lang="ja-JP" altLang="en-US" sz="2400">
              <a:latin typeface="Calibri" pitchFamily="34" charset="0"/>
            </a:endParaRPr>
          </a:p>
        </p:txBody>
      </p:sp>
      <p:sp>
        <p:nvSpPr>
          <p:cNvPr id="7175" name="Text Box 16"/>
          <p:cNvSpPr txBox="1">
            <a:spLocks noChangeArrowheads="1"/>
          </p:cNvSpPr>
          <p:nvPr/>
        </p:nvSpPr>
        <p:spPr bwMode="auto">
          <a:xfrm>
            <a:off x="2201863" y="3618005"/>
            <a:ext cx="1084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>
                <a:latin typeface="Calibri" pitchFamily="34" charset="0"/>
              </a:rPr>
              <a:t>neutral</a:t>
            </a:r>
            <a:endParaRPr lang="ja-JP" altLang="en-US" sz="2400">
              <a:latin typeface="Calibri" pitchFamily="34" charset="0"/>
            </a:endParaRPr>
          </a:p>
        </p:txBody>
      </p:sp>
      <p:sp>
        <p:nvSpPr>
          <p:cNvPr id="7176" name="Text Box 17"/>
          <p:cNvSpPr txBox="1">
            <a:spLocks noChangeArrowheads="1"/>
          </p:cNvSpPr>
          <p:nvPr/>
        </p:nvSpPr>
        <p:spPr bwMode="auto">
          <a:xfrm>
            <a:off x="1090844" y="5810425"/>
            <a:ext cx="701208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800" dirty="0">
                <a:solidFill>
                  <a:srgbClr val="000000"/>
                </a:solidFill>
                <a:latin typeface="Calibri" pitchFamily="34" charset="0"/>
              </a:rPr>
              <a:t>ほとんどの粒子は中央</a:t>
            </a:r>
            <a:r>
              <a:rPr lang="ja-JP" altLang="en-US" sz="2800">
                <a:solidFill>
                  <a:srgbClr val="000000"/>
                </a:solidFill>
                <a:latin typeface="Calibri" pitchFamily="34" charset="0"/>
              </a:rPr>
              <a:t>へ、大きな実験は中央で</a:t>
            </a:r>
            <a:endParaRPr lang="en-US" altLang="ja-JP" sz="28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r>
              <a:rPr lang="ja-JP" altLang="en-US" sz="2800" dirty="0">
                <a:solidFill>
                  <a:srgbClr val="000000"/>
                </a:solidFill>
                <a:latin typeface="Calibri" pitchFamily="34" charset="0"/>
              </a:rPr>
              <a:t>ほとんどのエネルギーは</a:t>
            </a:r>
            <a:r>
              <a:rPr lang="ja-JP" altLang="en-US" sz="2800" dirty="0">
                <a:solidFill>
                  <a:srgbClr val="FF0000"/>
                </a:solidFill>
                <a:latin typeface="Calibri" pitchFamily="34" charset="0"/>
              </a:rPr>
              <a:t>前方へ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49E88B-F741-4987-8B47-4595B3CC818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図形グループ 3">
            <a:extLst>
              <a:ext uri="{FF2B5EF4-FFF2-40B4-BE49-F238E27FC236}">
                <a16:creationId xmlns:a16="http://schemas.microsoft.com/office/drawing/2014/main" xmlns="" id="{43AEA05A-9246-524D-8C98-33AA16FA340B}"/>
              </a:ext>
            </a:extLst>
          </p:cNvPr>
          <p:cNvGrpSpPr/>
          <p:nvPr/>
        </p:nvGrpSpPr>
        <p:grpSpPr>
          <a:xfrm>
            <a:off x="40824" y="982723"/>
            <a:ext cx="2204344" cy="924174"/>
            <a:chOff x="5045280" y="840193"/>
            <a:chExt cx="2204344" cy="924174"/>
          </a:xfrm>
        </p:grpSpPr>
        <p:grpSp>
          <p:nvGrpSpPr>
            <p:cNvPr id="11" name="図形グループ 2">
              <a:extLst>
                <a:ext uri="{FF2B5EF4-FFF2-40B4-BE49-F238E27FC236}">
                  <a16:creationId xmlns:a16="http://schemas.microsoft.com/office/drawing/2014/main" xmlns="" id="{30C76043-BC2D-9044-BD9F-A796F66034F8}"/>
                </a:ext>
              </a:extLst>
            </p:cNvPr>
            <p:cNvGrpSpPr/>
            <p:nvPr/>
          </p:nvGrpSpPr>
          <p:grpSpPr>
            <a:xfrm>
              <a:off x="5045280" y="840193"/>
              <a:ext cx="2204344" cy="924174"/>
              <a:chOff x="5045280" y="840193"/>
              <a:chExt cx="2204344" cy="924174"/>
            </a:xfrm>
          </p:grpSpPr>
          <p:grpSp>
            <p:nvGrpSpPr>
              <p:cNvPr id="13" name="図形グループ 11">
                <a:extLst>
                  <a:ext uri="{FF2B5EF4-FFF2-40B4-BE49-F238E27FC236}">
                    <a16:creationId xmlns:a16="http://schemas.microsoft.com/office/drawing/2014/main" xmlns="" id="{CB7C0846-F25F-1849-90C4-6D359AD96BAD}"/>
                  </a:ext>
                </a:extLst>
              </p:cNvPr>
              <p:cNvGrpSpPr/>
              <p:nvPr/>
            </p:nvGrpSpPr>
            <p:grpSpPr>
              <a:xfrm>
                <a:off x="5045280" y="1470743"/>
                <a:ext cx="1929054" cy="293624"/>
                <a:chOff x="6982434" y="2894662"/>
                <a:chExt cx="1939992" cy="293624"/>
              </a:xfrm>
            </p:grpSpPr>
            <p:cxnSp>
              <p:nvCxnSpPr>
                <p:cNvPr id="20" name="直線矢印コネクタ 19">
                  <a:extLst>
                    <a:ext uri="{FF2B5EF4-FFF2-40B4-BE49-F238E27FC236}">
                      <a16:creationId xmlns:a16="http://schemas.microsoft.com/office/drawing/2014/main" xmlns="" id="{3D2E551A-0AB7-5F44-914F-7409B81BF69E}"/>
                    </a:ext>
                  </a:extLst>
                </p:cNvPr>
                <p:cNvCxnSpPr/>
                <p:nvPr/>
              </p:nvCxnSpPr>
              <p:spPr>
                <a:xfrm>
                  <a:off x="6982434" y="3030824"/>
                  <a:ext cx="822623" cy="629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線矢印コネクタ 20">
                  <a:extLst>
                    <a:ext uri="{FF2B5EF4-FFF2-40B4-BE49-F238E27FC236}">
                      <a16:creationId xmlns:a16="http://schemas.microsoft.com/office/drawing/2014/main" xmlns="" id="{1C1284FB-2702-6E45-8569-614926D5144A}"/>
                    </a:ext>
                  </a:extLst>
                </p:cNvPr>
                <p:cNvCxnSpPr/>
                <p:nvPr/>
              </p:nvCxnSpPr>
              <p:spPr>
                <a:xfrm flipH="1">
                  <a:off x="8095112" y="3037074"/>
                  <a:ext cx="827314" cy="294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爆発 1 21">
                  <a:extLst>
                    <a:ext uri="{FF2B5EF4-FFF2-40B4-BE49-F238E27FC236}">
                      <a16:creationId xmlns:a16="http://schemas.microsoft.com/office/drawing/2014/main" xmlns="" id="{AC39C541-D160-5045-82E3-D4BAB2CD5A35}"/>
                    </a:ext>
                  </a:extLst>
                </p:cNvPr>
                <p:cNvSpPr/>
                <p:nvPr/>
              </p:nvSpPr>
              <p:spPr>
                <a:xfrm>
                  <a:off x="7849417" y="2894662"/>
                  <a:ext cx="199174" cy="293624"/>
                </a:xfrm>
                <a:prstGeom prst="irregularSeal1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cxnSp>
            <p:nvCxnSpPr>
              <p:cNvPr id="14" name="直線矢印コネクタ 13">
                <a:extLst>
                  <a:ext uri="{FF2B5EF4-FFF2-40B4-BE49-F238E27FC236}">
                    <a16:creationId xmlns:a16="http://schemas.microsoft.com/office/drawing/2014/main" xmlns="" id="{3EE42C13-89C2-414B-BD9C-25D5936B1AC1}"/>
                  </a:ext>
                </a:extLst>
              </p:cNvPr>
              <p:cNvCxnSpPr/>
              <p:nvPr/>
            </p:nvCxnSpPr>
            <p:spPr>
              <a:xfrm flipV="1">
                <a:off x="6021148" y="1394557"/>
                <a:ext cx="939403" cy="20682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矢印コネクタ 14">
                <a:extLst>
                  <a:ext uri="{FF2B5EF4-FFF2-40B4-BE49-F238E27FC236}">
                    <a16:creationId xmlns:a16="http://schemas.microsoft.com/office/drawing/2014/main" xmlns="" id="{864BD253-9AA3-784F-9236-8531170A77A6}"/>
                  </a:ext>
                </a:extLst>
              </p:cNvPr>
              <p:cNvCxnSpPr/>
              <p:nvPr/>
            </p:nvCxnSpPr>
            <p:spPr>
              <a:xfrm flipV="1">
                <a:off x="6018440" y="1214120"/>
                <a:ext cx="0" cy="38525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矢印コネクタ 15">
                <a:extLst>
                  <a:ext uri="{FF2B5EF4-FFF2-40B4-BE49-F238E27FC236}">
                    <a16:creationId xmlns:a16="http://schemas.microsoft.com/office/drawing/2014/main" xmlns="" id="{54222F63-8F07-204B-8702-4C84D0CA8EF0}"/>
                  </a:ext>
                </a:extLst>
              </p:cNvPr>
              <p:cNvCxnSpPr/>
              <p:nvPr/>
            </p:nvCxnSpPr>
            <p:spPr>
              <a:xfrm flipV="1">
                <a:off x="6023104" y="1293343"/>
                <a:ext cx="304801" cy="29885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xmlns="" id="{3F61078C-57D7-C14F-8CA8-20CD8D40A6CD}"/>
                  </a:ext>
                </a:extLst>
              </p:cNvPr>
              <p:cNvSpPr txBox="1"/>
              <p:nvPr/>
            </p:nvSpPr>
            <p:spPr>
              <a:xfrm>
                <a:off x="5758165" y="840193"/>
                <a:ext cx="5389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>
                    <a:solidFill>
                      <a:srgbClr val="FF0000"/>
                    </a:solidFill>
                  </a:rPr>
                  <a:t>𝜂</a:t>
                </a:r>
                <a:r>
                  <a:rPr kumimoji="1" lang="en-US" altLang="ja-JP" dirty="0">
                    <a:solidFill>
                      <a:srgbClr val="FF0000"/>
                    </a:solidFill>
                  </a:rPr>
                  <a:t>=0</a:t>
                </a:r>
                <a:endParaRPr kumimoji="1" lang="ja-JP" alt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xmlns="" id="{30E184D9-5532-3E43-84DA-31C4E306173D}"/>
                  </a:ext>
                </a:extLst>
              </p:cNvPr>
              <p:cNvSpPr txBox="1"/>
              <p:nvPr/>
            </p:nvSpPr>
            <p:spPr>
              <a:xfrm>
                <a:off x="6251446" y="946728"/>
                <a:ext cx="612667" cy="538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dirty="0">
                    <a:solidFill>
                      <a:srgbClr val="FF0000"/>
                    </a:solidFill>
                  </a:rPr>
                  <a:t>𝜂</a:t>
                </a:r>
                <a:r>
                  <a:rPr kumimoji="1" lang="en-US" altLang="ja-JP" dirty="0">
                    <a:solidFill>
                      <a:srgbClr val="FF0000"/>
                    </a:solidFill>
                  </a:rPr>
                  <a:t>=1</a:t>
                </a:r>
              </a:p>
              <a:p>
                <a:pPr algn="ctr"/>
                <a:r>
                  <a:rPr lang="en-US" altLang="ja-JP" sz="1100" dirty="0">
                    <a:solidFill>
                      <a:srgbClr val="FF0000"/>
                    </a:solidFill>
                  </a:rPr>
                  <a:t>(𝜃=45</a:t>
                </a:r>
                <a:r>
                  <a:rPr lang="en-US" altLang="ja-JP" sz="1100" baseline="30000" dirty="0">
                    <a:solidFill>
                      <a:srgbClr val="FF0000"/>
                    </a:solidFill>
                  </a:rPr>
                  <a:t>∘</a:t>
                </a:r>
                <a:r>
                  <a:rPr lang="en-US" altLang="ja-JP" sz="1100" dirty="0">
                    <a:solidFill>
                      <a:srgbClr val="FF0000"/>
                    </a:solidFill>
                  </a:rPr>
                  <a:t>)</a:t>
                </a:r>
                <a:endParaRPr kumimoji="1" lang="ja-JP" altLang="en-US" sz="11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xmlns="" id="{4DED4DF0-71B6-9C4B-B777-60153090B9E9}"/>
                  </a:ext>
                </a:extLst>
              </p:cNvPr>
              <p:cNvSpPr txBox="1"/>
              <p:nvPr/>
            </p:nvSpPr>
            <p:spPr>
              <a:xfrm>
                <a:off x="6710694" y="1050018"/>
                <a:ext cx="5389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>
                    <a:solidFill>
                      <a:srgbClr val="FF0000"/>
                    </a:solidFill>
                  </a:rPr>
                  <a:t>𝜂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&gt;1</a:t>
                </a:r>
                <a:endParaRPr kumimoji="1" lang="ja-JP" alt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xmlns="" id="{CD42DF80-69D9-AF47-94E0-85907339A575}"/>
                </a:ext>
              </a:extLst>
            </p:cNvPr>
            <p:cNvSpPr txBox="1"/>
            <p:nvPr/>
          </p:nvSpPr>
          <p:spPr>
            <a:xfrm>
              <a:off x="5197181" y="1108592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>
                  <a:solidFill>
                    <a:srgbClr val="FF0000"/>
                  </a:solidFill>
                </a:rPr>
                <a:t>𝜂</a:t>
              </a:r>
              <a:r>
                <a:rPr lang="en-US" altLang="ja-JP" dirty="0">
                  <a:solidFill>
                    <a:srgbClr val="FF0000"/>
                  </a:solidFill>
                </a:rPr>
                <a:t>&lt;</a:t>
              </a:r>
              <a:r>
                <a:rPr kumimoji="1" lang="en-US" altLang="ja-JP" dirty="0">
                  <a:solidFill>
                    <a:srgbClr val="FF0000"/>
                  </a:solidFill>
                </a:rPr>
                <a:t>0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53731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516307" y="667632"/>
            <a:ext cx="8143875" cy="576263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ja-JP" b="1" dirty="0"/>
              <a:t>Forward particles </a:t>
            </a:r>
            <a:br>
              <a:rPr lang="en-US" altLang="ja-JP" b="1" dirty="0"/>
            </a:br>
            <a:r>
              <a:rPr lang="en-US" altLang="ja-JP" b="1" dirty="0"/>
              <a:t>in air showers and at colliders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endParaRPr lang="ja-JP" altLang="en-US" dirty="0"/>
          </a:p>
        </p:txBody>
      </p:sp>
      <p:grpSp>
        <p:nvGrpSpPr>
          <p:cNvPr id="6" name="図形グループ 5"/>
          <p:cNvGrpSpPr/>
          <p:nvPr/>
        </p:nvGrpSpPr>
        <p:grpSpPr>
          <a:xfrm>
            <a:off x="379713" y="1276772"/>
            <a:ext cx="3788229" cy="3950614"/>
            <a:chOff x="4572000" y="1725962"/>
            <a:chExt cx="3788229" cy="3950614"/>
          </a:xfrm>
        </p:grpSpPr>
        <p:pic>
          <p:nvPicPr>
            <p:cNvPr id="7170" name="Picture 18" descr="C:\Documents and Settings\研究用\My Documents\LHCf\ppt\D論\公聴会\fig\psudorapidity_090314tmp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194"/>
            <a:stretch/>
          </p:blipFill>
          <p:spPr bwMode="auto">
            <a:xfrm>
              <a:off x="4572000" y="1990973"/>
              <a:ext cx="3788229" cy="3685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3" name="Text Box 4"/>
            <p:cNvSpPr txBox="1">
              <a:spLocks noChangeArrowheads="1"/>
            </p:cNvSpPr>
            <p:nvPr/>
          </p:nvSpPr>
          <p:spPr bwMode="auto">
            <a:xfrm>
              <a:off x="5252050" y="1725962"/>
              <a:ext cx="25473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2400" b="1" u="sng" dirty="0">
                  <a:latin typeface="Calibri" pitchFamily="34" charset="0"/>
                </a:rPr>
                <a:t>Energy Flux @ LHC</a:t>
              </a:r>
            </a:p>
          </p:txBody>
        </p:sp>
      </p:grpSp>
      <p:sp>
        <p:nvSpPr>
          <p:cNvPr id="7176" name="Text Box 17"/>
          <p:cNvSpPr txBox="1">
            <a:spLocks noChangeArrowheads="1"/>
          </p:cNvSpPr>
          <p:nvPr/>
        </p:nvSpPr>
        <p:spPr bwMode="auto">
          <a:xfrm>
            <a:off x="475489" y="5552189"/>
            <a:ext cx="830344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indent="-342900" eaLnBrk="1" hangingPunct="1">
              <a:buFont typeface="Wingdings" charset="2"/>
              <a:buChar char="ü"/>
            </a:pPr>
            <a:r>
              <a:rPr lang="en-US" altLang="ja-JP" sz="2000" dirty="0">
                <a:latin typeface="Calibri" pitchFamily="34" charset="0"/>
              </a:rPr>
              <a:t>Most of the collision energy flows into </a:t>
            </a:r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</a:rPr>
              <a:t>very forward </a:t>
            </a:r>
            <a:r>
              <a:rPr lang="en-US" altLang="ja-JP" sz="2000" dirty="0">
                <a:latin typeface="Calibri" pitchFamily="34" charset="0"/>
              </a:rPr>
              <a:t>region</a:t>
            </a:r>
          </a:p>
          <a:p>
            <a:pPr marL="342900" indent="-342900" eaLnBrk="1" hangingPunct="1">
              <a:buFont typeface="Wingdings" charset="2"/>
              <a:buChar char="ü"/>
            </a:pPr>
            <a:r>
              <a:rPr lang="en-US" altLang="ja-JP" sz="2000" dirty="0">
                <a:latin typeface="Calibri" pitchFamily="34" charset="0"/>
              </a:rPr>
              <a:t>Dedicated experiments are necessary for forward measurement at colliders</a:t>
            </a:r>
          </a:p>
          <a:p>
            <a:pPr marL="342900" indent="-342900" eaLnBrk="1" hangingPunct="1">
              <a:buFont typeface="Wingdings" charset="2"/>
              <a:buChar char="ü"/>
            </a:pPr>
            <a:r>
              <a:rPr lang="en-US" altLang="ja-JP" sz="2000" dirty="0">
                <a:latin typeface="Calibri" pitchFamily="34" charset="0"/>
              </a:rPr>
              <a:t>Most shower particles are daughters of </a:t>
            </a:r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</a:rPr>
              <a:t>very forward </a:t>
            </a:r>
            <a:r>
              <a:rPr lang="en-US" altLang="ja-JP" sz="2000" dirty="0">
                <a:latin typeface="Calibri" pitchFamily="34" charset="0"/>
              </a:rPr>
              <a:t>particles in the first interaction 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A3FA-966F-0D48-81DA-0F515138C535}" type="slidenum">
              <a:rPr kumimoji="1" lang="ja-JP" altLang="en-US" smtClean="0"/>
              <a:t>38</a:t>
            </a:fld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746706" y="1205087"/>
            <a:ext cx="323492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pseudo-rapidity; </a:t>
            </a:r>
            <a:r>
              <a:rPr lang="el-GR" altLang="ja-JP" dirty="0"/>
              <a:t>η</a:t>
            </a:r>
            <a:r>
              <a:rPr lang="en-US" altLang="ja-JP" dirty="0"/>
              <a:t>= -ln(tan(</a:t>
            </a:r>
            <a:r>
              <a:rPr lang="el-GR" altLang="ja-JP" dirty="0"/>
              <a:t>θ</a:t>
            </a:r>
            <a:r>
              <a:rPr lang="en-US" altLang="ja-JP" dirty="0"/>
              <a:t>/2))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969071" y="5030988"/>
            <a:ext cx="332200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/>
              <a:t>𝜂=8  =&gt; 𝜃∼1mrad (CMS)</a:t>
            </a:r>
            <a:endParaRPr kumimoji="1" lang="ja-JP" altLang="en-US" sz="2400" dirty="0"/>
          </a:p>
        </p:txBody>
      </p:sp>
      <p:grpSp>
        <p:nvGrpSpPr>
          <p:cNvPr id="4" name="図形グループ 3"/>
          <p:cNvGrpSpPr/>
          <p:nvPr/>
        </p:nvGrpSpPr>
        <p:grpSpPr>
          <a:xfrm>
            <a:off x="4421697" y="1666857"/>
            <a:ext cx="4434531" cy="3370107"/>
            <a:chOff x="190872" y="1633052"/>
            <a:chExt cx="4434531" cy="3370107"/>
          </a:xfrm>
        </p:grpSpPr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872" y="1940364"/>
              <a:ext cx="4406705" cy="2970057"/>
            </a:xfrm>
            <a:prstGeom prst="rect">
              <a:avLst/>
            </a:prstGeom>
          </p:spPr>
        </p:pic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1198445" y="1633052"/>
              <a:ext cx="2351853" cy="3450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000" dirty="0">
                  <a:solidFill>
                    <a:srgbClr val="000000"/>
                  </a:solidFill>
                  <a:latin typeface="Calibri" pitchFamily="34" charset="0"/>
                </a:rPr>
                <a:t>10</a:t>
              </a:r>
              <a:r>
                <a:rPr lang="en-US" altLang="ja-JP" sz="2000" baseline="30000" dirty="0">
                  <a:solidFill>
                    <a:srgbClr val="000000"/>
                  </a:solidFill>
                  <a:latin typeface="Calibri" pitchFamily="34" charset="0"/>
                </a:rPr>
                <a:t>17</a:t>
              </a:r>
              <a:r>
                <a:rPr lang="en-US" altLang="ja-JP" sz="2000" dirty="0">
                  <a:solidFill>
                    <a:srgbClr val="000000"/>
                  </a:solidFill>
                  <a:latin typeface="Calibri" pitchFamily="34" charset="0"/>
                </a:rPr>
                <a:t>eV proton shower</a:t>
              </a:r>
              <a:r>
                <a:rPr lang="en-US" altLang="ja-JP" sz="2000" dirty="0">
                  <a:solidFill>
                    <a:srgbClr val="000000"/>
                  </a:solidFill>
                </a:rPr>
                <a:t> </a:t>
              </a:r>
              <a:endParaRPr lang="en-US" altLang="ja-JP" sz="20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2573103" y="2027402"/>
              <a:ext cx="205230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/>
                <a:t>𝜂 </a:t>
              </a:r>
              <a:r>
                <a:rPr kumimoji="1" lang="en-US" altLang="ja-JP" sz="1600"/>
                <a:t>in the 1</a:t>
              </a:r>
              <a:r>
                <a:rPr kumimoji="1" lang="en-US" altLang="ja-JP" sz="1600" baseline="30000"/>
                <a:t>st</a:t>
              </a:r>
              <a:r>
                <a:rPr kumimoji="1" lang="en-US" altLang="ja-JP" sz="1600"/>
                <a:t> interaction</a:t>
              </a:r>
              <a:endParaRPr kumimoji="1" lang="ja-JP" altLang="en-US" sz="1600" dirty="0"/>
            </a:p>
          </p:txBody>
        </p:sp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33568" y="2445432"/>
              <a:ext cx="1276350" cy="1160318"/>
            </a:xfrm>
            <a:prstGeom prst="rect">
              <a:avLst/>
            </a:prstGeom>
          </p:spPr>
        </p:pic>
        <p:sp>
          <p:nvSpPr>
            <p:cNvPr id="3" name="テキスト ボックス 2"/>
            <p:cNvSpPr txBox="1"/>
            <p:nvPr/>
          </p:nvSpPr>
          <p:spPr>
            <a:xfrm>
              <a:off x="593037" y="4726160"/>
              <a:ext cx="26395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err="1"/>
                <a:t>Akiba</a:t>
              </a:r>
              <a:r>
                <a:rPr kumimoji="1" lang="en-US" altLang="ja-JP" sz="1200" dirty="0"/>
                <a:t> et al., </a:t>
              </a:r>
              <a:r>
                <a:rPr kumimoji="1" lang="en-US" altLang="ja-JP" sz="1200" dirty="0" err="1"/>
                <a:t>J.Phys.G</a:t>
              </a:r>
              <a:r>
                <a:rPr kumimoji="1" lang="en-US" altLang="ja-JP" sz="1200" dirty="0"/>
                <a:t>, 43 (2016) 110201</a:t>
              </a:r>
              <a:endParaRPr kumimoji="1" lang="ja-JP" altLang="en-US" sz="1200" dirty="0"/>
            </a:p>
          </p:txBody>
        </p:sp>
      </p:grpSp>
      <p:grpSp>
        <p:nvGrpSpPr>
          <p:cNvPr id="16" name="図形グループ 15"/>
          <p:cNvGrpSpPr/>
          <p:nvPr/>
        </p:nvGrpSpPr>
        <p:grpSpPr>
          <a:xfrm>
            <a:off x="1480515" y="1675969"/>
            <a:ext cx="2424263" cy="924174"/>
            <a:chOff x="5045280" y="840193"/>
            <a:chExt cx="2424263" cy="924174"/>
          </a:xfrm>
        </p:grpSpPr>
        <p:grpSp>
          <p:nvGrpSpPr>
            <p:cNvPr id="17" name="図形グループ 16"/>
            <p:cNvGrpSpPr/>
            <p:nvPr/>
          </p:nvGrpSpPr>
          <p:grpSpPr>
            <a:xfrm>
              <a:off x="5045280" y="840193"/>
              <a:ext cx="2424263" cy="924174"/>
              <a:chOff x="5045280" y="840193"/>
              <a:chExt cx="2424263" cy="924174"/>
            </a:xfrm>
          </p:grpSpPr>
          <p:grpSp>
            <p:nvGrpSpPr>
              <p:cNvPr id="19" name="図形グループ 18"/>
              <p:cNvGrpSpPr/>
              <p:nvPr/>
            </p:nvGrpSpPr>
            <p:grpSpPr>
              <a:xfrm>
                <a:off x="5045280" y="1470743"/>
                <a:ext cx="1929054" cy="293624"/>
                <a:chOff x="6982434" y="2894662"/>
                <a:chExt cx="1939992" cy="293624"/>
              </a:xfrm>
            </p:grpSpPr>
            <p:cxnSp>
              <p:nvCxnSpPr>
                <p:cNvPr id="31" name="直線矢印コネクタ 30"/>
                <p:cNvCxnSpPr/>
                <p:nvPr/>
              </p:nvCxnSpPr>
              <p:spPr>
                <a:xfrm>
                  <a:off x="6982434" y="3030824"/>
                  <a:ext cx="822623" cy="629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線矢印コネクタ 31"/>
                <p:cNvCxnSpPr/>
                <p:nvPr/>
              </p:nvCxnSpPr>
              <p:spPr>
                <a:xfrm flipH="1">
                  <a:off x="8095112" y="3037074"/>
                  <a:ext cx="827314" cy="294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爆発 1 32"/>
                <p:cNvSpPr/>
                <p:nvPr/>
              </p:nvSpPr>
              <p:spPr>
                <a:xfrm>
                  <a:off x="7849417" y="2894662"/>
                  <a:ext cx="199174" cy="293624"/>
                </a:xfrm>
                <a:prstGeom prst="irregularSeal1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cxnSp>
            <p:nvCxnSpPr>
              <p:cNvPr id="20" name="直線矢印コネクタ 19"/>
              <p:cNvCxnSpPr/>
              <p:nvPr/>
            </p:nvCxnSpPr>
            <p:spPr>
              <a:xfrm flipV="1">
                <a:off x="6021148" y="1394557"/>
                <a:ext cx="939403" cy="20682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矢印コネクタ 20"/>
              <p:cNvCxnSpPr/>
              <p:nvPr/>
            </p:nvCxnSpPr>
            <p:spPr>
              <a:xfrm flipV="1">
                <a:off x="6018440" y="1214120"/>
                <a:ext cx="0" cy="38525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矢印コネクタ 21"/>
              <p:cNvCxnSpPr/>
              <p:nvPr/>
            </p:nvCxnSpPr>
            <p:spPr>
              <a:xfrm flipV="1">
                <a:off x="6023104" y="1293343"/>
                <a:ext cx="304801" cy="29885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テキスト ボックス 22"/>
              <p:cNvSpPr txBox="1"/>
              <p:nvPr/>
            </p:nvSpPr>
            <p:spPr>
              <a:xfrm>
                <a:off x="5758165" y="840193"/>
                <a:ext cx="5389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>
                    <a:solidFill>
                      <a:srgbClr val="FF0000"/>
                    </a:solidFill>
                  </a:rPr>
                  <a:t>𝜂</a:t>
                </a:r>
                <a:r>
                  <a:rPr kumimoji="1" lang="en-US" altLang="ja-JP" dirty="0">
                    <a:solidFill>
                      <a:srgbClr val="FF0000"/>
                    </a:solidFill>
                  </a:rPr>
                  <a:t>=0</a:t>
                </a:r>
                <a:endParaRPr kumimoji="1" lang="ja-JP" alt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テキスト ボックス 23"/>
              <p:cNvSpPr txBox="1"/>
              <p:nvPr/>
            </p:nvSpPr>
            <p:spPr>
              <a:xfrm>
                <a:off x="6251446" y="946728"/>
                <a:ext cx="612667" cy="538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dirty="0">
                    <a:solidFill>
                      <a:srgbClr val="FF0000"/>
                    </a:solidFill>
                  </a:rPr>
                  <a:t>𝜂</a:t>
                </a:r>
                <a:r>
                  <a:rPr kumimoji="1" lang="en-US" altLang="ja-JP" dirty="0">
                    <a:solidFill>
                      <a:srgbClr val="FF0000"/>
                    </a:solidFill>
                  </a:rPr>
                  <a:t>=1</a:t>
                </a:r>
              </a:p>
              <a:p>
                <a:pPr algn="ctr"/>
                <a:r>
                  <a:rPr lang="en-US" altLang="ja-JP" sz="1100" dirty="0">
                    <a:solidFill>
                      <a:srgbClr val="FF0000"/>
                    </a:solidFill>
                  </a:rPr>
                  <a:t>(𝜃=45</a:t>
                </a:r>
                <a:r>
                  <a:rPr lang="en-US" altLang="ja-JP" sz="1100" baseline="30000" dirty="0">
                    <a:solidFill>
                      <a:srgbClr val="FF0000"/>
                    </a:solidFill>
                  </a:rPr>
                  <a:t>∘</a:t>
                </a:r>
                <a:r>
                  <a:rPr lang="en-US" altLang="ja-JP" sz="1100" dirty="0">
                    <a:solidFill>
                      <a:srgbClr val="FF0000"/>
                    </a:solidFill>
                  </a:rPr>
                  <a:t>)</a:t>
                </a:r>
                <a:endParaRPr kumimoji="1" lang="ja-JP" altLang="en-US" sz="11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テキスト ボックス 24"/>
              <p:cNvSpPr txBox="1"/>
              <p:nvPr/>
            </p:nvSpPr>
            <p:spPr>
              <a:xfrm>
                <a:off x="6930613" y="1084743"/>
                <a:ext cx="5389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>
                    <a:solidFill>
                      <a:srgbClr val="FF0000"/>
                    </a:solidFill>
                  </a:rPr>
                  <a:t>𝜂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&gt;1</a:t>
                </a:r>
                <a:endParaRPr kumimoji="1" lang="ja-JP" alt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8" name="テキスト ボックス 17"/>
            <p:cNvSpPr txBox="1"/>
            <p:nvPr/>
          </p:nvSpPr>
          <p:spPr>
            <a:xfrm>
              <a:off x="5197181" y="1108592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>
                  <a:solidFill>
                    <a:srgbClr val="FF0000"/>
                  </a:solidFill>
                </a:rPr>
                <a:t>𝜂</a:t>
              </a:r>
              <a:r>
                <a:rPr lang="en-US" altLang="ja-JP" dirty="0">
                  <a:solidFill>
                    <a:srgbClr val="FF0000"/>
                  </a:solidFill>
                </a:rPr>
                <a:t>&lt;</a:t>
              </a:r>
              <a:r>
                <a:rPr kumimoji="1" lang="en-US" altLang="ja-JP" dirty="0">
                  <a:solidFill>
                    <a:srgbClr val="FF0000"/>
                  </a:solidFill>
                </a:rPr>
                <a:t>0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99442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図形グループ 18"/>
          <p:cNvGrpSpPr/>
          <p:nvPr/>
        </p:nvGrpSpPr>
        <p:grpSpPr>
          <a:xfrm>
            <a:off x="1913936" y="1034894"/>
            <a:ext cx="7140415" cy="3310889"/>
            <a:chOff x="2003585" y="1547972"/>
            <a:chExt cx="7140415" cy="3310889"/>
          </a:xfrm>
          <a:noFill/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 bwMode="auto">
            <a:xfrm>
              <a:off x="2003585" y="1547972"/>
              <a:ext cx="7140414" cy="3310889"/>
              <a:chOff x="1488" y="2424"/>
              <a:chExt cx="4089" cy="1896"/>
            </a:xfrm>
            <a:grpFill/>
          </p:grpSpPr>
          <p:pic>
            <p:nvPicPr>
              <p:cNvPr id="5" name="Picture 5" descr="gas_dist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860"/>
              <a:stretch>
                <a:fillRect/>
              </a:stretch>
            </p:blipFill>
            <p:spPr bwMode="auto">
              <a:xfrm>
                <a:off x="1488" y="2513"/>
                <a:ext cx="4089" cy="1807"/>
              </a:xfrm>
              <a:prstGeom prst="rect">
                <a:avLst/>
              </a:prstGeom>
              <a:grp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Text Box 6"/>
              <p:cNvSpPr txBox="1">
                <a:spLocks noChangeArrowheads="1"/>
              </p:cNvSpPr>
              <p:nvPr/>
            </p:nvSpPr>
            <p:spPr bwMode="auto">
              <a:xfrm>
                <a:off x="3755" y="2424"/>
                <a:ext cx="1565" cy="335"/>
              </a:xfrm>
              <a:prstGeom prst="rect">
                <a:avLst/>
              </a:prstGeom>
              <a:grp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3200">
                    <a:solidFill>
                      <a:prstClr val="black"/>
                    </a:solidFill>
                    <a:latin typeface="Arial Black" pitchFamily="34" charset="0"/>
                  </a:rPr>
                  <a:t>LHC ATLAS</a:t>
                </a:r>
              </a:p>
            </p:txBody>
          </p:sp>
        </p:grpSp>
        <p:cxnSp>
          <p:nvCxnSpPr>
            <p:cNvPr id="11" name="直線矢印コネクタ 10"/>
            <p:cNvCxnSpPr/>
            <p:nvPr/>
          </p:nvCxnSpPr>
          <p:spPr>
            <a:xfrm>
              <a:off x="2197100" y="2099843"/>
              <a:ext cx="5774306" cy="1099524"/>
            </a:xfrm>
            <a:prstGeom prst="straightConnector1">
              <a:avLst/>
            </a:prstGeom>
            <a:grpFill/>
            <a:ln w="57150" cmpd="sng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/>
            <p:cNvSpPr txBox="1"/>
            <p:nvPr/>
          </p:nvSpPr>
          <p:spPr>
            <a:xfrm rot="689234">
              <a:off x="3900449" y="2201427"/>
              <a:ext cx="2772041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ja-JP" sz="2000" b="1">
                  <a:solidFill>
                    <a:srgbClr val="FF0000"/>
                  </a:solidFill>
                </a:rPr>
                <a:t>140m both sides </a:t>
              </a:r>
              <a:r>
                <a:rPr lang="en-US" altLang="ja-JP" sz="2000" b="1" dirty="0">
                  <a:solidFill>
                    <a:srgbClr val="FF0000"/>
                  </a:solidFill>
                </a:rPr>
                <a:t>from IP</a:t>
              </a:r>
              <a:endParaRPr lang="ja-JP" altLang="en-US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4" name="直線矢印コネクタ 13"/>
            <p:cNvCxnSpPr/>
            <p:nvPr/>
          </p:nvCxnSpPr>
          <p:spPr>
            <a:xfrm>
              <a:off x="7990777" y="3217625"/>
              <a:ext cx="1153223" cy="211375"/>
            </a:xfrm>
            <a:prstGeom prst="straightConnector1">
              <a:avLst/>
            </a:prstGeom>
            <a:grpFill/>
            <a:ln w="57150" cmpd="sng">
              <a:solidFill>
                <a:srgbClr val="FF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47443" y="2411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3600" b="1" dirty="0"/>
              <a:t>LHC forward and RHIC forward</a:t>
            </a:r>
            <a:endParaRPr kumimoji="1" lang="ja-JP" altLang="en-US" sz="3600" b="1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1133-4B7D-5B4A-A97C-4A2C2C89349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>
            <a:off x="137706" y="4026949"/>
            <a:ext cx="3870258" cy="2577013"/>
            <a:chOff x="181085" y="1245872"/>
            <a:chExt cx="4791929" cy="3128123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1085" y="1245872"/>
              <a:ext cx="4512865" cy="3128123"/>
            </a:xfrm>
            <a:prstGeom prst="rect">
              <a:avLst/>
            </a:prstGeom>
          </p:spPr>
        </p:pic>
        <p:cxnSp>
          <p:nvCxnSpPr>
            <p:cNvPr id="9" name="直線矢印コネクタ 8"/>
            <p:cNvCxnSpPr/>
            <p:nvPr/>
          </p:nvCxnSpPr>
          <p:spPr>
            <a:xfrm flipV="1">
              <a:off x="2687517" y="1245872"/>
              <a:ext cx="2172103" cy="1459599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/>
            <p:cNvSpPr txBox="1"/>
            <p:nvPr/>
          </p:nvSpPr>
          <p:spPr>
            <a:xfrm rot="19593905">
              <a:off x="2869253" y="2031060"/>
              <a:ext cx="2103761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>
                  <a:solidFill>
                    <a:srgbClr val="FF0000"/>
                  </a:solidFill>
                </a:rPr>
                <a:t>18m West from IP</a:t>
              </a:r>
              <a:endParaRPr lang="ja-JP" alt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43532" y="3493444"/>
            <a:ext cx="26642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3200" dirty="0">
                <a:solidFill>
                  <a:prstClr val="black"/>
                </a:solidFill>
                <a:latin typeface="Arial Black" pitchFamily="34" charset="0"/>
              </a:rPr>
              <a:t>RHIC STAR</a:t>
            </a:r>
          </a:p>
        </p:txBody>
      </p:sp>
      <p:pic>
        <p:nvPicPr>
          <p:cNvPr id="20" name="Picture 2" descr="LHCf_20060130_imag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43" y="2084517"/>
            <a:ext cx="1811702" cy="120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図 20" descr="arm2-U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368" y="3484772"/>
            <a:ext cx="1811859" cy="1207906"/>
          </a:xfrm>
          <a:prstGeom prst="rect">
            <a:avLst/>
          </a:prstGeom>
          <a:solidFill>
            <a:srgbClr val="3366FF"/>
          </a:solidFill>
        </p:spPr>
      </p:pic>
      <p:grpSp>
        <p:nvGrpSpPr>
          <p:cNvPr id="22" name="図形グループ 21"/>
          <p:cNvGrpSpPr>
            <a:grpSpLocks noChangeAspect="1"/>
          </p:cNvGrpSpPr>
          <p:nvPr/>
        </p:nvGrpSpPr>
        <p:grpSpPr>
          <a:xfrm>
            <a:off x="3983166" y="4838633"/>
            <a:ext cx="5078376" cy="1820187"/>
            <a:chOff x="3861728" y="4475955"/>
            <a:chExt cx="5033621" cy="1804146"/>
          </a:xfrm>
        </p:grpSpPr>
        <p:grpSp>
          <p:nvGrpSpPr>
            <p:cNvPr id="23" name="図形グループ 22"/>
            <p:cNvGrpSpPr/>
            <p:nvPr/>
          </p:nvGrpSpPr>
          <p:grpSpPr>
            <a:xfrm>
              <a:off x="3861728" y="4475955"/>
              <a:ext cx="5021984" cy="1804146"/>
              <a:chOff x="3368675" y="4073126"/>
              <a:chExt cx="5021984" cy="1804146"/>
            </a:xfr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52000">
                  <a:schemeClr val="tx1"/>
                </a:gs>
              </a:gsLst>
              <a:lin ang="16200000" scaled="0"/>
              <a:tileRect/>
            </a:gradFill>
          </p:grpSpPr>
          <p:sp>
            <p:nvSpPr>
              <p:cNvPr id="25" name="フローチャート: 処理 24"/>
              <p:cNvSpPr/>
              <p:nvPr/>
            </p:nvSpPr>
            <p:spPr>
              <a:xfrm>
                <a:off x="3368675" y="4167535"/>
                <a:ext cx="5021984" cy="1679757"/>
              </a:xfrm>
              <a:prstGeom prst="flowChartProcess">
                <a:avLst/>
              </a:pr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38000">
                    <a:prstClr val="white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  <a:gs pos="64000">
                    <a:prstClr val="white"/>
                  </a:gs>
                </a:gsLst>
                <a:lin ang="1620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Line 11"/>
              <p:cNvSpPr>
                <a:spLocks noChangeShapeType="1"/>
              </p:cNvSpPr>
              <p:nvPr/>
            </p:nvSpPr>
            <p:spPr bwMode="auto">
              <a:xfrm flipH="1" flipV="1">
                <a:off x="4821644" y="4291359"/>
                <a:ext cx="2055565" cy="730242"/>
              </a:xfrm>
              <a:prstGeom prst="line">
                <a:avLst/>
              </a:prstGeom>
              <a:grpFill/>
              <a:ln w="38100">
                <a:solidFill>
                  <a:srgbClr val="33CC33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Line 12"/>
              <p:cNvSpPr>
                <a:spLocks noChangeShapeType="1"/>
              </p:cNvSpPr>
              <p:nvPr/>
            </p:nvSpPr>
            <p:spPr bwMode="auto">
              <a:xfrm flipH="1" flipV="1">
                <a:off x="5394663" y="4210396"/>
                <a:ext cx="1482546" cy="811204"/>
              </a:xfrm>
              <a:prstGeom prst="line">
                <a:avLst/>
              </a:prstGeom>
              <a:grpFill/>
              <a:ln w="38100">
                <a:solidFill>
                  <a:srgbClr val="33CC33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Line 16"/>
              <p:cNvSpPr>
                <a:spLocks noChangeShapeType="1"/>
              </p:cNvSpPr>
              <p:nvPr/>
            </p:nvSpPr>
            <p:spPr bwMode="auto">
              <a:xfrm>
                <a:off x="4472436" y="4535831"/>
                <a:ext cx="2339693" cy="485770"/>
              </a:xfrm>
              <a:prstGeom prst="line">
                <a:avLst/>
              </a:prstGeom>
              <a:grpFill/>
              <a:ln w="57150">
                <a:solidFill>
                  <a:srgbClr val="FF33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Line 17"/>
              <p:cNvSpPr>
                <a:spLocks noChangeShapeType="1"/>
              </p:cNvSpPr>
              <p:nvPr/>
            </p:nvSpPr>
            <p:spPr bwMode="auto">
              <a:xfrm flipV="1">
                <a:off x="6812129" y="5019146"/>
                <a:ext cx="1578530" cy="2454"/>
              </a:xfrm>
              <a:prstGeom prst="line">
                <a:avLst/>
              </a:prstGeom>
              <a:grpFill/>
              <a:ln w="57150">
                <a:solidFill>
                  <a:srgbClr val="FF33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Line 18"/>
              <p:cNvSpPr>
                <a:spLocks noChangeShapeType="1"/>
              </p:cNvSpPr>
              <p:nvPr/>
            </p:nvSpPr>
            <p:spPr bwMode="auto">
              <a:xfrm flipV="1">
                <a:off x="4654977" y="5021600"/>
                <a:ext cx="2157153" cy="565144"/>
              </a:xfrm>
              <a:prstGeom prst="line">
                <a:avLst/>
              </a:prstGeom>
              <a:grpFill/>
              <a:ln w="57150">
                <a:solidFill>
                  <a:srgbClr val="FF33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AutoShape 19"/>
              <p:cNvSpPr>
                <a:spLocks noChangeArrowheads="1"/>
              </p:cNvSpPr>
              <p:nvPr/>
            </p:nvSpPr>
            <p:spPr bwMode="auto">
              <a:xfrm>
                <a:off x="7765219" y="4778715"/>
                <a:ext cx="231747" cy="485770"/>
              </a:xfrm>
              <a:prstGeom prst="irregularSeal1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kumimoji="0" lang="en-GB" altLang="ja-JP">
                  <a:solidFill>
                    <a:prstClr val="black"/>
                  </a:solidFill>
                  <a:latin typeface="Rockwell" pitchFamily="18" charset="0"/>
                  <a:cs typeface="Arial" pitchFamily="34" charset="0"/>
                </a:endParaRPr>
              </a:p>
            </p:txBody>
          </p:sp>
          <p:sp>
            <p:nvSpPr>
              <p:cNvPr id="32" name="Line 20"/>
              <p:cNvSpPr>
                <a:spLocks noChangeShapeType="1"/>
              </p:cNvSpPr>
              <p:nvPr/>
            </p:nvSpPr>
            <p:spPr bwMode="auto">
              <a:xfrm flipH="1" flipV="1">
                <a:off x="4554976" y="4453282"/>
                <a:ext cx="2255566" cy="568319"/>
              </a:xfrm>
              <a:prstGeom prst="line">
                <a:avLst/>
              </a:prstGeom>
              <a:grpFill/>
              <a:ln w="38100">
                <a:solidFill>
                  <a:srgbClr val="33CC33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Line 21"/>
              <p:cNvSpPr>
                <a:spLocks noChangeShapeType="1"/>
              </p:cNvSpPr>
              <p:nvPr/>
            </p:nvSpPr>
            <p:spPr bwMode="auto">
              <a:xfrm>
                <a:off x="3659734" y="4535831"/>
                <a:ext cx="830163" cy="0"/>
              </a:xfrm>
              <a:prstGeom prst="line">
                <a:avLst/>
              </a:prstGeom>
              <a:grpFill/>
              <a:ln w="57150">
                <a:solidFill>
                  <a:srgbClr val="FF3300"/>
                </a:solidFill>
                <a:round/>
                <a:headEnd type="triangle" w="med" len="med"/>
                <a:tailEnd/>
              </a:ln>
              <a:extLst/>
            </p:spPr>
            <p:txBody>
              <a:bodyPr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22"/>
              <p:cNvSpPr>
                <a:spLocks noChangeShapeType="1"/>
              </p:cNvSpPr>
              <p:nvPr/>
            </p:nvSpPr>
            <p:spPr bwMode="auto">
              <a:xfrm>
                <a:off x="3693068" y="5586744"/>
                <a:ext cx="961909" cy="0"/>
              </a:xfrm>
              <a:prstGeom prst="line">
                <a:avLst/>
              </a:prstGeom>
              <a:grpFill/>
              <a:ln w="57150">
                <a:solidFill>
                  <a:srgbClr val="FF33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Text Box 25"/>
              <p:cNvSpPr txBox="1">
                <a:spLocks noChangeArrowheads="1"/>
              </p:cNvSpPr>
              <p:nvPr/>
            </p:nvSpPr>
            <p:spPr bwMode="auto">
              <a:xfrm>
                <a:off x="6142919" y="4313957"/>
                <a:ext cx="2103926" cy="3660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defTabSz="457200">
                  <a:defRPr/>
                </a:pPr>
                <a:r>
                  <a:rPr kumimoji="0" lang="en-US" altLang="ja-JP" dirty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ＭＳ Ｐ明朝" pitchFamily="18" charset="-128"/>
                  </a:rPr>
                  <a:t>Charged particles</a:t>
                </a:r>
                <a:r>
                  <a:rPr kumimoji="0" lang="ja-JP" altLang="en-US" dirty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ＭＳ Ｐ明朝" pitchFamily="18" charset="-128"/>
                  </a:rPr>
                  <a:t> </a:t>
                </a:r>
                <a:r>
                  <a:rPr kumimoji="0" lang="en-US" altLang="ja-JP" dirty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ＭＳ Ｐ明朝" pitchFamily="18" charset="-128"/>
                  </a:rPr>
                  <a:t>(+)</a:t>
                </a:r>
              </a:p>
            </p:txBody>
          </p:sp>
          <p:sp>
            <p:nvSpPr>
              <p:cNvPr id="36" name="Rectangle 29"/>
              <p:cNvSpPr>
                <a:spLocks noChangeArrowheads="1"/>
              </p:cNvSpPr>
              <p:nvPr/>
            </p:nvSpPr>
            <p:spPr bwMode="auto">
              <a:xfrm>
                <a:off x="3571153" y="4073126"/>
                <a:ext cx="767745" cy="3660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defTabSz="457200">
                  <a:defRPr/>
                </a:pPr>
                <a:r>
                  <a:rPr lang="en-US" altLang="ja-JP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Rockwell" pitchFamily="18" charset="0"/>
                    <a:ea typeface="ＭＳ Ｐ明朝" pitchFamily="18" charset="-128"/>
                  </a:rPr>
                  <a:t>Beam</a:t>
                </a:r>
                <a:endParaRPr kumimoji="0" lang="en-US" altLang="ja-JP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Rockwell" pitchFamily="18" charset="0"/>
                  <a:ea typeface="ＭＳ Ｐ明朝" pitchFamily="18" charset="-128"/>
                </a:endParaRPr>
              </a:p>
            </p:txBody>
          </p:sp>
          <p:sp>
            <p:nvSpPr>
              <p:cNvPr id="37" name="Line 11"/>
              <p:cNvSpPr>
                <a:spLocks noChangeShapeType="1"/>
              </p:cNvSpPr>
              <p:nvPr/>
            </p:nvSpPr>
            <p:spPr bwMode="auto">
              <a:xfrm flipH="1">
                <a:off x="4780379" y="5019146"/>
                <a:ext cx="2033004" cy="858126"/>
              </a:xfrm>
              <a:prstGeom prst="line">
                <a:avLst/>
              </a:prstGeom>
              <a:grpFill/>
              <a:ln w="38100">
                <a:solidFill>
                  <a:srgbClr val="33CC33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Line 12"/>
              <p:cNvSpPr>
                <a:spLocks noChangeShapeType="1"/>
              </p:cNvSpPr>
              <p:nvPr/>
            </p:nvSpPr>
            <p:spPr bwMode="auto">
              <a:xfrm flipH="1">
                <a:off x="5336827" y="5036088"/>
                <a:ext cx="1482546" cy="811204"/>
              </a:xfrm>
              <a:prstGeom prst="line">
                <a:avLst/>
              </a:prstGeom>
              <a:grpFill/>
              <a:ln w="38100">
                <a:solidFill>
                  <a:srgbClr val="33CC33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Line 20"/>
              <p:cNvSpPr>
                <a:spLocks noChangeShapeType="1"/>
              </p:cNvSpPr>
              <p:nvPr/>
            </p:nvSpPr>
            <p:spPr bwMode="auto">
              <a:xfrm flipH="1">
                <a:off x="4509651" y="5019693"/>
                <a:ext cx="2240578" cy="714705"/>
              </a:xfrm>
              <a:prstGeom prst="line">
                <a:avLst/>
              </a:prstGeom>
              <a:grpFill/>
              <a:ln w="38100">
                <a:solidFill>
                  <a:srgbClr val="33CC33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Text Box 25"/>
              <p:cNvSpPr txBox="1">
                <a:spLocks noChangeArrowheads="1"/>
              </p:cNvSpPr>
              <p:nvPr/>
            </p:nvSpPr>
            <p:spPr bwMode="auto">
              <a:xfrm>
                <a:off x="5949534" y="5388412"/>
                <a:ext cx="2059437" cy="3660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defTabSz="457200">
                  <a:defRPr/>
                </a:pPr>
                <a:r>
                  <a:rPr kumimoji="0" lang="en-US" altLang="ja-JP" dirty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ＭＳ Ｐ明朝" pitchFamily="18" charset="-128"/>
                  </a:rPr>
                  <a:t>Charged particles</a:t>
                </a:r>
                <a:r>
                  <a:rPr kumimoji="0" lang="ja-JP" altLang="en-US" dirty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ＭＳ Ｐ明朝" pitchFamily="18" charset="-128"/>
                  </a:rPr>
                  <a:t> </a:t>
                </a:r>
                <a:r>
                  <a:rPr kumimoji="0" lang="en-US" altLang="ja-JP" dirty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ＭＳ Ｐ明朝" pitchFamily="18" charset="-128"/>
                  </a:rPr>
                  <a:t>(-)</a:t>
                </a:r>
              </a:p>
            </p:txBody>
          </p:sp>
          <p:sp>
            <p:nvSpPr>
              <p:cNvPr id="41" name="Rectangle 26"/>
              <p:cNvSpPr>
                <a:spLocks noChangeArrowheads="1"/>
              </p:cNvSpPr>
              <p:nvPr/>
            </p:nvSpPr>
            <p:spPr bwMode="auto">
              <a:xfrm>
                <a:off x="4614544" y="4632138"/>
                <a:ext cx="1083930" cy="7016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defTabSz="457200">
                  <a:defRPr/>
                </a:pPr>
                <a:r>
                  <a:rPr kumimoji="0" lang="en-US" altLang="ja-JP" sz="20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ＭＳ Ｐ明朝" pitchFamily="18" charset="-128"/>
                  </a:rPr>
                  <a:t>Neutral </a:t>
                </a:r>
              </a:p>
              <a:p>
                <a:pPr algn="ctr" defTabSz="457200">
                  <a:defRPr/>
                </a:pPr>
                <a:r>
                  <a:rPr kumimoji="0" lang="en-US" altLang="ja-JP" sz="20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ＭＳ Ｐ明朝" pitchFamily="18" charset="-128"/>
                  </a:rPr>
                  <a:t>particles</a:t>
                </a:r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3368675" y="4712041"/>
                <a:ext cx="1219635" cy="681030"/>
              </a:xfrm>
              <a:custGeom>
                <a:avLst/>
                <a:gdLst>
                  <a:gd name="T0" fmla="*/ 0 w 1270"/>
                  <a:gd name="T1" fmla="*/ 0 h 454"/>
                  <a:gd name="T2" fmla="*/ 2147483647 w 1270"/>
                  <a:gd name="T3" fmla="*/ 0 h 454"/>
                  <a:gd name="T4" fmla="*/ 2147483647 w 1270"/>
                  <a:gd name="T5" fmla="*/ 2147483647 h 454"/>
                  <a:gd name="T6" fmla="*/ 0 w 1270"/>
                  <a:gd name="T7" fmla="*/ 2147483647 h 45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70"/>
                  <a:gd name="T13" fmla="*/ 0 h 454"/>
                  <a:gd name="T14" fmla="*/ 1270 w 1270"/>
                  <a:gd name="T15" fmla="*/ 454 h 45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70" h="454">
                    <a:moveTo>
                      <a:pt x="0" y="0"/>
                    </a:moveTo>
                    <a:lnTo>
                      <a:pt x="1270" y="0"/>
                    </a:lnTo>
                    <a:lnTo>
                      <a:pt x="1270" y="454"/>
                    </a:lnTo>
                    <a:lnTo>
                      <a:pt x="0" y="454"/>
                    </a:lnTo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>
                    <a:lumMod val="75000"/>
                  </a:schemeClr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/>
                <a:endParaRPr kumimoji="0" lang="en-GB" altLang="ja-JP">
                  <a:solidFill>
                    <a:prstClr val="black"/>
                  </a:solidFill>
                  <a:latin typeface="Rockwell" pitchFamily="18" charset="0"/>
                  <a:cs typeface="Arial" pitchFamily="34" charset="0"/>
                </a:endParaRPr>
              </a:p>
            </p:txBody>
          </p:sp>
          <p:sp>
            <p:nvSpPr>
              <p:cNvPr id="43" name="Rectangle 24"/>
              <p:cNvSpPr>
                <a:spLocks noChangeArrowheads="1"/>
              </p:cNvSpPr>
              <p:nvPr/>
            </p:nvSpPr>
            <p:spPr bwMode="auto">
              <a:xfrm>
                <a:off x="3711082" y="4772365"/>
                <a:ext cx="758734" cy="565144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kumimoji="0" lang="en-GB" altLang="ja-JP">
                  <a:solidFill>
                    <a:srgbClr val="000099"/>
                  </a:solidFill>
                  <a:latin typeface="Rockwell" pitchFamily="18" charset="0"/>
                  <a:cs typeface="Arial" pitchFamily="34" charset="0"/>
                </a:endParaRPr>
              </a:p>
            </p:txBody>
          </p:sp>
          <p:sp>
            <p:nvSpPr>
              <p:cNvPr id="44" name="Line 13"/>
              <p:cNvSpPr>
                <a:spLocks noChangeShapeType="1"/>
              </p:cNvSpPr>
              <p:nvPr/>
            </p:nvSpPr>
            <p:spPr bwMode="auto">
              <a:xfrm flipH="1">
                <a:off x="4258150" y="5021600"/>
                <a:ext cx="2420646" cy="0"/>
              </a:xfrm>
              <a:prstGeom prst="line">
                <a:avLst/>
              </a:prstGeom>
              <a:grpFill/>
              <a:ln w="38100">
                <a:solidFill>
                  <a:srgbClr val="3333FF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4" name="Text Box 27"/>
            <p:cNvSpPr txBox="1">
              <a:spLocks noChangeArrowheads="1"/>
            </p:cNvSpPr>
            <p:nvPr/>
          </p:nvSpPr>
          <p:spPr bwMode="auto">
            <a:xfrm>
              <a:off x="7720852" y="4489422"/>
              <a:ext cx="1174497" cy="366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457200">
                <a:defRPr/>
              </a:pPr>
              <a:r>
                <a:rPr kumimoji="0" lang="en-US" altLang="ja-JP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ＭＳ Ｐ明朝" pitchFamily="18" charset="-128"/>
                </a:rPr>
                <a:t>Beam pipe</a:t>
              </a:r>
            </a:p>
          </p:txBody>
        </p:sp>
      </p:grpSp>
      <p:sp>
        <p:nvSpPr>
          <p:cNvPr id="46" name="テキスト ボックス 45"/>
          <p:cNvSpPr txBox="1"/>
          <p:nvPr/>
        </p:nvSpPr>
        <p:spPr>
          <a:xfrm>
            <a:off x="2548953" y="2766701"/>
            <a:ext cx="204184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LHCf Arm1 detector</a:t>
            </a:r>
          </a:p>
          <a:p>
            <a:r>
              <a:rPr lang="en-US" altLang="ja-JP" dirty="0">
                <a:solidFill>
                  <a:prstClr val="black"/>
                </a:solidFill>
              </a:rPr>
              <a:t>   = RHICf detector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4882340" y="3913734"/>
            <a:ext cx="204184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prstClr val="black"/>
                </a:solidFill>
              </a:rPr>
              <a:t>LHCf Arm2 detector</a:t>
            </a:r>
            <a:endParaRPr lang="en-US" altLang="ja-JP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95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xmlns="" id="{B56AC731-BB92-E74C-BFB9-F4147032955D}"/>
              </a:ext>
            </a:extLst>
          </p:cNvPr>
          <p:cNvGrpSpPr/>
          <p:nvPr/>
        </p:nvGrpSpPr>
        <p:grpSpPr>
          <a:xfrm>
            <a:off x="3227025" y="687313"/>
            <a:ext cx="4822527" cy="3332245"/>
            <a:chOff x="3022864" y="1189110"/>
            <a:chExt cx="4822527" cy="3332245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2864" y="1189110"/>
              <a:ext cx="4822527" cy="3232578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5341380" y="4152023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R</a:t>
              </a:r>
              <a:endParaRPr kumimoji="1" lang="ja-JP" altLang="en-US" dirty="0"/>
            </a:p>
          </p:txBody>
        </p:sp>
        <p:sp>
          <p:nvSpPr>
            <p:cNvPr id="5" name="上矢印 4">
              <a:extLst>
                <a:ext uri="{FF2B5EF4-FFF2-40B4-BE49-F238E27FC236}">
                  <a16:creationId xmlns:a16="http://schemas.microsoft.com/office/drawing/2014/main" xmlns="" id="{788D29BC-D5C2-1F4F-B27F-350189562A73}"/>
                </a:ext>
              </a:extLst>
            </p:cNvPr>
            <p:cNvSpPr/>
            <p:nvPr/>
          </p:nvSpPr>
          <p:spPr>
            <a:xfrm>
              <a:off x="5341380" y="2693096"/>
              <a:ext cx="167190" cy="141038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上矢印 10">
              <a:extLst>
                <a:ext uri="{FF2B5EF4-FFF2-40B4-BE49-F238E27FC236}">
                  <a16:creationId xmlns:a16="http://schemas.microsoft.com/office/drawing/2014/main" xmlns="" id="{CFD2EE26-E095-2F4C-85DF-21A014AB1A25}"/>
                </a:ext>
              </a:extLst>
            </p:cNvPr>
            <p:cNvSpPr/>
            <p:nvPr/>
          </p:nvSpPr>
          <p:spPr>
            <a:xfrm rot="16200000">
              <a:off x="4323749" y="1747909"/>
              <a:ext cx="193596" cy="1841665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1636" y="96129"/>
            <a:ext cx="7886700" cy="980681"/>
          </a:xfrm>
        </p:spPr>
        <p:txBody>
          <a:bodyPr>
            <a:normAutofit/>
          </a:bodyPr>
          <a:lstStyle/>
          <a:p>
            <a:r>
              <a:rPr kumimoji="1" lang="ja-JP" altLang="en-US" sz="4000"/>
              <a:t>地上で</a:t>
            </a:r>
            <a:r>
              <a:rPr kumimoji="1" lang="ja-JP" altLang="en-US" sz="4000" dirty="0"/>
              <a:t>期待される粒子数密度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3A98-C08D-974E-98FF-0F0BABC51321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297918" y="3875911"/>
            <a:ext cx="66807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COSMOS</a:t>
            </a:r>
            <a:r>
              <a:rPr kumimoji="1" lang="ja-JP" altLang="en-US" sz="1600" dirty="0"/>
              <a:t>によるシミュレーション結果</a:t>
            </a:r>
            <a:endParaRPr kumimoji="1" lang="en-US" altLang="ja-JP" sz="1600" dirty="0"/>
          </a:p>
          <a:p>
            <a:pPr marL="285750" indent="-285750">
              <a:buFont typeface="Arial" charset="0"/>
              <a:buChar char="•"/>
            </a:pPr>
            <a:r>
              <a:rPr kumimoji="1" lang="ja-JP" altLang="en-US" sz="1600"/>
              <a:t>シャワー軸（コア）から</a:t>
            </a:r>
            <a:r>
              <a:rPr kumimoji="1" lang="ja-JP" altLang="en-US" sz="1600" dirty="0"/>
              <a:t>の距離</a:t>
            </a:r>
            <a:r>
              <a:rPr kumimoji="1" lang="en-US" altLang="ja-JP" sz="1600" dirty="0"/>
              <a:t>(R)</a:t>
            </a:r>
            <a:r>
              <a:rPr kumimoji="1" lang="ja-JP" altLang="en-US" sz="1600" dirty="0"/>
              <a:t>に対する粒子数密度</a:t>
            </a:r>
            <a:r>
              <a:rPr kumimoji="1" lang="ja-JP" altLang="en-US" sz="1600"/>
              <a:t>の変化</a:t>
            </a:r>
            <a:endParaRPr kumimoji="1" lang="en-US" altLang="ja-JP" sz="1600" dirty="0"/>
          </a:p>
          <a:p>
            <a:pPr marL="285750" indent="-285750">
              <a:buFont typeface="Arial" charset="0"/>
              <a:buChar char="•"/>
            </a:pPr>
            <a:r>
              <a:rPr lang="ja-JP" altLang="en-US" sz="1600" dirty="0"/>
              <a:t>大気に鉛直に入射した陽子</a:t>
            </a:r>
            <a:r>
              <a:rPr lang="en-US" altLang="ja-JP" sz="1600" dirty="0"/>
              <a:t>(1TeV, </a:t>
            </a:r>
            <a:r>
              <a:rPr lang="en-US" altLang="ja-JP" sz="1600" dirty="0">
                <a:solidFill>
                  <a:srgbClr val="FF0000"/>
                </a:solidFill>
              </a:rPr>
              <a:t>10TeV</a:t>
            </a:r>
            <a:r>
              <a:rPr lang="en-US" altLang="ja-JP" sz="1600" dirty="0"/>
              <a:t>, </a:t>
            </a:r>
            <a:r>
              <a:rPr lang="en-US" altLang="ja-JP" sz="1600" dirty="0">
                <a:solidFill>
                  <a:srgbClr val="0070C0"/>
                </a:solidFill>
              </a:rPr>
              <a:t>100TeV</a:t>
            </a:r>
            <a:r>
              <a:rPr lang="en-US" altLang="ja-JP" sz="1600" dirty="0"/>
              <a:t>, </a:t>
            </a:r>
            <a:r>
              <a:rPr lang="en-US" altLang="ja-JP" sz="1600" dirty="0">
                <a:solidFill>
                  <a:srgbClr val="00B050"/>
                </a:solidFill>
              </a:rPr>
              <a:t>1PeV</a:t>
            </a:r>
            <a:r>
              <a:rPr lang="en-US" altLang="ja-JP" sz="1600" dirty="0"/>
              <a:t>, </a:t>
            </a:r>
            <a:r>
              <a:rPr lang="en-US" altLang="ja-JP" sz="1600" dirty="0">
                <a:solidFill>
                  <a:srgbClr val="F341FF"/>
                </a:solidFill>
              </a:rPr>
              <a:t>10PeV, </a:t>
            </a:r>
            <a:r>
              <a:rPr lang="en-US" altLang="ja-JP" sz="1600" dirty="0">
                <a:solidFill>
                  <a:srgbClr val="FFC000"/>
                </a:solidFill>
              </a:rPr>
              <a:t>100PeV</a:t>
            </a:r>
            <a:r>
              <a:rPr lang="en-US" altLang="ja-JP" sz="1600" dirty="0">
                <a:solidFill>
                  <a:srgbClr val="F341FF"/>
                </a:solidFill>
              </a:rPr>
              <a:t> </a:t>
            </a:r>
            <a:r>
              <a:rPr lang="en-US" altLang="ja-JP" sz="1600" dirty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kumimoji="1" lang="en-US" altLang="ja-JP" sz="1600" dirty="0"/>
              <a:t>&gt;10</a:t>
            </a:r>
            <a:r>
              <a:rPr kumimoji="1" lang="en-US" altLang="ja-JP" sz="1600" baseline="30000" dirty="0"/>
              <a:t>7</a:t>
            </a:r>
            <a:r>
              <a:rPr kumimoji="1" lang="en-US" altLang="ja-JP" sz="1600" dirty="0"/>
              <a:t>eV (&gt;10MeV) </a:t>
            </a:r>
            <a:r>
              <a:rPr kumimoji="1" lang="ja-JP" altLang="en-US" sz="1600" dirty="0"/>
              <a:t>以上全荷電粒子（実線）とミューオン（点線）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xmlns="" id="{01999B8A-3FDE-8C4D-97D4-1E941BBEA556}"/>
              </a:ext>
            </a:extLst>
          </p:cNvPr>
          <p:cNvGrpSpPr/>
          <p:nvPr/>
        </p:nvGrpSpPr>
        <p:grpSpPr>
          <a:xfrm>
            <a:off x="433337" y="1092893"/>
            <a:ext cx="1919569" cy="3950972"/>
            <a:chOff x="433337" y="1380991"/>
            <a:chExt cx="1919569" cy="3950972"/>
          </a:xfrm>
        </p:grpSpPr>
        <p:pic>
          <p:nvPicPr>
            <p:cNvPr id="10" name="Picture 59" descr="as_imag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3337" y="1380991"/>
              <a:ext cx="1919569" cy="3782358"/>
            </a:xfrm>
            <a:prstGeom prst="rect">
              <a:avLst/>
            </a:prstGeom>
            <a:noFill/>
          </p:spPr>
        </p:pic>
        <p:cxnSp>
          <p:nvCxnSpPr>
            <p:cNvPr id="12" name="直線矢印コネクタ 11"/>
            <p:cNvCxnSpPr/>
            <p:nvPr/>
          </p:nvCxnSpPr>
          <p:spPr>
            <a:xfrm>
              <a:off x="1370819" y="5006896"/>
              <a:ext cx="49143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/>
            <p:cNvSpPr txBox="1"/>
            <p:nvPr/>
          </p:nvSpPr>
          <p:spPr>
            <a:xfrm>
              <a:off x="1471572" y="4962631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R</a:t>
              </a:r>
              <a:endParaRPr kumimoji="1" lang="ja-JP" altLang="en-US" dirty="0"/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xmlns="" id="{6F2B7631-18EF-044E-B3E8-DF35E596323A}"/>
              </a:ext>
            </a:extLst>
          </p:cNvPr>
          <p:cNvGrpSpPr/>
          <p:nvPr/>
        </p:nvGrpSpPr>
        <p:grpSpPr>
          <a:xfrm>
            <a:off x="760" y="4999708"/>
            <a:ext cx="5992921" cy="1783607"/>
            <a:chOff x="226228" y="4999708"/>
            <a:chExt cx="5992921" cy="1783607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xmlns="" id="{C2DE57D6-13D7-F241-88BC-D0FAF5B07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0000"/>
            <a:stretch/>
          </p:blipFill>
          <p:spPr>
            <a:xfrm>
              <a:off x="226228" y="4999708"/>
              <a:ext cx="5992921" cy="1783607"/>
            </a:xfrm>
            <a:prstGeom prst="rect">
              <a:avLst/>
            </a:prstGeom>
          </p:spPr>
        </p:pic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xmlns="" id="{A9FA5D9A-1BB8-3940-9AA8-D18110D5A794}"/>
                </a:ext>
              </a:extLst>
            </p:cNvPr>
            <p:cNvGrpSpPr/>
            <p:nvPr/>
          </p:nvGrpSpPr>
          <p:grpSpPr>
            <a:xfrm>
              <a:off x="930693" y="6087126"/>
              <a:ext cx="2385710" cy="473457"/>
              <a:chOff x="918167" y="6087126"/>
              <a:chExt cx="2385710" cy="473457"/>
            </a:xfrm>
          </p:grpSpPr>
          <p:sp>
            <p:nvSpPr>
              <p:cNvPr id="16" name="上矢印 15">
                <a:extLst>
                  <a:ext uri="{FF2B5EF4-FFF2-40B4-BE49-F238E27FC236}">
                    <a16:creationId xmlns:a16="http://schemas.microsoft.com/office/drawing/2014/main" xmlns="" id="{835A7AE9-17DE-0E4C-B30C-2E67DCF41A02}"/>
                  </a:ext>
                </a:extLst>
              </p:cNvPr>
              <p:cNvSpPr/>
              <p:nvPr/>
            </p:nvSpPr>
            <p:spPr>
              <a:xfrm>
                <a:off x="3132834" y="6184119"/>
                <a:ext cx="171043" cy="376464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上矢印 16">
                <a:extLst>
                  <a:ext uri="{FF2B5EF4-FFF2-40B4-BE49-F238E27FC236}">
                    <a16:creationId xmlns:a16="http://schemas.microsoft.com/office/drawing/2014/main" xmlns="" id="{A973D1E9-50D2-1D4D-B894-AAB3C79EBAD2}"/>
                  </a:ext>
                </a:extLst>
              </p:cNvPr>
              <p:cNvSpPr/>
              <p:nvPr/>
            </p:nvSpPr>
            <p:spPr>
              <a:xfrm rot="16200000">
                <a:off x="1950529" y="5054764"/>
                <a:ext cx="149943" cy="2214667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279A09A3-8695-7F49-90F1-0F69BD388B52}"/>
              </a:ext>
            </a:extLst>
          </p:cNvPr>
          <p:cNvSpPr txBox="1"/>
          <p:nvPr/>
        </p:nvSpPr>
        <p:spPr>
          <a:xfrm>
            <a:off x="5457859" y="5239671"/>
            <a:ext cx="31665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CORSIKA</a:t>
            </a:r>
            <a:r>
              <a:rPr kumimoji="1" lang="ja-JP" altLang="en-US" sz="1600"/>
              <a:t>によるシミュレーション</a:t>
            </a:r>
            <a:endParaRPr kumimoji="1" lang="en-US" altLang="ja-JP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10</a:t>
            </a:r>
            <a:r>
              <a:rPr lang="en-US" altLang="ja-JP" sz="1600" baseline="30000" dirty="0"/>
              <a:t>19</a:t>
            </a:r>
            <a:r>
              <a:rPr lang="en-US" altLang="ja-JP" sz="1600" dirty="0"/>
              <a:t>eV</a:t>
            </a:r>
            <a:r>
              <a:rPr lang="ja-JP" altLang="en-US" sz="1600"/>
              <a:t>陽子、天頂角</a:t>
            </a:r>
            <a:r>
              <a:rPr lang="en-US" altLang="ja-JP" sz="1600" dirty="0"/>
              <a:t>45</a:t>
            </a:r>
            <a:r>
              <a:rPr lang="ja-JP" altLang="en-US" sz="1600"/>
              <a:t>度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8283954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4067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dirty="0"/>
              <a:t>Installation into the LHC tunnel</a:t>
            </a:r>
            <a:endParaRPr lang="ja-JP" altLang="en-US" dirty="0"/>
          </a:p>
        </p:txBody>
      </p:sp>
      <p:pic>
        <p:nvPicPr>
          <p:cNvPr id="31748" name="Picture 4" descr="img_0061_m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60" y="856558"/>
            <a:ext cx="4284981" cy="28499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g_0085_m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82" y="1557867"/>
            <a:ext cx="4529556" cy="29612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g_0083_m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88" y="3937814"/>
            <a:ext cx="4345611" cy="2890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3474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7356" y="67264"/>
            <a:ext cx="7467600" cy="738192"/>
          </a:xfrm>
        </p:spPr>
        <p:txBody>
          <a:bodyPr>
            <a:normAutofit/>
          </a:bodyPr>
          <a:lstStyle/>
          <a:p>
            <a:r>
              <a:rPr lang="en-US" altLang="ja-JP" b="1" dirty="0">
                <a:solidFill>
                  <a:srgbClr val="FFFF00"/>
                </a:solidFill>
              </a:rPr>
              <a:t>Event categories of LHCf/RHICf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4AAA4-6363-4581-962D-1ACCC2D600C5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図形グループ 7"/>
          <p:cNvGrpSpPr/>
          <p:nvPr/>
        </p:nvGrpSpPr>
        <p:grpSpPr>
          <a:xfrm>
            <a:off x="210101" y="4963567"/>
            <a:ext cx="8602625" cy="1800443"/>
            <a:chOff x="210099" y="4963565"/>
            <a:chExt cx="8602625" cy="1800443"/>
          </a:xfrm>
          <a:effectLst/>
        </p:grpSpPr>
        <p:sp>
          <p:nvSpPr>
            <p:cNvPr id="53" name="右矢印 52"/>
            <p:cNvSpPr/>
            <p:nvPr/>
          </p:nvSpPr>
          <p:spPr>
            <a:xfrm rot="436033">
              <a:off x="1175494" y="6035146"/>
              <a:ext cx="3135167" cy="228698"/>
            </a:xfrm>
            <a:prstGeom prst="rightArrow">
              <a:avLst/>
            </a:prstGeom>
            <a:solidFill>
              <a:srgbClr val="42FBFF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9" name="爆発 1 8"/>
            <p:cNvSpPr/>
            <p:nvPr/>
          </p:nvSpPr>
          <p:spPr>
            <a:xfrm>
              <a:off x="210099" y="5490152"/>
              <a:ext cx="822960" cy="822960"/>
            </a:xfrm>
            <a:prstGeom prst="irregularSeal1">
              <a:avLst/>
            </a:prstGeom>
            <a:solidFill>
              <a:srgbClr val="FF66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23" name="右矢印 22"/>
            <p:cNvSpPr/>
            <p:nvPr/>
          </p:nvSpPr>
          <p:spPr>
            <a:xfrm>
              <a:off x="1067026" y="5738454"/>
              <a:ext cx="1144407" cy="304800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24" name="右矢印 23"/>
            <p:cNvSpPr/>
            <p:nvPr/>
          </p:nvSpPr>
          <p:spPr>
            <a:xfrm rot="21277474">
              <a:off x="2342890" y="5645514"/>
              <a:ext cx="3188535" cy="156918"/>
            </a:xfrm>
            <a:prstGeom prst="rightArrow">
              <a:avLst/>
            </a:prstGeom>
            <a:solidFill>
              <a:srgbClr val="15FF1C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25" name="右矢印 24"/>
            <p:cNvSpPr/>
            <p:nvPr/>
          </p:nvSpPr>
          <p:spPr>
            <a:xfrm>
              <a:off x="2386874" y="5844384"/>
              <a:ext cx="3188535" cy="156918"/>
            </a:xfrm>
            <a:prstGeom prst="rightArrow">
              <a:avLst/>
            </a:prstGeom>
            <a:solidFill>
              <a:srgbClr val="15FF1C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grpSp>
          <p:nvGrpSpPr>
            <p:cNvPr id="31" name="図形グループ 30"/>
            <p:cNvGrpSpPr/>
            <p:nvPr/>
          </p:nvGrpSpPr>
          <p:grpSpPr>
            <a:xfrm>
              <a:off x="5706106" y="5241488"/>
              <a:ext cx="1080233" cy="931972"/>
              <a:chOff x="6856335" y="1542958"/>
              <a:chExt cx="1080233" cy="931972"/>
            </a:xfrm>
          </p:grpSpPr>
          <p:sp>
            <p:nvSpPr>
              <p:cNvPr id="29" name="正方形/長方形 28"/>
              <p:cNvSpPr/>
              <p:nvPr/>
            </p:nvSpPr>
            <p:spPr>
              <a:xfrm>
                <a:off x="6856335" y="2171877"/>
                <a:ext cx="1068465" cy="303053"/>
              </a:xfrm>
              <a:prstGeom prst="rect">
                <a:avLst/>
              </a:prstGeom>
              <a:ln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endParaRPr>
              </a:p>
            </p:txBody>
          </p:sp>
          <p:sp>
            <p:nvSpPr>
              <p:cNvPr id="30" name="正方形/長方形 29"/>
              <p:cNvSpPr/>
              <p:nvPr/>
            </p:nvSpPr>
            <p:spPr>
              <a:xfrm>
                <a:off x="6868103" y="1542958"/>
                <a:ext cx="1068465" cy="441786"/>
              </a:xfrm>
              <a:prstGeom prst="rect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endParaRPr>
              </a:p>
            </p:txBody>
          </p:sp>
        </p:grpSp>
        <p:sp>
          <p:nvSpPr>
            <p:cNvPr id="38" name="テキスト ボックス 37"/>
            <p:cNvSpPr txBox="1"/>
            <p:nvPr/>
          </p:nvSpPr>
          <p:spPr>
            <a:xfrm>
              <a:off x="1899978" y="5244350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π</a:t>
              </a:r>
              <a:r>
                <a:rPr kumimoji="1" lang="en-US" altLang="ja-JP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0</a:t>
              </a:r>
              <a:endParaRPr kumimoji="1" lang="ja-JP" alt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3186505" y="5159365"/>
              <a:ext cx="11260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5FF1C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photon</a:t>
              </a:r>
              <a:endParaRPr kumimoji="1" lang="ja-JP" alt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15FF1C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41" name="右矢印 40"/>
            <p:cNvSpPr/>
            <p:nvPr/>
          </p:nvSpPr>
          <p:spPr>
            <a:xfrm rot="20016786">
              <a:off x="1092339" y="5305294"/>
              <a:ext cx="690272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42" name="右矢印 41"/>
            <p:cNvSpPr/>
            <p:nvPr/>
          </p:nvSpPr>
          <p:spPr>
            <a:xfrm rot="16532158">
              <a:off x="429444" y="5002289"/>
              <a:ext cx="411480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43" name="右矢印 42"/>
            <p:cNvSpPr/>
            <p:nvPr/>
          </p:nvSpPr>
          <p:spPr>
            <a:xfrm rot="757879">
              <a:off x="1382806" y="5986666"/>
              <a:ext cx="411480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44" name="右矢印 43"/>
            <p:cNvSpPr/>
            <p:nvPr/>
          </p:nvSpPr>
          <p:spPr>
            <a:xfrm rot="641693">
              <a:off x="1065430" y="6087840"/>
              <a:ext cx="411480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45" name="右矢印 44"/>
            <p:cNvSpPr/>
            <p:nvPr/>
          </p:nvSpPr>
          <p:spPr>
            <a:xfrm rot="3478227">
              <a:off x="615528" y="6391252"/>
              <a:ext cx="411480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46" name="右矢印 45"/>
            <p:cNvSpPr/>
            <p:nvPr/>
          </p:nvSpPr>
          <p:spPr>
            <a:xfrm rot="19266576">
              <a:off x="880526" y="5138277"/>
              <a:ext cx="411480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6954523" y="5403362"/>
              <a:ext cx="185820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Pi-zero event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(photon pair)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</p:grpSp>
      <p:grpSp>
        <p:nvGrpSpPr>
          <p:cNvPr id="6" name="図形グループ 5"/>
          <p:cNvGrpSpPr/>
          <p:nvPr/>
        </p:nvGrpSpPr>
        <p:grpSpPr>
          <a:xfrm>
            <a:off x="231097" y="2960501"/>
            <a:ext cx="8862859" cy="1800443"/>
            <a:chOff x="234107" y="4978823"/>
            <a:chExt cx="8862859" cy="1800443"/>
          </a:xfrm>
          <a:effectLst/>
        </p:grpSpPr>
        <p:sp>
          <p:nvSpPr>
            <p:cNvPr id="59" name="右矢印 58"/>
            <p:cNvSpPr/>
            <p:nvPr/>
          </p:nvSpPr>
          <p:spPr>
            <a:xfrm rot="436033">
              <a:off x="1199501" y="6046335"/>
              <a:ext cx="3135167" cy="228698"/>
            </a:xfrm>
            <a:prstGeom prst="rightArrow">
              <a:avLst/>
            </a:prstGeom>
            <a:solidFill>
              <a:srgbClr val="42FBFF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10" name="爆発 1 9"/>
            <p:cNvSpPr/>
            <p:nvPr/>
          </p:nvSpPr>
          <p:spPr>
            <a:xfrm>
              <a:off x="234107" y="5457798"/>
              <a:ext cx="822960" cy="822960"/>
            </a:xfrm>
            <a:prstGeom prst="irregularSeal1">
              <a:avLst/>
            </a:prstGeom>
            <a:solidFill>
              <a:srgbClr val="FF66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26" name="右矢印 25"/>
            <p:cNvSpPr/>
            <p:nvPr/>
          </p:nvSpPr>
          <p:spPr>
            <a:xfrm rot="21214012">
              <a:off x="1091034" y="5743826"/>
              <a:ext cx="1144407" cy="304800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27" name="右矢印 26"/>
            <p:cNvSpPr/>
            <p:nvPr/>
          </p:nvSpPr>
          <p:spPr>
            <a:xfrm rot="20538461">
              <a:off x="2249257" y="5307904"/>
              <a:ext cx="3188535" cy="156918"/>
            </a:xfrm>
            <a:prstGeom prst="rightArrow">
              <a:avLst/>
            </a:prstGeom>
            <a:solidFill>
              <a:srgbClr val="15FF1C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28" name="右矢印 27"/>
            <p:cNvSpPr/>
            <p:nvPr/>
          </p:nvSpPr>
          <p:spPr>
            <a:xfrm rot="229437">
              <a:off x="2293241" y="5925004"/>
              <a:ext cx="3188535" cy="156918"/>
            </a:xfrm>
            <a:prstGeom prst="rightArrow">
              <a:avLst/>
            </a:prstGeom>
            <a:solidFill>
              <a:srgbClr val="15FF1C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5706578" y="5977705"/>
              <a:ext cx="1068465" cy="303053"/>
            </a:xfrm>
            <a:prstGeom prst="rect">
              <a:avLst/>
            </a:prstGeom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5718346" y="5348786"/>
              <a:ext cx="1068465" cy="441786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47" name="右矢印 46"/>
            <p:cNvSpPr/>
            <p:nvPr/>
          </p:nvSpPr>
          <p:spPr>
            <a:xfrm rot="20016786">
              <a:off x="1111398" y="5320552"/>
              <a:ext cx="690272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48" name="右矢印 47"/>
            <p:cNvSpPr/>
            <p:nvPr/>
          </p:nvSpPr>
          <p:spPr>
            <a:xfrm rot="16532158">
              <a:off x="448503" y="5017547"/>
              <a:ext cx="411480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49" name="右矢印 48"/>
            <p:cNvSpPr/>
            <p:nvPr/>
          </p:nvSpPr>
          <p:spPr>
            <a:xfrm rot="757879">
              <a:off x="1401865" y="6001924"/>
              <a:ext cx="411480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50" name="右矢印 49"/>
            <p:cNvSpPr/>
            <p:nvPr/>
          </p:nvSpPr>
          <p:spPr>
            <a:xfrm rot="641693">
              <a:off x="1084489" y="6103098"/>
              <a:ext cx="411480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51" name="右矢印 50"/>
            <p:cNvSpPr/>
            <p:nvPr/>
          </p:nvSpPr>
          <p:spPr>
            <a:xfrm rot="3478227">
              <a:off x="634587" y="6406510"/>
              <a:ext cx="411480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52" name="右矢印 51"/>
            <p:cNvSpPr/>
            <p:nvPr/>
          </p:nvSpPr>
          <p:spPr>
            <a:xfrm rot="19266576">
              <a:off x="899585" y="5153535"/>
              <a:ext cx="411480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6994209" y="5442227"/>
              <a:ext cx="2102757" cy="840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Single photon event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</p:grpSp>
      <p:grpSp>
        <p:nvGrpSpPr>
          <p:cNvPr id="7" name="図形グループ 6"/>
          <p:cNvGrpSpPr/>
          <p:nvPr/>
        </p:nvGrpSpPr>
        <p:grpSpPr>
          <a:xfrm>
            <a:off x="234109" y="938872"/>
            <a:ext cx="8828491" cy="1946598"/>
            <a:chOff x="234107" y="938872"/>
            <a:chExt cx="8828491" cy="1946598"/>
          </a:xfrm>
          <a:effectLst/>
        </p:grpSpPr>
        <p:sp>
          <p:nvSpPr>
            <p:cNvPr id="5" name="爆発 1 4"/>
            <p:cNvSpPr/>
            <p:nvPr/>
          </p:nvSpPr>
          <p:spPr>
            <a:xfrm>
              <a:off x="234107" y="1553215"/>
              <a:ext cx="822960" cy="822960"/>
            </a:xfrm>
            <a:prstGeom prst="irregularSeal1">
              <a:avLst/>
            </a:prstGeom>
            <a:solidFill>
              <a:srgbClr val="FF66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11" name="右矢印 10"/>
            <p:cNvSpPr/>
            <p:nvPr/>
          </p:nvSpPr>
          <p:spPr>
            <a:xfrm>
              <a:off x="1302815" y="1832225"/>
              <a:ext cx="3726010" cy="318543"/>
            </a:xfrm>
            <a:prstGeom prst="rightArrow">
              <a:avLst/>
            </a:prstGeom>
            <a:solidFill>
              <a:srgbClr val="00FFFF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12" name="右矢印 11"/>
            <p:cNvSpPr/>
            <p:nvPr/>
          </p:nvSpPr>
          <p:spPr>
            <a:xfrm rot="20016786">
              <a:off x="1111397" y="1386200"/>
              <a:ext cx="690272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14" name="右矢印 13"/>
            <p:cNvSpPr/>
            <p:nvPr/>
          </p:nvSpPr>
          <p:spPr>
            <a:xfrm rot="16532158">
              <a:off x="448502" y="1083195"/>
              <a:ext cx="411480" cy="334032"/>
            </a:xfrm>
            <a:prstGeom prst="rightArrow">
              <a:avLst/>
            </a:prstGeom>
            <a:solidFill>
              <a:srgbClr val="FFFF00"/>
            </a:solidFill>
            <a:ln/>
            <a:effectLst>
              <a:glow>
                <a:schemeClr val="accent1">
                  <a:tint val="30000"/>
                  <a:shade val="95000"/>
                  <a:satMod val="300000"/>
                  <a:alpha val="5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15" name="右矢印 14"/>
            <p:cNvSpPr/>
            <p:nvPr/>
          </p:nvSpPr>
          <p:spPr>
            <a:xfrm rot="757879">
              <a:off x="1401864" y="2067572"/>
              <a:ext cx="411480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16" name="右矢印 15"/>
            <p:cNvSpPr/>
            <p:nvPr/>
          </p:nvSpPr>
          <p:spPr>
            <a:xfrm rot="20866964">
              <a:off x="1221721" y="1604186"/>
              <a:ext cx="1144407" cy="304800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17" name="右矢印 16"/>
            <p:cNvSpPr/>
            <p:nvPr/>
          </p:nvSpPr>
          <p:spPr>
            <a:xfrm rot="641693">
              <a:off x="1084488" y="2168746"/>
              <a:ext cx="411480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18" name="右矢印 17"/>
            <p:cNvSpPr/>
            <p:nvPr/>
          </p:nvSpPr>
          <p:spPr>
            <a:xfrm rot="3478227">
              <a:off x="634586" y="2472158"/>
              <a:ext cx="411480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19" name="右矢印 18"/>
            <p:cNvSpPr/>
            <p:nvPr/>
          </p:nvSpPr>
          <p:spPr>
            <a:xfrm rot="19266576">
              <a:off x="899584" y="1219183"/>
              <a:ext cx="411480" cy="334032"/>
            </a:xfrm>
            <a:prstGeom prst="rightArrow">
              <a:avLst/>
            </a:prstGeom>
            <a:solidFill>
              <a:srgbClr val="FFFF00"/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3100570" y="1043408"/>
              <a:ext cx="210128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5FFF9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Leading baryon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5FFF9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(neutron)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FFF9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1202429" y="2516138"/>
              <a:ext cx="2460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Multi meson production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grpSp>
          <p:nvGrpSpPr>
            <p:cNvPr id="32" name="図形グループ 31"/>
            <p:cNvGrpSpPr/>
            <p:nvPr/>
          </p:nvGrpSpPr>
          <p:grpSpPr>
            <a:xfrm>
              <a:off x="5718346" y="1392338"/>
              <a:ext cx="1080233" cy="931972"/>
              <a:chOff x="6856335" y="1542958"/>
              <a:chExt cx="1080233" cy="931972"/>
            </a:xfrm>
          </p:grpSpPr>
          <p:sp>
            <p:nvSpPr>
              <p:cNvPr id="33" name="正方形/長方形 32"/>
              <p:cNvSpPr/>
              <p:nvPr/>
            </p:nvSpPr>
            <p:spPr>
              <a:xfrm>
                <a:off x="6856335" y="2171877"/>
                <a:ext cx="1068465" cy="303053"/>
              </a:xfrm>
              <a:prstGeom prst="rect">
                <a:avLst/>
              </a:prstGeom>
              <a:ln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endParaRPr>
              </a:p>
            </p:txBody>
          </p:sp>
          <p:sp>
            <p:nvSpPr>
              <p:cNvPr id="34" name="正方形/長方形 33"/>
              <p:cNvSpPr/>
              <p:nvPr/>
            </p:nvSpPr>
            <p:spPr>
              <a:xfrm>
                <a:off x="6868103" y="1542958"/>
                <a:ext cx="1068465" cy="441786"/>
              </a:xfrm>
              <a:prstGeom prst="rect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endParaRPr>
              </a:p>
            </p:txBody>
          </p:sp>
        </p:grpSp>
        <p:sp>
          <p:nvSpPr>
            <p:cNvPr id="55" name="テキスト ボックス 54"/>
            <p:cNvSpPr txBox="1"/>
            <p:nvPr/>
          </p:nvSpPr>
          <p:spPr>
            <a:xfrm>
              <a:off x="6904521" y="1457891"/>
              <a:ext cx="21580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Single hadron event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5600780" y="938872"/>
              <a:ext cx="1842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LHCf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 calorimeters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</p:grpSp>
      <p:sp>
        <p:nvSpPr>
          <p:cNvPr id="60" name="テキスト ボックス 59"/>
          <p:cNvSpPr txBox="1"/>
          <p:nvPr/>
        </p:nvSpPr>
        <p:spPr>
          <a:xfrm>
            <a:off x="1727181" y="3299304"/>
            <a:ext cx="458780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π</a:t>
            </a:r>
            <a:r>
              <a:rPr kumimoji="1" lang="en-US" altLang="ja-JP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0</a:t>
            </a:r>
            <a:endParaRPr kumimoji="1" lang="ja-JP" altLang="en-US" sz="2400" b="0" i="0" u="none" strike="noStrike" kern="1200" cap="none" spc="0" normalizeH="0" baseline="3000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4178802" y="3463651"/>
            <a:ext cx="1126029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15FF1C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photon</a:t>
            </a:r>
            <a:endParaRPr kumimoji="1" lang="ja-JP" altLang="en-US" sz="2400" b="0" i="0" u="none" strike="noStrike" kern="1200" cap="none" spc="0" normalizeH="0" baseline="30000" noProof="0" dirty="0">
              <a:ln>
                <a:noFill/>
              </a:ln>
              <a:solidFill>
                <a:srgbClr val="15FF1C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116958" y="816089"/>
            <a:ext cx="8835656" cy="2003328"/>
          </a:xfrm>
          <a:prstGeom prst="roundRect">
            <a:avLst>
              <a:gd name="adj" fmla="val 10581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72008" y="749086"/>
            <a:ext cx="4703403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Responsible for air shower core </a:t>
            </a: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(elasticity)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63" name="角丸四角形 62"/>
          <p:cNvSpPr/>
          <p:nvPr/>
        </p:nvSpPr>
        <p:spPr>
          <a:xfrm>
            <a:off x="118287" y="2849290"/>
            <a:ext cx="8835656" cy="3872186"/>
          </a:xfrm>
          <a:prstGeom prst="roundRect">
            <a:avLst>
              <a:gd name="adj" fmla="val 5962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1604595" y="4557188"/>
            <a:ext cx="5757217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Responsible for air </a:t>
            </a: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shower EM particles (inelasticity)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5332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131" y="2761745"/>
            <a:ext cx="4357728" cy="3186481"/>
          </a:xfrm>
          <a:prstGeom prst="rect">
            <a:avLst/>
          </a:prstGeom>
        </p:spPr>
      </p:pic>
      <p:sp>
        <p:nvSpPr>
          <p:cNvPr id="3" name="角丸四角形 2"/>
          <p:cNvSpPr/>
          <p:nvPr/>
        </p:nvSpPr>
        <p:spPr>
          <a:xfrm>
            <a:off x="124285" y="2679097"/>
            <a:ext cx="3920218" cy="4042381"/>
          </a:xfrm>
          <a:prstGeom prst="roundRect">
            <a:avLst>
              <a:gd name="adj" fmla="val 9473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22114"/>
          </a:xfrm>
        </p:spPr>
        <p:txBody>
          <a:bodyPr>
            <a:normAutofit/>
          </a:bodyPr>
          <a:lstStyle/>
          <a:p>
            <a:pPr algn="ctr"/>
            <a:r>
              <a:rPr lang="en-US" altLang="ja-JP" sz="3600" b="1" dirty="0">
                <a:solidFill>
                  <a:srgbClr val="000000"/>
                </a:solidFill>
              </a:rPr>
              <a:t>Particle ID (PID)</a:t>
            </a:r>
            <a:endParaRPr kumimoji="1" lang="ja-JP" altLang="en-US" sz="3600" b="1" dirty="0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8C355-BE26-462F-B3CD-37F67C8ED64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931" y="1311883"/>
            <a:ext cx="4153176" cy="1015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30" y="1331739"/>
            <a:ext cx="4153176" cy="113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5736027" y="5731745"/>
            <a:ext cx="2542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prstClr val="black"/>
                </a:solidFill>
              </a:rPr>
              <a:t>Shower depth parameter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7" name="フリーフォーム 6"/>
          <p:cNvSpPr/>
          <p:nvPr/>
        </p:nvSpPr>
        <p:spPr>
          <a:xfrm rot="10800000">
            <a:off x="3888738" y="2248478"/>
            <a:ext cx="2072752" cy="2055298"/>
          </a:xfrm>
          <a:custGeom>
            <a:avLst/>
            <a:gdLst>
              <a:gd name="connsiteX0" fmla="*/ 0 w 2687457"/>
              <a:gd name="connsiteY0" fmla="*/ 0 h 2303845"/>
              <a:gd name="connsiteX1" fmla="*/ 590650 w 2687457"/>
              <a:gd name="connsiteY1" fmla="*/ 1609738 h 2303845"/>
              <a:gd name="connsiteX2" fmla="*/ 2687457 w 2687457"/>
              <a:gd name="connsiteY2" fmla="*/ 2303845 h 2303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7457" h="2303845">
                <a:moveTo>
                  <a:pt x="0" y="0"/>
                </a:moveTo>
                <a:cubicBezTo>
                  <a:pt x="71370" y="612882"/>
                  <a:pt x="142741" y="1225764"/>
                  <a:pt x="590650" y="1609738"/>
                </a:cubicBezTo>
                <a:cubicBezTo>
                  <a:pt x="1038560" y="1993712"/>
                  <a:pt x="2687457" y="2303845"/>
                  <a:pt x="2687457" y="2303845"/>
                </a:cubicBezTo>
              </a:path>
            </a:pathLst>
          </a:custGeom>
          <a:ln w="38100" cmpd="sng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9" name="フリーフォーム 8"/>
          <p:cNvSpPr/>
          <p:nvPr/>
        </p:nvSpPr>
        <p:spPr>
          <a:xfrm flipH="1">
            <a:off x="7060800" y="2011959"/>
            <a:ext cx="666753" cy="1786389"/>
          </a:xfrm>
          <a:custGeom>
            <a:avLst/>
            <a:gdLst>
              <a:gd name="connsiteX0" fmla="*/ 2229703 w 2229703"/>
              <a:gd name="connsiteY0" fmla="*/ 0 h 2510600"/>
              <a:gd name="connsiteX1" fmla="*/ 1063170 w 2229703"/>
              <a:gd name="connsiteY1" fmla="*/ 1993712 h 2510600"/>
              <a:gd name="connsiteX2" fmla="*/ 0 w 2229703"/>
              <a:gd name="connsiteY2" fmla="*/ 2510600 h 251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29703" h="2510600">
                <a:moveTo>
                  <a:pt x="2229703" y="0"/>
                </a:moveTo>
                <a:cubicBezTo>
                  <a:pt x="1832245" y="787639"/>
                  <a:pt x="1434787" y="1575279"/>
                  <a:pt x="1063170" y="1993712"/>
                </a:cubicBezTo>
                <a:cubicBezTo>
                  <a:pt x="691553" y="2412145"/>
                  <a:pt x="0" y="2510600"/>
                  <a:pt x="0" y="2510600"/>
                </a:cubicBezTo>
              </a:path>
            </a:pathLst>
          </a:custGeom>
          <a:ln w="38100" cmpd="sng"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24287" y="900791"/>
            <a:ext cx="2145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</a:rPr>
              <a:t>Photon event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883087" y="834463"/>
            <a:ext cx="2303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3366FF"/>
                </a:solidFill>
              </a:rPr>
              <a:t>Neutron event</a:t>
            </a:r>
            <a:endParaRPr lang="ja-JP" altLang="en-US" sz="2800" dirty="0">
              <a:solidFill>
                <a:srgbClr val="3366FF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6629435" y="6140868"/>
            <a:ext cx="22616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0000"/>
                </a:solidFill>
              </a:rPr>
              <a:t>(</a:t>
            </a:r>
            <a:r>
              <a:rPr lang="en-US" altLang="ja-JP" sz="1600" dirty="0" err="1">
                <a:solidFill>
                  <a:srgbClr val="000000"/>
                </a:solidFill>
              </a:rPr>
              <a:t>Adriani</a:t>
            </a:r>
            <a:r>
              <a:rPr lang="en-US" altLang="ja-JP" sz="1600" dirty="0">
                <a:solidFill>
                  <a:srgbClr val="000000"/>
                </a:solidFill>
              </a:rPr>
              <a:t> et al., PLB, 2018)</a:t>
            </a:r>
            <a:endParaRPr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47137" y="6130158"/>
            <a:ext cx="3374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prstClr val="black"/>
                </a:solidFill>
              </a:rPr>
              <a:t>Invariant mass of photon pair</a:t>
            </a:r>
          </a:p>
          <a:p>
            <a:r>
              <a:rPr lang="en-US" altLang="ja-JP" sz="1600" dirty="0">
                <a:solidFill>
                  <a:prstClr val="black"/>
                </a:solidFill>
              </a:rPr>
              <a:t>Peak @ 135MeV from 𝜋</a:t>
            </a:r>
            <a:r>
              <a:rPr lang="en-US" altLang="ja-JP" sz="1600" baseline="30000" dirty="0">
                <a:solidFill>
                  <a:prstClr val="black"/>
                </a:solidFill>
              </a:rPr>
              <a:t>0</a:t>
            </a:r>
            <a:r>
              <a:rPr lang="en-US" altLang="ja-JP" sz="1600" dirty="0">
                <a:solidFill>
                  <a:prstClr val="black"/>
                </a:solidFill>
              </a:rPr>
              <a:t> decay events</a:t>
            </a:r>
            <a:endParaRPr lang="ja-JP" altLang="en-US" sz="1600" dirty="0">
              <a:solidFill>
                <a:prstClr val="black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20" y="2667206"/>
            <a:ext cx="2589021" cy="1089498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433" y="3677766"/>
            <a:ext cx="2616200" cy="2527300"/>
          </a:xfrm>
          <a:prstGeom prst="rect">
            <a:avLst/>
          </a:prstGeom>
        </p:spPr>
      </p:pic>
      <p:sp>
        <p:nvSpPr>
          <p:cNvPr id="23" name="正方形/長方形 22"/>
          <p:cNvSpPr/>
          <p:nvPr/>
        </p:nvSpPr>
        <p:spPr>
          <a:xfrm>
            <a:off x="3948569" y="6536810"/>
            <a:ext cx="23167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0000"/>
                </a:solidFill>
              </a:rPr>
              <a:t>(</a:t>
            </a:r>
            <a:r>
              <a:rPr lang="en-US" altLang="ja-JP" sz="1600" dirty="0" err="1">
                <a:solidFill>
                  <a:srgbClr val="000000"/>
                </a:solidFill>
              </a:rPr>
              <a:t>Adriani</a:t>
            </a:r>
            <a:r>
              <a:rPr lang="en-US" altLang="ja-JP" sz="1600" dirty="0">
                <a:solidFill>
                  <a:srgbClr val="000000"/>
                </a:solidFill>
              </a:rPr>
              <a:t> et al., PRD, 2012)</a:t>
            </a:r>
            <a:endParaRPr lang="ja-JP" altLang="en-US" sz="16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2369563" y="2757515"/>
                <a:ext cx="1531893" cy="3402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𝛾𝛾</m:t>
                          </m:r>
                        </m:sub>
                      </m:sSub>
                      <m:r>
                        <a:rPr lang="en-US" altLang="ja-JP" i="1">
                          <a:solidFill>
                            <a:prstClr val="black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altLang="ja-JP" i="1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  <m:rad>
                        <m:radPr>
                          <m:degHide m:val="on"/>
                          <m:ctrlP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ja-JP" alt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9561" y="2757515"/>
                <a:ext cx="1531893" cy="340286"/>
              </a:xfrm>
              <a:prstGeom prst="rect">
                <a:avLst/>
              </a:prstGeom>
              <a:blipFill rotWithShape="0">
                <a:blip r:embed="rId7"/>
                <a:stretch>
                  <a:fillRect l="-3187" t="-64286" r="-1195" b="-446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線矢印コネクタ 15"/>
          <p:cNvCxnSpPr/>
          <p:nvPr/>
        </p:nvCxnSpPr>
        <p:spPr>
          <a:xfrm flipV="1">
            <a:off x="247135" y="2033226"/>
            <a:ext cx="3797368" cy="145383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1237630" y="2090821"/>
            <a:ext cx="696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</a:rPr>
              <a:t>44 </a:t>
            </a:r>
            <a:r>
              <a:rPr lang="en-US" altLang="ja-JP" dirty="0" err="1">
                <a:solidFill>
                  <a:prstClr val="white"/>
                </a:solidFill>
              </a:rPr>
              <a:t>r.l</a:t>
            </a:r>
            <a:r>
              <a:rPr lang="en-US" altLang="ja-JP" dirty="0">
                <a:solidFill>
                  <a:prstClr val="white"/>
                </a:solidFill>
              </a:rPr>
              <a:t>.</a:t>
            </a:r>
            <a:endParaRPr lang="ja-JP" altLang="en-US" dirty="0">
              <a:solidFill>
                <a:prstClr val="white"/>
              </a:solidFill>
            </a:endParaRPr>
          </a:p>
        </p:txBody>
      </p:sp>
      <p:cxnSp>
        <p:nvCxnSpPr>
          <p:cNvPr id="24" name="直線矢印コネクタ 23"/>
          <p:cNvCxnSpPr/>
          <p:nvPr/>
        </p:nvCxnSpPr>
        <p:spPr>
          <a:xfrm>
            <a:off x="4854321" y="1927275"/>
            <a:ext cx="3972538" cy="44893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4810189" y="1904390"/>
            <a:ext cx="2286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prstClr val="white"/>
                </a:solidFill>
              </a:rPr>
              <a:t>1.6 interaction lengths</a:t>
            </a:r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008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3058" y="433554"/>
            <a:ext cx="5233831" cy="554224"/>
          </a:xfrm>
        </p:spPr>
        <p:txBody>
          <a:bodyPr>
            <a:noAutofit/>
          </a:bodyPr>
          <a:lstStyle/>
          <a:p>
            <a:pPr algn="l"/>
            <a:r>
              <a:rPr kumimoji="1" lang="en-US" altLang="ja-JP" sz="4000" b="1" dirty="0"/>
              <a:t>√s </a:t>
            </a:r>
            <a:r>
              <a:rPr lang="en-US" altLang="ja-JP" sz="4000" b="1" dirty="0"/>
              <a:t>s</a:t>
            </a:r>
            <a:r>
              <a:rPr kumimoji="1" lang="en-US" altLang="ja-JP" sz="4000" b="1" dirty="0"/>
              <a:t>caling </a:t>
            </a:r>
            <a:r>
              <a:rPr lang="en-US" altLang="ja-JP" sz="4000" b="1" dirty="0"/>
              <a:t>;</a:t>
            </a:r>
            <a:r>
              <a:rPr kumimoji="1" lang="en-US" altLang="ja-JP" sz="4000" b="1" dirty="0"/>
              <a:t> π</a:t>
            </a:r>
            <a:r>
              <a:rPr kumimoji="1" lang="en-US" altLang="ja-JP" sz="4000" b="1" baseline="30000" dirty="0"/>
              <a:t>0 </a:t>
            </a:r>
            <a:endParaRPr kumimoji="1" lang="ja-JP" altLang="en-US" sz="4000" b="1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857" y="3503680"/>
            <a:ext cx="6538206" cy="3302461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836" y="89643"/>
            <a:ext cx="3725333" cy="3544711"/>
          </a:xfrm>
          <a:prstGeom prst="rect">
            <a:avLst/>
          </a:prstGeom>
        </p:spPr>
      </p:pic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5EDD-B4C6-9046-969D-BA4B7DBD64F6}" type="slidenum">
              <a:rPr kumimoji="1" lang="ja-JP" altLang="en-US" smtClean="0"/>
              <a:t>43</a:t>
            </a:fld>
            <a:endParaRPr kumimoji="1" lang="ja-JP" altLang="en-US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138626" y="1716032"/>
            <a:ext cx="52338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Wingdings" charset="2"/>
              <a:buChar char="ü"/>
            </a:pPr>
            <a:r>
              <a:rPr lang="en-US" altLang="ja-JP" sz="2000" dirty="0"/>
              <a:t>Scaling is essential to extrapolate beyond LHC</a:t>
            </a:r>
          </a:p>
          <a:p>
            <a:pPr marL="342900" indent="-342900" algn="l">
              <a:buFont typeface="Wingdings" charset="2"/>
              <a:buChar char="ü"/>
            </a:pPr>
            <a:r>
              <a:rPr lang="en-US" altLang="ja-JP" sz="2000" dirty="0"/>
              <a:t>(630GeV −) 2.76TeV – 7TeV</a:t>
            </a:r>
          </a:p>
          <a:p>
            <a:pPr algn="l"/>
            <a:r>
              <a:rPr lang="en-US" altLang="ja-JP" sz="2000" dirty="0"/>
              <a:t>            good scaling within uncertainties</a:t>
            </a:r>
          </a:p>
          <a:p>
            <a:pPr marL="342900" indent="-342900" algn="l">
              <a:buFont typeface="Wingdings" charset="2"/>
              <a:buChar char="ü"/>
            </a:pPr>
            <a:r>
              <a:rPr lang="ja-JP" altLang="ja-JP" sz="2000" b="1" dirty="0">
                <a:solidFill>
                  <a:srgbClr val="C00000"/>
                </a:solidFill>
              </a:rPr>
              <a:t>W</a:t>
            </a:r>
            <a:r>
              <a:rPr lang="en-US" altLang="ja-JP" sz="2000" b="1" dirty="0" err="1">
                <a:solidFill>
                  <a:srgbClr val="C00000"/>
                </a:solidFill>
              </a:rPr>
              <a:t>ider</a:t>
            </a:r>
            <a:r>
              <a:rPr lang="en-US" altLang="ja-JP" sz="2000" b="1" dirty="0">
                <a:solidFill>
                  <a:srgbClr val="C00000"/>
                </a:solidFill>
              </a:rPr>
              <a:t> coverage with LHC 13TeV and RHIC 510GeV results (to do)</a:t>
            </a:r>
            <a:endParaRPr lang="ja-JP" altLang="en-US" sz="2000" b="1" dirty="0">
              <a:solidFill>
                <a:srgbClr val="C0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3356765" y="3226054"/>
            <a:ext cx="20901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/>
              <a:t>PRD, 94 (2016) 032007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0787174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59559" y="64808"/>
            <a:ext cx="8410483" cy="839608"/>
          </a:xfrm>
          <a:ln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35485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algn="ctr"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en-GB" altLang="x-none" sz="3600" b="1"/>
              <a:t>Comparison with PHENIX and ISR</a:t>
            </a:r>
          </a:p>
        </p:txBody>
      </p:sp>
      <p:sp>
        <p:nvSpPr>
          <p:cNvPr id="18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FA99-8744-C545-A67E-9EFB3A98C10F}" type="slidenum">
              <a:rPr lang="en-GB" altLang="x-none"/>
              <a:pPr/>
              <a:t>44</a:t>
            </a:fld>
            <a:endParaRPr lang="en-GB" altLang="x-none"/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895295" y="1466074"/>
            <a:ext cx="1722421" cy="6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6" tIns="56953" rIns="81646" bIns="40823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kumimoji="0" lang="en-GB" altLang="x-none" sz="1814" b="1"/>
              <a:t>LHCf Arm2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890" y="1046992"/>
            <a:ext cx="4261407" cy="3891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3" name="図形グループ 2"/>
          <p:cNvGrpSpPr/>
          <p:nvPr/>
        </p:nvGrpSpPr>
        <p:grpSpPr>
          <a:xfrm>
            <a:off x="214104" y="568404"/>
            <a:ext cx="4308932" cy="4466365"/>
            <a:chOff x="214104" y="568404"/>
            <a:chExt cx="4308932" cy="4466365"/>
          </a:xfrm>
        </p:grpSpPr>
        <p:pic>
          <p:nvPicPr>
            <p:cNvPr id="21" name="図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33"/>
            <a:stretch/>
          </p:blipFill>
          <p:spPr>
            <a:xfrm>
              <a:off x="223589" y="568404"/>
              <a:ext cx="4267485" cy="4134730"/>
            </a:xfrm>
            <a:prstGeom prst="rect">
              <a:avLst/>
            </a:prstGeom>
          </p:spPr>
        </p:pic>
        <p:pic>
          <p:nvPicPr>
            <p:cNvPr id="2458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919" b="403"/>
            <a:stretch>
              <a:fillRect/>
            </a:stretch>
          </p:blipFill>
          <p:spPr bwMode="auto">
            <a:xfrm>
              <a:off x="214104" y="4704975"/>
              <a:ext cx="4308932" cy="3297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t="93919" b="403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322450" y="6140210"/>
            <a:ext cx="8553189" cy="450768"/>
          </a:xfrm>
          <a:prstGeom prst="rect">
            <a:avLst/>
          </a:prstGeom>
          <a:noFill/>
          <a:ln w="38160" cap="flat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8629" tIns="78774" rIns="98629" bIns="57806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marL="285750" indent="-285750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buChar char="ü"/>
            </a:pPr>
            <a:r>
              <a:rPr kumimoji="0" lang="en-GB" altLang="x-none" dirty="0">
                <a:latin typeface="+mn-lt"/>
              </a:rPr>
              <a:t>Same structure observed by PHENIX and ISR (qualitatively) but </a:t>
            </a:r>
            <a:r>
              <a:rPr kumimoji="0" lang="en-GB" altLang="x-none" b="1" dirty="0">
                <a:solidFill>
                  <a:srgbClr val="C00000"/>
                </a:solidFill>
                <a:latin typeface="+mn-lt"/>
              </a:rPr>
              <a:t>x65 in √s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5850855" y="5132700"/>
            <a:ext cx="2752128" cy="42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6" tIns="58566" rIns="81646" bIns="40823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kumimoji="0" lang="en-GB" altLang="x-none" sz="1996" b="1"/>
              <a:t>0 &lt; P</a:t>
            </a:r>
            <a:r>
              <a:rPr kumimoji="0" lang="en-GB" altLang="x-none" sz="1996" b="1" baseline="-33000"/>
              <a:t>T</a:t>
            </a:r>
            <a:r>
              <a:rPr kumimoji="0" lang="en-GB" altLang="x-none" sz="1996" b="1"/>
              <a:t> &lt; 0.11 X</a:t>
            </a:r>
            <a:r>
              <a:rPr kumimoji="0" lang="en-GB" altLang="x-none" sz="1996" b="1" baseline="-33000"/>
              <a:t>F</a:t>
            </a:r>
            <a:r>
              <a:rPr kumimoji="0" lang="en-GB" altLang="x-none" sz="1996" b="1"/>
              <a:t> GeV/c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1213569" y="5132700"/>
            <a:ext cx="2752128" cy="42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6" tIns="58566" rIns="81646" bIns="40823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kumimoji="0" lang="en-GB" altLang="x-none" sz="1996" b="1"/>
              <a:t>0 &lt; P</a:t>
            </a:r>
            <a:r>
              <a:rPr kumimoji="0" lang="en-GB" altLang="x-none" sz="1996" b="1" baseline="-33000"/>
              <a:t>T</a:t>
            </a:r>
            <a:r>
              <a:rPr kumimoji="0" lang="en-GB" altLang="x-none" sz="1996" b="1"/>
              <a:t> &lt; 0.28 X</a:t>
            </a:r>
            <a:r>
              <a:rPr kumimoji="0" lang="en-GB" altLang="x-none" sz="1996" b="1" baseline="-33000"/>
              <a:t>F</a:t>
            </a:r>
            <a:r>
              <a:rPr kumimoji="0" lang="en-GB" altLang="x-none" sz="1996" b="1"/>
              <a:t> GeV/c</a:t>
            </a: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1019148" y="2521707"/>
            <a:ext cx="1146360" cy="3384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6" tIns="56953" rIns="81646" bIns="40823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kumimoji="0" lang="en-GB" altLang="x-none" sz="1814" b="1">
                <a:ea typeface="Arial" charset="0"/>
                <a:cs typeface="Arial" charset="0"/>
              </a:rPr>
              <a:t>η </a:t>
            </a:r>
            <a:r>
              <a:rPr kumimoji="0" lang="en-GB" altLang="x-none" sz="1814" b="1"/>
              <a:t>&gt; 10.76</a:t>
            </a: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3431402" y="5662676"/>
            <a:ext cx="2629716" cy="42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6" tIns="58566" rIns="81646" bIns="40823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kumimoji="0" lang="en-GB" altLang="x-none" sz="1996"/>
              <a:t>Different P</a:t>
            </a:r>
            <a:r>
              <a:rPr kumimoji="0" lang="en-GB" altLang="x-none" sz="1996" baseline="-33000"/>
              <a:t>T</a:t>
            </a:r>
            <a:r>
              <a:rPr kumimoji="0" lang="en-GB" altLang="x-none" sz="1996"/>
              <a:t> coverage!</a:t>
            </a:r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 flipV="1">
            <a:off x="6061118" y="5524422"/>
            <a:ext cx="985063" cy="295231"/>
          </a:xfrm>
          <a:prstGeom prst="line">
            <a:avLst/>
          </a:prstGeom>
          <a:noFill/>
          <a:ln w="1908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kumimoji="0" lang="ja-JP" altLang="en-US" sz="1633">
              <a:solidFill>
                <a:srgbClr val="000000"/>
              </a:solidFill>
            </a:endParaRPr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 flipH="1" flipV="1">
            <a:off x="2532747" y="5557545"/>
            <a:ext cx="900094" cy="262108"/>
          </a:xfrm>
          <a:prstGeom prst="line">
            <a:avLst/>
          </a:prstGeom>
          <a:noFill/>
          <a:ln w="1908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kumimoji="0" lang="ja-JP" altLang="en-US" sz="1633">
              <a:solidFill>
                <a:srgbClr val="000000"/>
              </a:solidFill>
            </a:endParaRPr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 rot="16200000">
            <a:off x="-719114" y="2387771"/>
            <a:ext cx="2000370" cy="36435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6" tIns="55340" rIns="81646" bIns="40823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kumimoji="0" lang="en-GB" altLang="x-none" sz="1633"/>
              <a:t>d</a:t>
            </a:r>
            <a:r>
              <a:rPr kumimoji="0" lang="en-GB" altLang="x-none" sz="1633">
                <a:ea typeface="Arial" charset="0"/>
                <a:cs typeface="Arial" charset="0"/>
              </a:rPr>
              <a:t>σ</a:t>
            </a:r>
            <a:r>
              <a:rPr kumimoji="0" lang="en-GB" altLang="x-none" sz="1633"/>
              <a:t>/dE [mb/GeV]</a:t>
            </a: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 rot="16200000">
            <a:off x="3722312" y="2093981"/>
            <a:ext cx="2000370" cy="36435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6" tIns="55340" rIns="81646" bIns="40823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kumimoji="0" lang="en-GB" altLang="x-none" sz="1633"/>
              <a:t>d</a:t>
            </a:r>
            <a:r>
              <a:rPr kumimoji="0" lang="en-GB" altLang="x-none" sz="1633">
                <a:ea typeface="Arial" charset="0"/>
                <a:cs typeface="Arial" charset="0"/>
              </a:rPr>
              <a:t>σ</a:t>
            </a:r>
            <a:r>
              <a:rPr kumimoji="0" lang="en-GB" altLang="x-none" sz="1633"/>
              <a:t>/dX</a:t>
            </a:r>
            <a:r>
              <a:rPr kumimoji="0" lang="en-GB" altLang="x-none" sz="1633" baseline="-33000"/>
              <a:t>F</a:t>
            </a:r>
            <a:r>
              <a:rPr kumimoji="0" lang="en-GB" altLang="x-none" sz="1633"/>
              <a:t> [mb]</a:t>
            </a:r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2198632" y="4801466"/>
            <a:ext cx="2178948" cy="3139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6" tIns="55340" rIns="81646" bIns="40823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kumimoji="0" lang="en-GB" altLang="x-none" sz="1633"/>
              <a:t>Neutron energy [GeV]</a:t>
            </a:r>
          </a:p>
        </p:txBody>
      </p:sp>
      <p:sp>
        <p:nvSpPr>
          <p:cNvPr id="24592" name="Text Box 16"/>
          <p:cNvSpPr txBox="1">
            <a:spLocks noChangeArrowheads="1"/>
          </p:cNvSpPr>
          <p:nvPr/>
        </p:nvSpPr>
        <p:spPr bwMode="auto">
          <a:xfrm>
            <a:off x="6477320" y="4769782"/>
            <a:ext cx="1388306" cy="36435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6" tIns="55340" rIns="81646" bIns="40823"/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kumimoji="0" lang="en-GB" altLang="x-none" sz="1633"/>
              <a:t>X</a:t>
            </a:r>
            <a:r>
              <a:rPr kumimoji="0" lang="en-GB" altLang="x-none" sz="1633" baseline="-33000"/>
              <a:t>F</a:t>
            </a:r>
            <a:r>
              <a:rPr kumimoji="0" lang="en-GB" altLang="x-none" sz="1633"/>
              <a:t> </a:t>
            </a:r>
            <a:r>
              <a:rPr kumimoji="0" lang="en-GB" altLang="x-none" sz="1633">
                <a:ea typeface="Arial" charset="0"/>
                <a:cs typeface="Arial" charset="0"/>
              </a:rPr>
              <a:t>≡</a:t>
            </a:r>
            <a:r>
              <a:rPr kumimoji="0" lang="en-GB" altLang="x-none" sz="1633"/>
              <a:t> 2 P</a:t>
            </a:r>
            <a:r>
              <a:rPr kumimoji="0" lang="en-GB" altLang="x-none" sz="1633" baseline="-33000"/>
              <a:t>Z</a:t>
            </a:r>
            <a:r>
              <a:rPr kumimoji="0" lang="en-GB" altLang="x-none" sz="1633"/>
              <a:t> / </a:t>
            </a:r>
            <a:r>
              <a:rPr kumimoji="0" lang="en-GB" altLang="x-none" sz="1633">
                <a:ea typeface="Arial" charset="0"/>
                <a:cs typeface="Arial" charset="0"/>
              </a:rPr>
              <a:t>√</a:t>
            </a:r>
            <a:r>
              <a:rPr kumimoji="0" lang="en-GB" altLang="x-none" sz="1633"/>
              <a:t>s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290498" y="3076290"/>
            <a:ext cx="1705916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/>
              <a:t>√s=30-200GeV</a:t>
            </a:r>
            <a:endParaRPr lang="ja-JP" altLang="en-US" sz="20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95295" y="2974040"/>
            <a:ext cx="1331455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/>
              <a:t>√s=13TeV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8931809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29A05A8E-D673-934E-9CA6-7F609B438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38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dirty="0"/>
              <a:t>Neutron energy flow and elasticity</a:t>
            </a:r>
            <a:br>
              <a:rPr kumimoji="1" lang="en-US" altLang="ja-JP" dirty="0"/>
            </a:br>
            <a:r>
              <a:rPr kumimoji="1" lang="en-US" altLang="ja-JP" sz="3600" dirty="0"/>
              <a:t>(LHCf, </a:t>
            </a:r>
            <a:r>
              <a:rPr lang="en-US" altLang="ja-JP" sz="3600" dirty="0"/>
              <a:t>JHEP07(2020)016)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C3A2DD63-B2A1-D94D-82EB-8C9576210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1133-4B7D-5B4A-A97C-4A2C2C89349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7A618E68-D4AF-AB4B-B932-E287E71E8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4" y="1487489"/>
            <a:ext cx="5298336" cy="239236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xmlns="" id="{29138070-F7D5-FE4F-B267-4F1ED84DF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" y="4033837"/>
            <a:ext cx="5274577" cy="250507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E196EF2F-6A94-804E-87AE-79C8E4C65185}"/>
              </a:ext>
            </a:extLst>
          </p:cNvPr>
          <p:cNvSpPr txBox="1"/>
          <p:nvPr/>
        </p:nvSpPr>
        <p:spPr>
          <a:xfrm>
            <a:off x="5689976" y="2645569"/>
            <a:ext cx="24566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Neutron energy flow</a:t>
            </a:r>
            <a:r>
              <a:rPr kumimoji="1" lang="ja-JP" altLang="en-US"/>
              <a:t>と</a:t>
            </a:r>
            <a:endParaRPr kumimoji="1" lang="en-US" altLang="ja-JP" dirty="0"/>
          </a:p>
          <a:p>
            <a:r>
              <a:rPr lang="en-US" altLang="ja-JP" dirty="0"/>
              <a:t>Neutron cross section</a:t>
            </a:r>
            <a:r>
              <a:rPr lang="ja-JP" altLang="en-US"/>
              <a:t>の</a:t>
            </a:r>
            <a:endParaRPr kumimoji="1" lang="en-US" altLang="ja-JP" dirty="0"/>
          </a:p>
          <a:p>
            <a:r>
              <a:rPr kumimoji="1" lang="en-US" altLang="ja-JP" dirty="0" err="1"/>
              <a:t>Pseudorapidity</a:t>
            </a:r>
            <a:r>
              <a:rPr lang="ja-JP" altLang="en-US"/>
              <a:t>依存性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F1990F5E-16E0-2941-9BB4-7C9716915D87}"/>
              </a:ext>
            </a:extLst>
          </p:cNvPr>
          <p:cNvSpPr txBox="1"/>
          <p:nvPr/>
        </p:nvSpPr>
        <p:spPr>
          <a:xfrm>
            <a:off x="5255527" y="4653262"/>
            <a:ext cx="38309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Leading neutron</a:t>
            </a:r>
            <a:r>
              <a:rPr lang="ja-JP" altLang="en-US"/>
              <a:t>の</a:t>
            </a:r>
            <a:r>
              <a:rPr lang="en-US" altLang="ja-JP" dirty="0"/>
              <a:t>elasticity</a:t>
            </a:r>
            <a:r>
              <a:rPr lang="ja-JP" altLang="en-US"/>
              <a:t>分布</a:t>
            </a:r>
            <a:r>
              <a:rPr kumimoji="1" lang="ja-JP" altLang="en-US"/>
              <a:t>と</a:t>
            </a:r>
            <a:endParaRPr kumimoji="1" lang="en-US" altLang="ja-JP" dirty="0"/>
          </a:p>
          <a:p>
            <a:r>
              <a:rPr lang="en-US" altLang="ja-JP" dirty="0"/>
              <a:t>Mean inelasticity</a:t>
            </a:r>
          </a:p>
          <a:p>
            <a:endParaRPr lang="en-US" altLang="ja-JP" dirty="0"/>
          </a:p>
          <a:p>
            <a:r>
              <a:rPr lang="en-US" altLang="ja-JP" dirty="0"/>
              <a:t>F</a:t>
            </a:r>
            <a:r>
              <a:rPr kumimoji="1" lang="en-US" altLang="ja-JP" dirty="0"/>
              <a:t>illed</a:t>
            </a:r>
            <a:r>
              <a:rPr kumimoji="1" lang="ja-JP" altLang="en-US"/>
              <a:t>：</a:t>
            </a:r>
            <a:r>
              <a:rPr kumimoji="1" lang="en-US" altLang="ja-JP" dirty="0"/>
              <a:t>neutron</a:t>
            </a:r>
            <a:r>
              <a:rPr kumimoji="1" lang="ja-JP" altLang="en-US"/>
              <a:t>のみ</a:t>
            </a:r>
            <a:r>
              <a:rPr kumimoji="1" lang="en-US" altLang="ja-JP" dirty="0"/>
              <a:t>=</a:t>
            </a:r>
            <a:r>
              <a:rPr kumimoji="1" lang="ja-JP" altLang="en-US"/>
              <a:t>実験結果と同じ</a:t>
            </a:r>
            <a:endParaRPr kumimoji="1" lang="en-US" altLang="ja-JP" dirty="0"/>
          </a:p>
          <a:p>
            <a:r>
              <a:rPr lang="en-US" altLang="ja-JP" dirty="0"/>
              <a:t>Open</a:t>
            </a:r>
            <a:r>
              <a:rPr lang="ja-JP" altLang="en-US"/>
              <a:t>：粒子種限らず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048536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74424"/>
            <a:ext cx="7772400" cy="1032577"/>
          </a:xfrm>
        </p:spPr>
        <p:txBody>
          <a:bodyPr>
            <a:normAutofit/>
          </a:bodyPr>
          <a:lstStyle/>
          <a:p>
            <a:r>
              <a:rPr kumimoji="1" lang="en-US" altLang="ja-JP" sz="4400" b="1" dirty="0"/>
              <a:t>Feynman scaling, </a:t>
            </a:r>
            <a:r>
              <a:rPr kumimoji="1" lang="en-US" altLang="ja-JP" sz="4400" b="1"/>
              <a:t>or breaking?</a:t>
            </a:r>
            <a:endParaRPr kumimoji="1" lang="ja-JP" altLang="en-US" sz="4400" b="1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783765" y="1056686"/>
            <a:ext cx="3057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rgbClr val="0070C0"/>
                </a:solidFill>
              </a:rPr>
              <a:t>LHCf 2.76TeV and 7TeV data shows Feynman scaling of forward 𝜋</a:t>
            </a:r>
            <a:r>
              <a:rPr kumimoji="1" lang="en-US" altLang="ja-JP" sz="1600" baseline="30000" dirty="0">
                <a:solidFill>
                  <a:srgbClr val="0070C0"/>
                </a:solidFill>
              </a:rPr>
              <a:t>0</a:t>
            </a:r>
            <a:r>
              <a:rPr kumimoji="1" lang="en-US" altLang="ja-JP" sz="1600" dirty="0">
                <a:solidFill>
                  <a:srgbClr val="0070C0"/>
                </a:solidFill>
              </a:rPr>
              <a:t> 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599844" y="6178620"/>
            <a:ext cx="4805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chemeClr val="accent2">
                    <a:lumMod val="75000"/>
                  </a:schemeClr>
                </a:solidFill>
              </a:rPr>
              <a:t>ISR (30-60GeV), PHENIX (200GeV) and </a:t>
            </a:r>
            <a:r>
              <a:rPr kumimoji="1" lang="en-US" altLang="ja-JP" sz="1600">
                <a:solidFill>
                  <a:schemeClr val="accent2">
                    <a:lumMod val="75000"/>
                  </a:schemeClr>
                </a:solidFill>
              </a:rPr>
              <a:t>LHCf (7TeV) </a:t>
            </a:r>
            <a:r>
              <a:rPr kumimoji="1" lang="en-US" altLang="ja-JP" sz="1600" dirty="0">
                <a:solidFill>
                  <a:schemeClr val="accent2">
                    <a:lumMod val="75000"/>
                  </a:schemeClr>
                </a:solidFill>
              </a:rPr>
              <a:t>data indicate Feynman scaling</a:t>
            </a:r>
            <a:r>
              <a:rPr kumimoji="1" lang="en-US" altLang="ja-JP" sz="16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ja-JP" sz="1600" b="1" i="1" dirty="0">
                <a:solidFill>
                  <a:schemeClr val="accent2">
                    <a:lumMod val="75000"/>
                  </a:schemeClr>
                </a:solidFill>
              </a:rPr>
              <a:t>braking</a:t>
            </a:r>
            <a:r>
              <a:rPr kumimoji="1" lang="en-US" altLang="ja-JP" sz="16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ja-JP" sz="1600" dirty="0">
                <a:solidFill>
                  <a:schemeClr val="accent2">
                    <a:lumMod val="75000"/>
                  </a:schemeClr>
                </a:solidFill>
              </a:rPr>
              <a:t>of forward neutrons </a:t>
            </a:r>
            <a:endParaRPr kumimoji="1" lang="ja-JP" alt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xmlns="" id="{5BB53CE2-72CE-7B44-8881-B5FEAFED6F8C}"/>
              </a:ext>
            </a:extLst>
          </p:cNvPr>
          <p:cNvGrpSpPr/>
          <p:nvPr/>
        </p:nvGrpSpPr>
        <p:grpSpPr>
          <a:xfrm>
            <a:off x="0" y="1706762"/>
            <a:ext cx="8973592" cy="4556984"/>
            <a:chOff x="0" y="1706762"/>
            <a:chExt cx="8973592" cy="4556984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3143" y="2314797"/>
              <a:ext cx="4393228" cy="3240802"/>
            </a:xfrm>
            <a:prstGeom prst="rect">
              <a:avLst/>
            </a:prstGeom>
          </p:spPr>
        </p:pic>
        <p:pic>
          <p:nvPicPr>
            <p:cNvPr id="5" name="図 4"/>
            <p:cNvPicPr>
              <a:picLocks noChangeAspect="1"/>
            </p:cNvPicPr>
            <p:nvPr/>
          </p:nvPicPr>
          <p:blipFill rotWithShape="1">
            <a:blip r:embed="rId3"/>
            <a:srcRect r="44149"/>
            <a:stretch/>
          </p:blipFill>
          <p:spPr>
            <a:xfrm>
              <a:off x="5597300" y="1706762"/>
              <a:ext cx="2040898" cy="18457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曲折矢印 5"/>
            <p:cNvSpPr/>
            <p:nvPr/>
          </p:nvSpPr>
          <p:spPr>
            <a:xfrm>
              <a:off x="3926207" y="2114824"/>
              <a:ext cx="1488558" cy="511050"/>
            </a:xfrm>
            <a:prstGeom prst="bentArrow">
              <a:avLst>
                <a:gd name="adj1" fmla="val 21829"/>
                <a:gd name="adj2" fmla="val 25000"/>
                <a:gd name="adj3" fmla="val 25000"/>
                <a:gd name="adj4" fmla="val 43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曲折矢印 6"/>
            <p:cNvSpPr/>
            <p:nvPr/>
          </p:nvSpPr>
          <p:spPr>
            <a:xfrm>
              <a:off x="3572676" y="1872751"/>
              <a:ext cx="1733106" cy="751702"/>
            </a:xfrm>
            <a:prstGeom prst="bentArrow">
              <a:avLst>
                <a:gd name="adj1" fmla="val 13433"/>
                <a:gd name="adj2" fmla="val 18561"/>
                <a:gd name="adj3" fmla="val 16366"/>
                <a:gd name="adj4" fmla="val 4375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56489" y="4437967"/>
              <a:ext cx="1984543" cy="18257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右矢印 14"/>
            <p:cNvSpPr/>
            <p:nvPr/>
          </p:nvSpPr>
          <p:spPr>
            <a:xfrm rot="4534997">
              <a:off x="1684032" y="3857050"/>
              <a:ext cx="2653838" cy="216954"/>
            </a:xfrm>
            <a:prstGeom prst="rightArrow">
              <a:avLst/>
            </a:prstGeom>
            <a:solidFill>
              <a:srgbClr val="C00000">
                <a:alpha val="67059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下矢印 18"/>
            <p:cNvSpPr/>
            <p:nvPr/>
          </p:nvSpPr>
          <p:spPr>
            <a:xfrm>
              <a:off x="2839030" y="2143174"/>
              <a:ext cx="329609" cy="492549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2586146" y="1745857"/>
              <a:ext cx="8947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err="1">
                  <a:solidFill>
                    <a:srgbClr val="FF0000"/>
                  </a:solidFill>
                </a:rPr>
                <a:t>RHICf</a:t>
              </a:r>
              <a:endParaRPr kumimoji="1" lang="ja-JP" alt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3275096" y="2782177"/>
              <a:ext cx="7697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>
                  <a:solidFill>
                    <a:schemeClr val="accent6">
                      <a:lumMod val="75000"/>
                    </a:schemeClr>
                  </a:solidFill>
                </a:rPr>
                <a:t>L</a:t>
              </a:r>
              <a:r>
                <a:rPr kumimoji="1" lang="en-US" altLang="ja-JP" sz="2400" b="1">
                  <a:solidFill>
                    <a:schemeClr val="accent6">
                      <a:lumMod val="75000"/>
                    </a:schemeClr>
                  </a:solidFill>
                </a:rPr>
                <a:t>HCf</a:t>
              </a:r>
              <a:endParaRPr kumimoji="1" lang="ja-JP" altLang="en-US" sz="24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7929716" y="1747265"/>
              <a:ext cx="104387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7200" dirty="0">
                  <a:solidFill>
                    <a:srgbClr val="0070C0"/>
                  </a:solidFill>
                </a:rPr>
                <a:t>𝜋</a:t>
              </a:r>
              <a:r>
                <a:rPr kumimoji="1" lang="en-US" altLang="ja-JP" sz="7200" baseline="30000" dirty="0">
                  <a:solidFill>
                    <a:srgbClr val="0070C0"/>
                  </a:solidFill>
                </a:rPr>
                <a:t>0</a:t>
              </a:r>
              <a:endParaRPr kumimoji="1" lang="ja-JP" altLang="en-US" sz="7200" baseline="30000" dirty="0">
                <a:solidFill>
                  <a:srgbClr val="0070C0"/>
                </a:solidFill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0" y="4797316"/>
              <a:ext cx="320600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7200">
                  <a:solidFill>
                    <a:srgbClr val="C00000"/>
                  </a:solidFill>
                </a:rPr>
                <a:t>neutron</a:t>
              </a:r>
              <a:endParaRPr kumimoji="1" lang="ja-JP" altLang="en-US" sz="7200" baseline="30000" dirty="0">
                <a:solidFill>
                  <a:srgbClr val="C00000"/>
                </a:solidFill>
              </a:endParaRPr>
            </a:p>
          </p:txBody>
        </p:sp>
        <p:pic>
          <p:nvPicPr>
            <p:cNvPr id="21" name="図 20">
              <a:extLst>
                <a:ext uri="{FF2B5EF4-FFF2-40B4-BE49-F238E27FC236}">
                  <a16:creationId xmlns:a16="http://schemas.microsoft.com/office/drawing/2014/main" xmlns="" id="{C7F4A62B-B884-9A4F-9F92-8B32F4F5E3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33"/>
            <a:stretch/>
          </p:blipFill>
          <p:spPr>
            <a:xfrm>
              <a:off x="5583232" y="4160537"/>
              <a:ext cx="2016506" cy="1953776"/>
            </a:xfrm>
            <a:prstGeom prst="rect">
              <a:avLst/>
            </a:prstGeom>
            <a:effectLst>
              <a:outerShdw blurRad="292100" dist="139700" dir="2700000" algn="tl" rotWithShape="0">
                <a:prstClr val="black">
                  <a:alpha val="65000"/>
                </a:prstClr>
              </a:outerShdw>
            </a:effectLst>
          </p:spPr>
        </p:pic>
        <p:sp>
          <p:nvSpPr>
            <p:cNvPr id="16" name="右矢印 15"/>
            <p:cNvSpPr/>
            <p:nvPr/>
          </p:nvSpPr>
          <p:spPr>
            <a:xfrm rot="2637788">
              <a:off x="3744287" y="3515583"/>
              <a:ext cx="3072398" cy="408301"/>
            </a:xfrm>
            <a:prstGeom prst="rightArrow">
              <a:avLst>
                <a:gd name="adj1" fmla="val 26300"/>
                <a:gd name="adj2" fmla="val 43584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円/楕円 27"/>
            <p:cNvSpPr/>
            <p:nvPr/>
          </p:nvSpPr>
          <p:spPr>
            <a:xfrm>
              <a:off x="3439913" y="2434064"/>
              <a:ext cx="918845" cy="412678"/>
            </a:xfrm>
            <a:prstGeom prst="ellips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83850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76D28-FF93-BC49-BA82-3CE5D91704BC}" type="slidenum">
              <a:rPr kumimoji="1" lang="ja-JP" altLang="en-US" smtClean="0"/>
              <a:t>47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58" y="631211"/>
            <a:ext cx="2392926" cy="304226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84" y="625928"/>
            <a:ext cx="2388518" cy="303665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0" y="3274395"/>
            <a:ext cx="3087779" cy="261127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079358" y="166753"/>
            <a:ext cx="3259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>
                <a:latin typeface="+mj-lt"/>
                <a:ea typeface="MS PGothic" charset="-128"/>
                <a:cs typeface="MS PGothic" charset="-128"/>
              </a:rPr>
              <a:t>RHICf Quick look</a:t>
            </a:r>
            <a:endParaRPr kumimoji="1" lang="ja-JP" altLang="en-US" sz="3600" b="1" dirty="0">
              <a:latin typeface="+mj-lt"/>
              <a:ea typeface="MS PGothic" charset="-128"/>
              <a:cs typeface="MS PGothic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2889" y="1789626"/>
            <a:ext cx="3770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S PGothic" charset="-128"/>
                <a:ea typeface="MS PGothic" charset="-128"/>
                <a:cs typeface="MS PGothic" charset="-128"/>
              </a:rPr>
              <a:t>Hit maps of </a:t>
            </a:r>
            <a:r>
              <a:rPr kumimoji="1" lang="en-US" altLang="ja-JP" dirty="0">
                <a:latin typeface="MS PGothic" charset="-128"/>
                <a:ea typeface="MS PGothic" charset="-128"/>
                <a:cs typeface="MS PGothic" charset="-128"/>
              </a:rPr>
              <a:t>&gt;200GeV hadron-like</a:t>
            </a:r>
            <a:r>
              <a:rPr lang="en-US" altLang="ja-JP" dirty="0">
                <a:latin typeface="MS PGothic" charset="-128"/>
                <a:ea typeface="MS PGothic" charset="-128"/>
                <a:cs typeface="MS PGothic" charset="-128"/>
              </a:rPr>
              <a:t> events at different detector positions</a:t>
            </a:r>
            <a:endParaRPr kumimoji="1" lang="en-US" altLang="ja-JP" dirty="0">
              <a:latin typeface="MS PGothic" charset="-128"/>
              <a:ea typeface="MS PGothic" charset="-128"/>
              <a:cs typeface="MS PGothic" charset="-128"/>
            </a:endParaRPr>
          </a:p>
          <a:p>
            <a:r>
              <a:rPr lang="en-US" altLang="ja-JP" dirty="0">
                <a:latin typeface="MS PGothic" charset="-128"/>
                <a:ea typeface="MS PGothic" charset="-128"/>
                <a:cs typeface="MS PGothic" charset="-128"/>
              </a:rPr>
              <a:t>=&gt; Determination of “zero degree”</a:t>
            </a:r>
            <a:endParaRPr kumimoji="1" lang="ja-JP" altLang="en-US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57120" y="6033185"/>
            <a:ext cx="3739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S PGothic" charset="-128"/>
                <a:ea typeface="MS PGothic" charset="-128"/>
                <a:cs typeface="MS PGothic" charset="-128"/>
              </a:rPr>
              <a:t>Invariant mass of photon pairs</a:t>
            </a:r>
            <a:endParaRPr kumimoji="1" lang="en-US" altLang="ja-JP" dirty="0">
              <a:latin typeface="MS PGothic" charset="-128"/>
              <a:ea typeface="MS PGothic" charset="-128"/>
              <a:cs typeface="MS PGothic" charset="-128"/>
            </a:endParaRPr>
          </a:p>
          <a:p>
            <a:r>
              <a:rPr lang="en-US" altLang="ja-JP" dirty="0">
                <a:latin typeface="MS PGothic" charset="-128"/>
                <a:ea typeface="MS PGothic" charset="-128"/>
                <a:cs typeface="MS PGothic" charset="-128"/>
              </a:rPr>
              <a:t>  =&gt; 135MeV peak by 𝜋</a:t>
            </a:r>
            <a:r>
              <a:rPr lang="en-US" altLang="ja-JP" baseline="30000" dirty="0">
                <a:latin typeface="MS PGothic" charset="-128"/>
                <a:ea typeface="MS PGothic" charset="-128"/>
                <a:cs typeface="MS PGothic" charset="-128"/>
              </a:rPr>
              <a:t>0</a:t>
            </a:r>
            <a:endParaRPr kumimoji="1" lang="ja-JP" altLang="en-US" baseline="30000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11" name="Picture 2" descr="xFpT2.pdf">
            <a:extLst>
              <a:ext uri="{FF2B5EF4-FFF2-40B4-BE49-F238E27FC236}">
                <a16:creationId xmlns:a16="http://schemas.microsoft.com/office/drawing/2014/main" xmlns="" id="{8A67F1DF-EA87-F140-A36A-B0D49ECF7F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2187" y="3514475"/>
            <a:ext cx="3118529" cy="3274455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275B61BE-1D58-9E4C-82CC-091118BD8F6C}"/>
              </a:ext>
            </a:extLst>
          </p:cNvPr>
          <p:cNvSpPr txBox="1"/>
          <p:nvPr/>
        </p:nvSpPr>
        <p:spPr>
          <a:xfrm>
            <a:off x="4043422" y="5787637"/>
            <a:ext cx="2002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S PGothic" charset="-128"/>
                <a:ea typeface="MS PGothic" charset="-128"/>
                <a:cs typeface="MS PGothic" charset="-128"/>
              </a:rPr>
              <a:t>𝜋</a:t>
            </a:r>
            <a:r>
              <a:rPr lang="en-US" altLang="ja-JP" baseline="30000" dirty="0">
                <a:latin typeface="MS PGothic" charset="-128"/>
                <a:ea typeface="MS PGothic" charset="-128"/>
                <a:cs typeface="MS PGothic" charset="-128"/>
              </a:rPr>
              <a:t>0 </a:t>
            </a:r>
            <a:r>
              <a:rPr lang="en-US" altLang="ja-JP" dirty="0">
                <a:latin typeface="MS PGothic" charset="-128"/>
                <a:ea typeface="MS PGothic" charset="-128"/>
                <a:cs typeface="MS PGothic" charset="-128"/>
              </a:rPr>
              <a:t>statistics =&gt; good phase space coverage</a:t>
            </a:r>
            <a:endParaRPr kumimoji="1" lang="ja-JP" altLang="en-US" baseline="30000" dirty="0">
              <a:latin typeface="MS PGothic" charset="-128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24015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3109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3600" b="1" i="1" dirty="0">
                <a:ea typeface="나눔고딕"/>
                <a:cs typeface="Times New Roman"/>
              </a:rPr>
              <a:t>A</a:t>
            </a:r>
            <a:r>
              <a:rPr lang="en-US" altLang="ja-JP" sz="3600" b="1" i="1" baseline="-25000" dirty="0">
                <a:ea typeface="나눔고딕"/>
                <a:cs typeface="Times New Roman"/>
              </a:rPr>
              <a:t>N</a:t>
            </a:r>
            <a:r>
              <a:rPr lang="en-US" altLang="ja-JP" sz="3600" b="1" dirty="0">
                <a:ea typeface="나눔고딕"/>
                <a:cs typeface="나눔고딕"/>
              </a:rPr>
              <a:t> in very forward </a:t>
            </a:r>
            <a:r>
              <a:rPr lang="en-US" altLang="ja-JP" sz="3600" b="1" i="1" dirty="0">
                <a:ea typeface="나눔고딕"/>
                <a:cs typeface="Times New Roman"/>
              </a:rPr>
              <a:t>π</a:t>
            </a:r>
            <a:r>
              <a:rPr lang="en-US" altLang="ja-JP" sz="3600" b="1" baseline="30000" dirty="0">
                <a:ea typeface="나눔고딕"/>
                <a:cs typeface="Times New Roman"/>
              </a:rPr>
              <a:t>0</a:t>
            </a:r>
            <a:r>
              <a:rPr lang="en-US" altLang="ja-JP" sz="3600" b="1" dirty="0">
                <a:ea typeface="나눔고딕"/>
                <a:cs typeface="나눔고딕"/>
              </a:rPr>
              <a:t> production 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31868-C71D-504F-AEC3-3293B317DFA1}" type="slidenum">
              <a:rPr kumimoji="1" lang="ja-JP" altLang="en-US" smtClean="0"/>
              <a:t>48</a:t>
            </a:fld>
            <a:endParaRPr kumimoji="1" lang="ja-JP" altLang="en-US"/>
          </a:p>
        </p:txBody>
      </p:sp>
      <p:pic>
        <p:nvPicPr>
          <p:cNvPr id="28" name="Picture 12" descr="스크린샷 2019-08-21 오전 8.15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501" y="1053671"/>
            <a:ext cx="1970897" cy="371455"/>
          </a:xfrm>
          <a:prstGeom prst="rect">
            <a:avLst/>
          </a:prstGeom>
        </p:spPr>
      </p:pic>
      <p:pic>
        <p:nvPicPr>
          <p:cNvPr id="29" name="Picture 13" descr="스크린샷 2019-08-21 오전 8.16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773" y="1457052"/>
            <a:ext cx="3743759" cy="551132"/>
          </a:xfrm>
          <a:prstGeom prst="rect">
            <a:avLst/>
          </a:prstGeom>
        </p:spPr>
      </p:pic>
      <p:sp>
        <p:nvSpPr>
          <p:cNvPr id="35" name="TextBox 40"/>
          <p:cNvSpPr txBox="1"/>
          <p:nvPr/>
        </p:nvSpPr>
        <p:spPr>
          <a:xfrm>
            <a:off x="5221159" y="2027748"/>
            <a:ext cx="2936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나눔고딕"/>
                <a:ea typeface="나눔고딕"/>
                <a:cs typeface="나눔고딕"/>
              </a:rPr>
              <a:t>Phys. Rev. D90 (2014) 012006.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xmlns="" id="{B5D96D4C-7289-DC4A-9758-9D1F0B1B76A0}"/>
              </a:ext>
            </a:extLst>
          </p:cNvPr>
          <p:cNvGrpSpPr/>
          <p:nvPr/>
        </p:nvGrpSpPr>
        <p:grpSpPr>
          <a:xfrm>
            <a:off x="4071894" y="2370040"/>
            <a:ext cx="4723574" cy="3011800"/>
            <a:chOff x="197156" y="1933706"/>
            <a:chExt cx="4723574" cy="3011800"/>
          </a:xfrm>
        </p:grpSpPr>
        <p:pic>
          <p:nvPicPr>
            <p:cNvPr id="12" name="Picture 21" descr="스크린샷 2018-09-07 오후 12.14.3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132" y="1933706"/>
              <a:ext cx="3896598" cy="2765033"/>
            </a:xfrm>
            <a:prstGeom prst="rect">
              <a:avLst/>
            </a:prstGeom>
          </p:spPr>
        </p:pic>
        <p:sp>
          <p:nvSpPr>
            <p:cNvPr id="16" name="TextBox 11"/>
            <p:cNvSpPr txBox="1"/>
            <p:nvPr/>
          </p:nvSpPr>
          <p:spPr>
            <a:xfrm>
              <a:off x="977479" y="4606952"/>
              <a:ext cx="3825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pple SD 산돌고딕 Neo 일반체"/>
                  <a:ea typeface="Apple SD 산돌고딕 Neo 일반체"/>
                  <a:cs typeface="Apple SD 산돌고딕 Neo 일반체"/>
                </a:rPr>
                <a:t>0</a:t>
              </a:r>
            </a:p>
          </p:txBody>
        </p:sp>
        <p:sp>
          <p:nvSpPr>
            <p:cNvPr id="17" name="TextBox 24"/>
            <p:cNvSpPr txBox="1"/>
            <p:nvPr/>
          </p:nvSpPr>
          <p:spPr>
            <a:xfrm>
              <a:off x="1634797" y="4606952"/>
              <a:ext cx="3825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pple SD 산돌고딕 Neo 일반체"/>
                  <a:ea typeface="Apple SD 산돌고딕 Neo 일반체"/>
                  <a:cs typeface="Apple SD 산돌고딕 Neo 일반체"/>
                </a:rPr>
                <a:t>1</a:t>
              </a:r>
            </a:p>
          </p:txBody>
        </p:sp>
        <p:sp>
          <p:nvSpPr>
            <p:cNvPr id="18" name="TextBox 25"/>
            <p:cNvSpPr txBox="1"/>
            <p:nvPr/>
          </p:nvSpPr>
          <p:spPr>
            <a:xfrm>
              <a:off x="2307416" y="4606952"/>
              <a:ext cx="3825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pple SD 산돌고딕 Neo 일반체"/>
                  <a:ea typeface="Apple SD 산돌고딕 Neo 일반체"/>
                  <a:cs typeface="Apple SD 산돌고딕 Neo 일반체"/>
                </a:rPr>
                <a:t>2</a:t>
              </a:r>
            </a:p>
          </p:txBody>
        </p:sp>
        <p:sp>
          <p:nvSpPr>
            <p:cNvPr id="19" name="TextBox 26"/>
            <p:cNvSpPr txBox="1"/>
            <p:nvPr/>
          </p:nvSpPr>
          <p:spPr>
            <a:xfrm>
              <a:off x="3010636" y="4606952"/>
              <a:ext cx="3825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pple SD 산돌고딕 Neo 일반체"/>
                  <a:ea typeface="Apple SD 산돌고딕 Neo 일반체"/>
                  <a:cs typeface="Apple SD 산돌고딕 Neo 일반체"/>
                </a:rPr>
                <a:t>3</a:t>
              </a:r>
            </a:p>
          </p:txBody>
        </p:sp>
        <p:sp>
          <p:nvSpPr>
            <p:cNvPr id="20" name="TextBox 27"/>
            <p:cNvSpPr txBox="1"/>
            <p:nvPr/>
          </p:nvSpPr>
          <p:spPr>
            <a:xfrm>
              <a:off x="3683255" y="4606952"/>
              <a:ext cx="3825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pple SD 산돌고딕 Neo 일반체"/>
                  <a:ea typeface="Apple SD 산돌고딕 Neo 일반체"/>
                  <a:cs typeface="Apple SD 산돌고딕 Neo 일반체"/>
                </a:rPr>
                <a:t>4</a:t>
              </a:r>
            </a:p>
          </p:txBody>
        </p:sp>
        <p:sp>
          <p:nvSpPr>
            <p:cNvPr id="21" name="TextBox 28"/>
            <p:cNvSpPr txBox="1"/>
            <p:nvPr/>
          </p:nvSpPr>
          <p:spPr>
            <a:xfrm>
              <a:off x="4368136" y="4606952"/>
              <a:ext cx="3825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pple SD 산돌고딕 Neo 일반체"/>
                  <a:ea typeface="Apple SD 산돌고딕 Neo 일반체"/>
                  <a:cs typeface="Apple SD 산돌고딕 Neo 일반체"/>
                </a:rPr>
                <a:t>5</a:t>
              </a:r>
            </a:p>
          </p:txBody>
        </p:sp>
        <p:sp>
          <p:nvSpPr>
            <p:cNvPr id="30" name="TextBox 35"/>
            <p:cNvSpPr txBox="1"/>
            <p:nvPr/>
          </p:nvSpPr>
          <p:spPr>
            <a:xfrm>
              <a:off x="207163" y="3877172"/>
              <a:ext cx="9377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latin typeface="Apple SD 산돌고딕 Neo 일반체"/>
                  <a:ea typeface="Apple SD 산돌고딕 Neo 일반체"/>
                  <a:cs typeface="Apple SD 산돌고딕 Neo 일반체"/>
                </a:rPr>
                <a:t>0.02</a:t>
              </a:r>
            </a:p>
          </p:txBody>
        </p:sp>
        <p:sp>
          <p:nvSpPr>
            <p:cNvPr id="31" name="TextBox 36"/>
            <p:cNvSpPr txBox="1"/>
            <p:nvPr/>
          </p:nvSpPr>
          <p:spPr>
            <a:xfrm>
              <a:off x="207163" y="3264597"/>
              <a:ext cx="9377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latin typeface="Apple SD 산돌고딕 Neo 일반체"/>
                  <a:ea typeface="Apple SD 산돌고딕 Neo 일반체"/>
                  <a:cs typeface="Apple SD 산돌고딕 Neo 일반체"/>
                </a:rPr>
                <a:t>0.06</a:t>
              </a:r>
            </a:p>
          </p:txBody>
        </p:sp>
        <p:sp>
          <p:nvSpPr>
            <p:cNvPr id="32" name="TextBox 37"/>
            <p:cNvSpPr txBox="1"/>
            <p:nvPr/>
          </p:nvSpPr>
          <p:spPr>
            <a:xfrm>
              <a:off x="207163" y="2636722"/>
              <a:ext cx="9377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latin typeface="Apple SD 산돌고딕 Neo 일반체"/>
                  <a:ea typeface="Apple SD 산돌고딕 Neo 일반체"/>
                  <a:cs typeface="Apple SD 산돌고딕 Neo 일반체"/>
                </a:rPr>
                <a:t>1.00</a:t>
              </a:r>
            </a:p>
          </p:txBody>
        </p:sp>
        <p:sp>
          <p:nvSpPr>
            <p:cNvPr id="33" name="TextBox 38"/>
            <p:cNvSpPr txBox="1"/>
            <p:nvPr/>
          </p:nvSpPr>
          <p:spPr>
            <a:xfrm>
              <a:off x="207163" y="1967115"/>
              <a:ext cx="9377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latin typeface="Apple SD 산돌고딕 Neo 일반체"/>
                  <a:ea typeface="Apple SD 산돌고딕 Neo 일반체"/>
                  <a:cs typeface="Apple SD 산돌고딕 Neo 일반체"/>
                </a:rPr>
                <a:t>1.04</a:t>
              </a:r>
            </a:p>
          </p:txBody>
        </p:sp>
        <p:sp>
          <p:nvSpPr>
            <p:cNvPr id="34" name="TextBox 39"/>
            <p:cNvSpPr txBox="1"/>
            <p:nvPr/>
          </p:nvSpPr>
          <p:spPr>
            <a:xfrm rot="16200000">
              <a:off x="-56267" y="2918843"/>
              <a:ext cx="9377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latin typeface="Apple SD 산돌고딕 Neo 일반체"/>
                  <a:ea typeface="Apple SD 산돌고딕 Neo 일반체"/>
                  <a:cs typeface="Apple SD 산돌고딕 Neo 일반체"/>
                </a:rPr>
                <a:t>A</a:t>
              </a:r>
              <a:r>
                <a:rPr lang="en-US" sz="2200" b="1" baseline="-25000" dirty="0">
                  <a:latin typeface="Apple SD 산돌고딕 Neo 일반체"/>
                  <a:ea typeface="Apple SD 산돌고딕 Neo 일반체"/>
                  <a:cs typeface="Apple SD 산돌고딕 Neo 일반체"/>
                </a:rPr>
                <a:t>N</a:t>
              </a:r>
            </a:p>
          </p:txBody>
        </p:sp>
        <p:sp>
          <p:nvSpPr>
            <p:cNvPr id="36" name="Rectangle 41"/>
            <p:cNvSpPr/>
            <p:nvPr/>
          </p:nvSpPr>
          <p:spPr>
            <a:xfrm>
              <a:off x="1359993" y="2082534"/>
              <a:ext cx="274804" cy="38248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44"/>
            <p:cNvSpPr/>
            <p:nvPr/>
          </p:nvSpPr>
          <p:spPr>
            <a:xfrm>
              <a:off x="1109423" y="2003686"/>
              <a:ext cx="629512" cy="2618567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32000"/>
              </a:schemeClr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45"/>
            <p:cNvSpPr txBox="1"/>
            <p:nvPr/>
          </p:nvSpPr>
          <p:spPr>
            <a:xfrm rot="16200000">
              <a:off x="745754" y="2867720"/>
              <a:ext cx="137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  <a:latin typeface="Apple SD 산돌고딕 Neo 일반체"/>
                  <a:ea typeface="Apple SD 산돌고딕 Neo 일반체"/>
                  <a:cs typeface="Apple SD 산돌고딕 Neo 일반체"/>
                </a:rPr>
                <a:t>RHICf</a:t>
              </a:r>
              <a:endParaRPr lang="en-US" b="1" dirty="0">
                <a:solidFill>
                  <a:srgbClr val="FF0000"/>
                </a:solidFill>
                <a:latin typeface="Apple SD 산돌고딕 Neo 일반체"/>
                <a:ea typeface="Apple SD 산돌고딕 Neo 일반체"/>
                <a:cs typeface="Apple SD 산돌고딕 Neo 일반체"/>
              </a:endParaRPr>
            </a:p>
          </p:txBody>
        </p:sp>
      </p:grpSp>
      <p:pic>
        <p:nvPicPr>
          <p:cNvPr id="43" name="図 42">
            <a:extLst>
              <a:ext uri="{FF2B5EF4-FFF2-40B4-BE49-F238E27FC236}">
                <a16:creationId xmlns:a16="http://schemas.microsoft.com/office/drawing/2014/main" xmlns="" id="{C6F65765-B6E7-D648-9C8F-B57A3DB98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666" y="1896474"/>
            <a:ext cx="2599643" cy="2508026"/>
          </a:xfrm>
          <a:prstGeom prst="rect">
            <a:avLst/>
          </a:prstGeom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xmlns="" id="{D3D70E80-66C2-8447-B4FA-FF3300360E70}"/>
              </a:ext>
            </a:extLst>
          </p:cNvPr>
          <p:cNvSpPr txBox="1"/>
          <p:nvPr/>
        </p:nvSpPr>
        <p:spPr>
          <a:xfrm>
            <a:off x="596922" y="4358281"/>
            <a:ext cx="3094950" cy="461665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>
                <a:solidFill>
                  <a:srgbClr val="C00000"/>
                </a:solidFill>
              </a:rPr>
              <a:t>polarized proton beam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F4D1A7C6-0131-0D4C-9761-C1DB572AD672}"/>
              </a:ext>
            </a:extLst>
          </p:cNvPr>
          <p:cNvSpPr txBox="1"/>
          <p:nvPr/>
        </p:nvSpPr>
        <p:spPr>
          <a:xfrm>
            <a:off x="6296943" y="5312263"/>
            <a:ext cx="1176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p</a:t>
            </a:r>
            <a:r>
              <a:rPr kumimoji="1" lang="en-US" altLang="ja-JP" baseline="-25000" dirty="0" err="1"/>
              <a:t>T</a:t>
            </a:r>
            <a:r>
              <a:rPr kumimoji="1" lang="en-US" altLang="ja-JP" dirty="0"/>
              <a:t> (GeV/c)</a:t>
            </a:r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DCE96EE4-4CEB-294C-83A3-E87D1C225DBE}"/>
              </a:ext>
            </a:extLst>
          </p:cNvPr>
          <p:cNvSpPr txBox="1"/>
          <p:nvPr/>
        </p:nvSpPr>
        <p:spPr>
          <a:xfrm>
            <a:off x="458536" y="5744469"/>
            <a:ext cx="810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/>
              <a:t>スピン偏極陽子衝突における前方粒子の非対称生成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/>
              <a:t>これまでの結果（</a:t>
            </a:r>
            <a:r>
              <a:rPr lang="en-US" altLang="ja-JP" dirty="0"/>
              <a:t> </a:t>
            </a:r>
            <a:r>
              <a:rPr lang="en-US" altLang="ja-JP" dirty="0" err="1"/>
              <a:t>p</a:t>
            </a:r>
            <a:r>
              <a:rPr lang="en-US" altLang="ja-JP" baseline="-25000" dirty="0" err="1"/>
              <a:t>T</a:t>
            </a:r>
            <a:r>
              <a:rPr lang="en-US" altLang="ja-JP" dirty="0"/>
              <a:t>&gt;1GeV/c</a:t>
            </a:r>
            <a:r>
              <a:rPr lang="ja-JP" altLang="en-US"/>
              <a:t>）は個々のクオークの反応を計算する摂動</a:t>
            </a:r>
            <a:r>
              <a:rPr lang="en-US" altLang="ja-JP" dirty="0"/>
              <a:t>QCD</a:t>
            </a:r>
            <a:r>
              <a:rPr lang="ja-JP" altLang="en-US"/>
              <a:t>計算で説明されてきた</a:t>
            </a:r>
            <a:r>
              <a:rPr lang="en-US" altLang="ja-JP" dirty="0"/>
              <a:t> =&gt; </a:t>
            </a:r>
            <a:r>
              <a:rPr lang="ja-JP" altLang="en-US"/>
              <a:t>摂動計算ができない超前方でどうなるか？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40204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BC102E4E-6F00-C849-80EC-EE18BD56F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3026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RHICf</a:t>
            </a:r>
            <a:r>
              <a:rPr kumimoji="1" lang="ja-JP" altLang="en-US"/>
              <a:t>の結果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33A16E7A-1F67-7A47-9AA2-09FCC193A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1133-4B7D-5B4A-A97C-4A2C2C89349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C7B89F65-AB3C-CD42-A6F8-31CC9CD5F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728" y="1182689"/>
            <a:ext cx="4613728" cy="29702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xmlns="" id="{9A8E0A97-61DE-9847-B05B-5412B0F9D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675" y="1182689"/>
            <a:ext cx="4572000" cy="30480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162EC8DC-C03C-E44C-A2E8-3A05357864CE}"/>
              </a:ext>
            </a:extLst>
          </p:cNvPr>
          <p:cNvSpPr txBox="1"/>
          <p:nvPr/>
        </p:nvSpPr>
        <p:spPr>
          <a:xfrm>
            <a:off x="757494" y="4148348"/>
            <a:ext cx="7629012" cy="2542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ja-JP" dirty="0" err="1"/>
              <a:t>p</a:t>
            </a:r>
            <a:r>
              <a:rPr kumimoji="1" lang="en-US" altLang="ja-JP" baseline="-25000" dirty="0" err="1"/>
              <a:t>T</a:t>
            </a:r>
            <a:r>
              <a:rPr kumimoji="1" lang="en-US" altLang="ja-JP" dirty="0"/>
              <a:t>&lt;1GeV/c</a:t>
            </a:r>
            <a:r>
              <a:rPr kumimoji="1" lang="ja-JP" altLang="en-US"/>
              <a:t>でも非対称が存在</a:t>
            </a:r>
            <a:endParaRPr kumimoji="1" lang="en-US" altLang="ja-JP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ja-JP" altLang="en-US"/>
              <a:t>後方（入射粒子のスピンの向きが揃っていない）では、非対称はゼロ</a:t>
            </a:r>
            <a:endParaRPr kumimoji="1" lang="en-US" altLang="ja-JP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ja-JP" dirty="0" err="1"/>
              <a:t>p</a:t>
            </a:r>
            <a:r>
              <a:rPr kumimoji="1" lang="en-US" altLang="ja-JP" baseline="-25000" dirty="0" err="1"/>
              <a:t>T</a:t>
            </a:r>
            <a:r>
              <a:rPr kumimoji="1" lang="en-US" altLang="ja-JP" dirty="0"/>
              <a:t> -&gt; 0</a:t>
            </a:r>
            <a:r>
              <a:rPr kumimoji="1" lang="ja-JP" altLang="en-US"/>
              <a:t>で非対称も</a:t>
            </a:r>
            <a:r>
              <a:rPr kumimoji="1" lang="en-US" altLang="ja-JP" dirty="0"/>
              <a:t> -&gt;0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dirty="0"/>
              <a:t>p</a:t>
            </a:r>
            <a:r>
              <a:rPr lang="en-US" altLang="ja-JP" baseline="-25000" dirty="0"/>
              <a:t>T</a:t>
            </a:r>
            <a:r>
              <a:rPr lang="en-US" altLang="ja-JP" dirty="0"/>
              <a:t>~0.5GeV/c</a:t>
            </a:r>
            <a:r>
              <a:rPr lang="ja-JP" altLang="en-US"/>
              <a:t>で先行研究</a:t>
            </a:r>
            <a:r>
              <a:rPr lang="en-US" altLang="ja-JP" dirty="0"/>
              <a:t>(</a:t>
            </a:r>
            <a:r>
              <a:rPr lang="en-US" altLang="ja-JP" dirty="0" err="1"/>
              <a:t>p</a:t>
            </a:r>
            <a:r>
              <a:rPr lang="en-US" altLang="ja-JP" baseline="-25000" dirty="0" err="1"/>
              <a:t>T</a:t>
            </a:r>
            <a:r>
              <a:rPr lang="en-US" altLang="ja-JP" dirty="0"/>
              <a:t>&gt;2GeV/c)</a:t>
            </a:r>
            <a:r>
              <a:rPr lang="ja-JP" altLang="en-US"/>
              <a:t>の結果と一致</a:t>
            </a:r>
            <a:endParaRPr lang="en-US" altLang="ja-JP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ja-JP" altLang="en-US"/>
              <a:t>摂動</a:t>
            </a:r>
            <a:r>
              <a:rPr kumimoji="1" lang="en-US" altLang="ja-JP" dirty="0"/>
              <a:t>QCD</a:t>
            </a:r>
            <a:r>
              <a:rPr kumimoji="1" lang="ja-JP" altLang="en-US"/>
              <a:t>で説明されてきた非対称が、非摂動領域でも同じ量存在</a:t>
            </a:r>
            <a:endParaRPr kumimoji="1" lang="en-US" altLang="ja-JP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ja-JP" altLang="en-US"/>
              <a:t>メカニズムは</a:t>
            </a:r>
            <a:r>
              <a:rPr lang="en-US" altLang="ja-JP" dirty="0"/>
              <a:t>???</a:t>
            </a:r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xmlns="" id="{9127D52B-42E3-8E45-9017-F9C859CE5F9C}"/>
              </a:ext>
            </a:extLst>
          </p:cNvPr>
          <p:cNvSpPr/>
          <p:nvPr/>
        </p:nvSpPr>
        <p:spPr>
          <a:xfrm>
            <a:off x="4100513" y="73283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400" dirty="0">
                <a:solidFill>
                  <a:srgbClr val="211E1E"/>
                </a:solidFill>
                <a:latin typeface="AdvOT483a8203"/>
              </a:rPr>
              <a:t>RHICf collaboration, Phys. Rev. LETT. </a:t>
            </a:r>
            <a:r>
              <a:rPr lang="en-US" altLang="ja-JP" sz="1400" dirty="0">
                <a:solidFill>
                  <a:srgbClr val="211E1E"/>
                </a:solidFill>
                <a:latin typeface="AdvOT19ee2aa8.B"/>
              </a:rPr>
              <a:t>124, </a:t>
            </a:r>
            <a:r>
              <a:rPr lang="en-US" altLang="ja-JP" sz="1400" dirty="0">
                <a:solidFill>
                  <a:srgbClr val="211E1E"/>
                </a:solidFill>
                <a:latin typeface="AdvOT483a8203"/>
              </a:rPr>
              <a:t>252501 (2020)</a:t>
            </a:r>
            <a:endParaRPr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2863502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フリーフォーム 16">
            <a:extLst>
              <a:ext uri="{FF2B5EF4-FFF2-40B4-BE49-F238E27FC236}">
                <a16:creationId xmlns:a16="http://schemas.microsoft.com/office/drawing/2014/main" xmlns="" id="{DD23955B-6815-2E4C-845A-3DE8C046F876}"/>
              </a:ext>
            </a:extLst>
          </p:cNvPr>
          <p:cNvSpPr/>
          <p:nvPr/>
        </p:nvSpPr>
        <p:spPr>
          <a:xfrm>
            <a:off x="70346" y="4023481"/>
            <a:ext cx="3720230" cy="1064712"/>
          </a:xfrm>
          <a:custGeom>
            <a:avLst/>
            <a:gdLst>
              <a:gd name="connsiteX0" fmla="*/ 814191 w 3720230"/>
              <a:gd name="connsiteY0" fmla="*/ 0 h 1064712"/>
              <a:gd name="connsiteX1" fmla="*/ 0 w 3720230"/>
              <a:gd name="connsiteY1" fmla="*/ 1064712 h 1064712"/>
              <a:gd name="connsiteX2" fmla="*/ 2993720 w 3720230"/>
              <a:gd name="connsiteY2" fmla="*/ 1052186 h 1064712"/>
              <a:gd name="connsiteX3" fmla="*/ 3720230 w 3720230"/>
              <a:gd name="connsiteY3" fmla="*/ 12526 h 1064712"/>
              <a:gd name="connsiteX4" fmla="*/ 814191 w 3720230"/>
              <a:gd name="connsiteY4" fmla="*/ 0 h 1064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0230" h="1064712">
                <a:moveTo>
                  <a:pt x="814191" y="0"/>
                </a:moveTo>
                <a:lnTo>
                  <a:pt x="0" y="1064712"/>
                </a:lnTo>
                <a:lnTo>
                  <a:pt x="2993720" y="1052186"/>
                </a:lnTo>
                <a:lnTo>
                  <a:pt x="3720230" y="12526"/>
                </a:lnTo>
                <a:lnTo>
                  <a:pt x="814191" y="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FA4BCB5D-5425-0542-A7FD-C055E26DF047}"/>
              </a:ext>
            </a:extLst>
          </p:cNvPr>
          <p:cNvSpPr txBox="1"/>
          <p:nvPr/>
        </p:nvSpPr>
        <p:spPr>
          <a:xfrm>
            <a:off x="4069001" y="1611654"/>
            <a:ext cx="48460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/>
              <a:t>狙うエネルギーに応じて</a:t>
            </a:r>
            <a:r>
              <a:rPr kumimoji="1" lang="en-US" altLang="ja-JP" dirty="0"/>
              <a:t> O(1m</a:t>
            </a:r>
            <a:r>
              <a:rPr kumimoji="1" lang="en-US" altLang="ja-JP" baseline="30000" dirty="0"/>
              <a:t>2</a:t>
            </a:r>
            <a:r>
              <a:rPr kumimoji="1" lang="en-US" altLang="ja-JP" dirty="0"/>
              <a:t>)</a:t>
            </a:r>
            <a:r>
              <a:rPr kumimoji="1" lang="ja-JP" altLang="en-US"/>
              <a:t>の放射線検出器を</a:t>
            </a:r>
            <a:r>
              <a:rPr kumimoji="1" lang="en-US" altLang="ja-JP" dirty="0"/>
              <a:t>10m-1000m</a:t>
            </a:r>
            <a:r>
              <a:rPr kumimoji="1" lang="ja-JP" altLang="en-US"/>
              <a:t>の間隔で配置すれば、複数の検出器で同一シャワーの粒子を検出できる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/>
              <a:t>一次粒子に対する有効面積は装置を設置する領域の面積に相当</a:t>
            </a:r>
            <a:r>
              <a:rPr lang="en-US" altLang="ja-JP" dirty="0"/>
              <a:t> =&gt; </a:t>
            </a:r>
            <a:r>
              <a:rPr lang="ja-JP" altLang="en-US"/>
              <a:t>空気シャワアレイ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/>
              <a:t>「サンプリング」された観測データから</a:t>
            </a:r>
            <a:endParaRPr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ja-JP" altLang="en-US"/>
              <a:t>到来方向</a:t>
            </a:r>
            <a:endParaRPr kumimoji="1"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ja-JP" altLang="en-US"/>
              <a:t>エネルギー</a:t>
            </a:r>
            <a:endParaRPr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ja-JP" altLang="en-US"/>
              <a:t>粒子種（質量数、ガンマ線・ニュートリノ弁別）</a:t>
            </a:r>
            <a:endParaRPr kumimoji="1" lang="en-US" altLang="ja-JP" dirty="0"/>
          </a:p>
          <a:p>
            <a:r>
              <a:rPr lang="ja-JP" altLang="en-US"/>
              <a:t>を決定することが実験の鍵</a:t>
            </a:r>
            <a:endParaRPr kumimoji="1" lang="ja-JP" altLang="en-US"/>
          </a:p>
        </p:txBody>
      </p:sp>
      <p:sp>
        <p:nvSpPr>
          <p:cNvPr id="11" name="直方体 10">
            <a:extLst>
              <a:ext uri="{FF2B5EF4-FFF2-40B4-BE49-F238E27FC236}">
                <a16:creationId xmlns:a16="http://schemas.microsoft.com/office/drawing/2014/main" xmlns="" id="{8CBD253B-626A-3F46-8A71-2BA52ABB7589}"/>
              </a:ext>
            </a:extLst>
          </p:cNvPr>
          <p:cNvSpPr/>
          <p:nvPr/>
        </p:nvSpPr>
        <p:spPr>
          <a:xfrm>
            <a:off x="341089" y="4740888"/>
            <a:ext cx="407963" cy="239150"/>
          </a:xfrm>
          <a:prstGeom prst="cube">
            <a:avLst>
              <a:gd name="adj" fmla="val 626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直方体 11">
            <a:extLst>
              <a:ext uri="{FF2B5EF4-FFF2-40B4-BE49-F238E27FC236}">
                <a16:creationId xmlns:a16="http://schemas.microsoft.com/office/drawing/2014/main" xmlns="" id="{80E3195C-BAFE-D648-B1D4-5ED656653AF1}"/>
              </a:ext>
            </a:extLst>
          </p:cNvPr>
          <p:cNvSpPr/>
          <p:nvPr/>
        </p:nvSpPr>
        <p:spPr>
          <a:xfrm>
            <a:off x="1493170" y="4740888"/>
            <a:ext cx="407963" cy="239150"/>
          </a:xfrm>
          <a:prstGeom prst="cube">
            <a:avLst>
              <a:gd name="adj" fmla="val 626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直方体 12">
            <a:extLst>
              <a:ext uri="{FF2B5EF4-FFF2-40B4-BE49-F238E27FC236}">
                <a16:creationId xmlns:a16="http://schemas.microsoft.com/office/drawing/2014/main" xmlns="" id="{E4D745F1-D59C-BB48-AE4B-E21EE12DFBB8}"/>
              </a:ext>
            </a:extLst>
          </p:cNvPr>
          <p:cNvSpPr/>
          <p:nvPr/>
        </p:nvSpPr>
        <p:spPr>
          <a:xfrm>
            <a:off x="844088" y="4119341"/>
            <a:ext cx="407963" cy="239150"/>
          </a:xfrm>
          <a:prstGeom prst="cube">
            <a:avLst>
              <a:gd name="adj" fmla="val 626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直方体 13">
            <a:extLst>
              <a:ext uri="{FF2B5EF4-FFF2-40B4-BE49-F238E27FC236}">
                <a16:creationId xmlns:a16="http://schemas.microsoft.com/office/drawing/2014/main" xmlns="" id="{A0C0B4E4-9B75-1346-82B6-407627035480}"/>
              </a:ext>
            </a:extLst>
          </p:cNvPr>
          <p:cNvSpPr/>
          <p:nvPr/>
        </p:nvSpPr>
        <p:spPr>
          <a:xfrm>
            <a:off x="1996169" y="4119341"/>
            <a:ext cx="407963" cy="239150"/>
          </a:xfrm>
          <a:prstGeom prst="cube">
            <a:avLst>
              <a:gd name="adj" fmla="val 626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直方体 14">
            <a:extLst>
              <a:ext uri="{FF2B5EF4-FFF2-40B4-BE49-F238E27FC236}">
                <a16:creationId xmlns:a16="http://schemas.microsoft.com/office/drawing/2014/main" xmlns="" id="{C3AF0D62-94BA-8449-A4B9-147919875414}"/>
              </a:ext>
            </a:extLst>
          </p:cNvPr>
          <p:cNvSpPr/>
          <p:nvPr/>
        </p:nvSpPr>
        <p:spPr>
          <a:xfrm>
            <a:off x="2618525" y="4740888"/>
            <a:ext cx="407963" cy="239150"/>
          </a:xfrm>
          <a:prstGeom prst="cube">
            <a:avLst>
              <a:gd name="adj" fmla="val 626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直方体 15">
            <a:extLst>
              <a:ext uri="{FF2B5EF4-FFF2-40B4-BE49-F238E27FC236}">
                <a16:creationId xmlns:a16="http://schemas.microsoft.com/office/drawing/2014/main" xmlns="" id="{E74B1477-DE6A-714C-9797-051232E7EC5B}"/>
              </a:ext>
            </a:extLst>
          </p:cNvPr>
          <p:cNvSpPr/>
          <p:nvPr/>
        </p:nvSpPr>
        <p:spPr>
          <a:xfrm>
            <a:off x="3121524" y="4119341"/>
            <a:ext cx="407963" cy="239150"/>
          </a:xfrm>
          <a:prstGeom prst="cube">
            <a:avLst>
              <a:gd name="adj" fmla="val 626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60F39729-AD92-7A4B-8886-A581A21266B3}"/>
              </a:ext>
            </a:extLst>
          </p:cNvPr>
          <p:cNvSpPr txBox="1"/>
          <p:nvPr/>
        </p:nvSpPr>
        <p:spPr>
          <a:xfrm>
            <a:off x="1576011" y="5141154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solidFill>
                  <a:srgbClr val="FFC000"/>
                </a:solidFill>
              </a:rPr>
              <a:t>これ全部「有効面積」</a:t>
            </a:r>
          </a:p>
        </p:txBody>
      </p:sp>
      <p:sp>
        <p:nvSpPr>
          <p:cNvPr id="19" name="タイトル 1">
            <a:extLst>
              <a:ext uri="{FF2B5EF4-FFF2-40B4-BE49-F238E27FC236}">
                <a16:creationId xmlns:a16="http://schemas.microsoft.com/office/drawing/2014/main" xmlns="" id="{249A249A-E398-3E42-99DD-265C25030D6B}"/>
              </a:ext>
            </a:extLst>
          </p:cNvPr>
          <p:cNvSpPr txBox="1">
            <a:spLocks/>
          </p:cNvSpPr>
          <p:nvPr/>
        </p:nvSpPr>
        <p:spPr>
          <a:xfrm>
            <a:off x="628650" y="480285"/>
            <a:ext cx="7886700" cy="80989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000"/>
              <a:t>空気シャワーアレイ</a:t>
            </a:r>
            <a:endParaRPr lang="ja-JP" altLang="en-US" sz="4000" dirty="0"/>
          </a:p>
        </p:txBody>
      </p:sp>
      <p:pic>
        <p:nvPicPr>
          <p:cNvPr id="20" name="Picture 59" descr="as_image">
            <a:extLst>
              <a:ext uri="{FF2B5EF4-FFF2-40B4-BE49-F238E27FC236}">
                <a16:creationId xmlns:a16="http://schemas.microsoft.com/office/drawing/2014/main" xmlns="" id="{6D4232B1-5B72-A14B-BC7F-876C29AE2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573513">
            <a:off x="1240365" y="1129337"/>
            <a:ext cx="1919569" cy="3782358"/>
          </a:xfrm>
          <a:prstGeom prst="rect">
            <a:avLst/>
          </a:prstGeom>
          <a:noFill/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xmlns="" id="{2AA85498-3652-064F-A8EB-68F80244D546}"/>
              </a:ext>
            </a:extLst>
          </p:cNvPr>
          <p:cNvSpPr txBox="1"/>
          <p:nvPr/>
        </p:nvSpPr>
        <p:spPr>
          <a:xfrm>
            <a:off x="678812" y="5903446"/>
            <a:ext cx="7805149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b="1">
                <a:solidFill>
                  <a:srgbClr val="FF0000"/>
                </a:solidFill>
              </a:rPr>
              <a:t>「一次粒子の情報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 </a:t>
            </a:r>
            <a:r>
              <a:rPr kumimoji="1" lang="en-US" altLang="ja-JP" sz="2000" b="1" dirty="0">
                <a:solidFill>
                  <a:srgbClr val="FF0000"/>
                </a:solidFill>
                <a:sym typeface="Wingdings" pitchFamily="2" charset="2"/>
              </a:rPr>
              <a:t> </a:t>
            </a:r>
            <a:r>
              <a:rPr kumimoji="1" lang="ja-JP" altLang="en-US" sz="2000" b="1">
                <a:solidFill>
                  <a:srgbClr val="FF0000"/>
                </a:solidFill>
                <a:sym typeface="Wingdings" pitchFamily="2" charset="2"/>
              </a:rPr>
              <a:t>観測量」の対応付けには空気シャワーの物理の理解と空気シャワーモンテカルロシミュレーションが不可欠</a:t>
            </a:r>
            <a:endParaRPr kumimoji="1" lang="ja-JP" altLang="en-US" sz="2000" b="1">
              <a:solidFill>
                <a:srgbClr val="FF0000"/>
              </a:solidFill>
            </a:endParaRPr>
          </a:p>
        </p:txBody>
      </p:sp>
      <p:sp>
        <p:nvSpPr>
          <p:cNvPr id="22" name="スライド番号プレースホルダー 21">
            <a:extLst>
              <a:ext uri="{FF2B5EF4-FFF2-40B4-BE49-F238E27FC236}">
                <a16:creationId xmlns:a16="http://schemas.microsoft.com/office/drawing/2014/main" xmlns="" id="{299702BB-2979-094C-8CCE-B40EC0E6B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FA930-CC96-9640-89BE-40A459660EC0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30769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7615-3E01-084D-BF27-7281EE525490}" type="slidenum">
              <a:rPr kumimoji="1" lang="ja-JP" altLang="en-US" smtClean="0"/>
              <a:t>50</a:t>
            </a:fld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48704" y="256214"/>
            <a:ext cx="7050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>
                <a:latin typeface="+mj-lt"/>
                <a:ea typeface="MS PGothic" charset="-128"/>
                <a:cs typeface="MS PGothic" charset="-128"/>
              </a:rPr>
              <a:t>今後の加速器実験：</a:t>
            </a:r>
            <a:r>
              <a:rPr lang="en-US" altLang="ja-JP" sz="3600" b="1" dirty="0">
                <a:latin typeface="+mj-lt"/>
                <a:ea typeface="MS PGothic" charset="-128"/>
                <a:cs typeface="MS PGothic" charset="-128"/>
              </a:rPr>
              <a:t>Oxygen, finally</a:t>
            </a:r>
            <a:r>
              <a:rPr lang="mr-IN" altLang="ja-JP" sz="3600" b="1" dirty="0">
                <a:latin typeface="+mj-lt"/>
                <a:ea typeface="MS PGothic" charset="-128"/>
                <a:cs typeface="MS PGothic" charset="-128"/>
              </a:rPr>
              <a:t>…</a:t>
            </a:r>
            <a:endParaRPr kumimoji="1" lang="ja-JP" altLang="en-US" sz="3600" b="1" dirty="0">
              <a:latin typeface="+mj-lt"/>
              <a:ea typeface="MS PGothic" charset="-128"/>
              <a:cs typeface="MS PGothic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8346" y="5480513"/>
            <a:ext cx="8597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LHC</a:t>
            </a:r>
            <a:r>
              <a:rPr lang="ja-JP" altLang="en-US"/>
              <a:t>で酸素原子核衝突の予定</a:t>
            </a:r>
            <a:r>
              <a:rPr lang="en-US" altLang="ja-JP" dirty="0"/>
              <a:t>(2023?)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/>
              <a:t>宇宙線ー大気衝突に近い衝突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/>
              <a:t>これまでの重原子核衝突では、原子核周りの仮想光子との衝突（</a:t>
            </a:r>
            <a:r>
              <a:rPr lang="en-US" altLang="ja-JP" dirty="0"/>
              <a:t>Ultra Peripheral Collision; UPC</a:t>
            </a:r>
            <a:r>
              <a:rPr lang="ja-JP" altLang="en-US"/>
              <a:t>）が大きなバックグラウンドだったが、酸素なら</a:t>
            </a:r>
            <a:r>
              <a:rPr lang="en-US" altLang="ja-JP" dirty="0"/>
              <a:t>OK</a:t>
            </a:r>
            <a:r>
              <a:rPr lang="ja-JP" altLang="en-US"/>
              <a:t>。</a:t>
            </a:r>
            <a:endParaRPr lang="ja-JP" altLang="en-US" dirty="0"/>
          </a:p>
        </p:txBody>
      </p:sp>
      <p:grpSp>
        <p:nvGrpSpPr>
          <p:cNvPr id="16" name="図形グループ 15"/>
          <p:cNvGrpSpPr/>
          <p:nvPr/>
        </p:nvGrpSpPr>
        <p:grpSpPr>
          <a:xfrm>
            <a:off x="1666116" y="3043385"/>
            <a:ext cx="3265113" cy="2411250"/>
            <a:chOff x="245327" y="3503194"/>
            <a:chExt cx="4048352" cy="3218672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327" y="3755961"/>
              <a:ext cx="4048352" cy="2965905"/>
            </a:xfrm>
            <a:prstGeom prst="rect">
              <a:avLst/>
            </a:prstGeom>
          </p:spPr>
        </p:pic>
        <p:sp>
          <p:nvSpPr>
            <p:cNvPr id="2" name="テキスト ボックス 1"/>
            <p:cNvSpPr txBox="1"/>
            <p:nvPr/>
          </p:nvSpPr>
          <p:spPr>
            <a:xfrm>
              <a:off x="1793161" y="5402081"/>
              <a:ext cx="580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>
                  <a:solidFill>
                    <a:srgbClr val="FFC000"/>
                  </a:solidFill>
                </a:rPr>
                <a:t>UPC</a:t>
              </a:r>
              <a:endParaRPr kumimoji="1" lang="ja-JP" altLang="en-US" b="1" dirty="0">
                <a:solidFill>
                  <a:srgbClr val="FFC000"/>
                </a:solidFill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2547340" y="4731997"/>
              <a:ext cx="10988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/>
                <a:t>Hadronic </a:t>
              </a:r>
              <a:endParaRPr kumimoji="1" lang="ja-JP" altLang="en-US" b="1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1139455" y="3503194"/>
              <a:ext cx="25067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/>
                <a:t>Forward photons in p-O </a:t>
              </a:r>
              <a:endParaRPr kumimoji="1" lang="ja-JP" altLang="en-US" b="1" dirty="0"/>
            </a:p>
          </p:txBody>
        </p:sp>
      </p:grp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t="6181" b="6465"/>
          <a:stretch>
            <a:fillRect/>
          </a:stretch>
        </p:blipFill>
        <p:spPr bwMode="auto">
          <a:xfrm>
            <a:off x="5370126" y="3234440"/>
            <a:ext cx="3264573" cy="2026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838" t="6181" b="646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5587050" y="3935675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>
                <a:solidFill>
                  <a:srgbClr val="FFC000"/>
                </a:solidFill>
              </a:rPr>
              <a:t>UPC</a:t>
            </a:r>
            <a:endParaRPr kumimoji="1"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703370" y="2980061"/>
            <a:ext cx="259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Forward photons in p-</a:t>
            </a:r>
            <a:r>
              <a:rPr lang="en-US" altLang="ja-JP" b="1" dirty="0" err="1"/>
              <a:t>Pb</a:t>
            </a:r>
            <a:r>
              <a:rPr lang="en-US" altLang="ja-JP" b="1" dirty="0"/>
              <a:t> </a:t>
            </a:r>
            <a:endParaRPr kumimoji="1" lang="ja-JP" altLang="en-US" b="1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46" y="898644"/>
            <a:ext cx="57277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723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F68DDE3F-905B-CB4C-9B1C-D98B62B55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0827"/>
            <a:ext cx="7886700" cy="876298"/>
          </a:xfrm>
        </p:spPr>
        <p:txBody>
          <a:bodyPr/>
          <a:lstStyle/>
          <a:p>
            <a:pPr algn="ctr"/>
            <a:r>
              <a:rPr lang="ja-JP" altLang="en-US" b="1"/>
              <a:t>加速器実験</a:t>
            </a:r>
            <a:r>
              <a:rPr kumimoji="1" lang="ja-JP" altLang="en-US" b="1"/>
              <a:t>のまとめ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39018359-50CF-D249-85DC-C4760B3AC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700" y="1209675"/>
            <a:ext cx="8382000" cy="5210176"/>
          </a:xfrm>
        </p:spPr>
        <p:txBody>
          <a:bodyPr>
            <a:normAutofit/>
          </a:bodyPr>
          <a:lstStyle/>
          <a:p>
            <a:r>
              <a:rPr lang="ja-JP" altLang="en-US" sz="2400" b="1">
                <a:solidFill>
                  <a:srgbClr val="C00000"/>
                </a:solidFill>
              </a:rPr>
              <a:t>空気シャワー発達理解のため、</a:t>
            </a:r>
            <a:r>
              <a:rPr lang="en-US" altLang="ja-JP" sz="2400" b="1" dirty="0">
                <a:solidFill>
                  <a:srgbClr val="C00000"/>
                </a:solidFill>
              </a:rPr>
              <a:t>Collider</a:t>
            </a:r>
            <a:r>
              <a:rPr lang="ja-JP" altLang="en-US" sz="2400" b="1">
                <a:solidFill>
                  <a:srgbClr val="C00000"/>
                </a:solidFill>
              </a:rPr>
              <a:t>は重要</a:t>
            </a:r>
            <a:endParaRPr lang="en-US" altLang="ja-JP" sz="2400" b="1" dirty="0">
              <a:solidFill>
                <a:srgbClr val="C00000"/>
              </a:solidFill>
            </a:endParaRPr>
          </a:p>
          <a:p>
            <a:pPr marL="742950" lvl="1" indent="-285750"/>
            <a:r>
              <a:rPr lang="en-US" altLang="ja-JP" sz="2000" dirty="0"/>
              <a:t>LHC</a:t>
            </a:r>
            <a:r>
              <a:rPr lang="ja-JP" altLang="en-US" sz="2000"/>
              <a:t>での</a:t>
            </a:r>
            <a:r>
              <a:rPr lang="en-US" altLang="ja-JP" sz="2000" dirty="0"/>
              <a:t> total cross section</a:t>
            </a:r>
            <a:r>
              <a:rPr lang="ja-JP" altLang="en-US" sz="2000"/>
              <a:t>は</a:t>
            </a:r>
            <a:r>
              <a:rPr lang="en-US" altLang="ja-JP" sz="2000" dirty="0"/>
              <a:t> </a:t>
            </a:r>
            <a:r>
              <a:rPr lang="en-US" altLang="ja-JP" sz="2000" dirty="0" err="1"/>
              <a:t>X</a:t>
            </a:r>
            <a:r>
              <a:rPr lang="en-US" altLang="ja-JP" sz="2000" baseline="-25000" dirty="0" err="1"/>
              <a:t>max</a:t>
            </a:r>
            <a:r>
              <a:rPr lang="ja-JP" altLang="en-US" sz="2000"/>
              <a:t>予想の不定性を小さくした。</a:t>
            </a:r>
            <a:endParaRPr lang="en-US" altLang="ja-JP" sz="2000" dirty="0"/>
          </a:p>
          <a:p>
            <a:pPr marL="742950" lvl="1" indent="-285750"/>
            <a:r>
              <a:rPr lang="ja-JP" altLang="en-US" sz="2000"/>
              <a:t>これまでに、</a:t>
            </a:r>
            <a:r>
              <a:rPr lang="en-US" altLang="ja-JP" sz="2000" dirty="0"/>
              <a:t>LHC</a:t>
            </a:r>
            <a:r>
              <a:rPr lang="ja-JP" altLang="en-US" sz="2000"/>
              <a:t>での測定と主要モデル予想の間に大きな食い違いはない</a:t>
            </a:r>
            <a:r>
              <a:rPr lang="en-US" altLang="ja-JP" sz="2000" dirty="0"/>
              <a:t> </a:t>
            </a:r>
            <a:r>
              <a:rPr lang="ja-JP" altLang="en-US" sz="2000"/>
              <a:t>　</a:t>
            </a:r>
            <a:r>
              <a:rPr lang="en-US" altLang="ja-JP" sz="2000" b="1" dirty="0">
                <a:solidFill>
                  <a:srgbClr val="0070C0"/>
                </a:solidFill>
              </a:rPr>
              <a:t>=&gt; muon excess</a:t>
            </a:r>
            <a:r>
              <a:rPr lang="ja-JP" altLang="en-US" sz="2000" b="1">
                <a:solidFill>
                  <a:srgbClr val="0070C0"/>
                </a:solidFill>
              </a:rPr>
              <a:t>問題解決の糸口は？</a:t>
            </a:r>
            <a:endParaRPr kumimoji="1" lang="en-US" altLang="ja-JP" sz="2000" b="1" dirty="0">
              <a:solidFill>
                <a:srgbClr val="0070C0"/>
              </a:solidFill>
            </a:endParaRPr>
          </a:p>
          <a:p>
            <a:r>
              <a:rPr lang="en-US" altLang="ja-JP" sz="2400" b="1" dirty="0">
                <a:solidFill>
                  <a:srgbClr val="C00000"/>
                </a:solidFill>
              </a:rPr>
              <a:t>LHCf/RHICf</a:t>
            </a:r>
            <a:r>
              <a:rPr lang="ja-JP" altLang="en-US" sz="2400" b="1">
                <a:solidFill>
                  <a:srgbClr val="C00000"/>
                </a:solidFill>
              </a:rPr>
              <a:t>実験</a:t>
            </a:r>
            <a:endParaRPr lang="en-US" altLang="ja-JP" sz="2400" b="1" dirty="0">
              <a:solidFill>
                <a:srgbClr val="C00000"/>
              </a:solidFill>
            </a:endParaRPr>
          </a:p>
          <a:p>
            <a:pPr lvl="1"/>
            <a:r>
              <a:rPr lang="ja-JP" altLang="en-US" sz="2000"/>
              <a:t>大型実験は「中央」を測定するが、空気シャワーには「前方」が重要</a:t>
            </a:r>
            <a:endParaRPr kumimoji="1" lang="en-US" altLang="ja-JP" sz="2000" dirty="0"/>
          </a:p>
          <a:p>
            <a:pPr lvl="1"/>
            <a:r>
              <a:rPr lang="ja-JP" altLang="en-US" sz="2000"/>
              <a:t>𝜋</a:t>
            </a:r>
            <a:r>
              <a:rPr lang="en-US" altLang="ja-JP" sz="2000" baseline="30000" dirty="0"/>
              <a:t>0</a:t>
            </a:r>
            <a:r>
              <a:rPr lang="en-US" altLang="ja-JP" sz="2000" dirty="0"/>
              <a:t>, </a:t>
            </a:r>
            <a:r>
              <a:rPr lang="ja-JP" altLang="en-US" sz="2000"/>
              <a:t>中性子生成断面積の</a:t>
            </a:r>
            <a:r>
              <a:rPr lang="en-US" altLang="ja-JP" sz="2000" dirty="0"/>
              <a:t> scaling</a:t>
            </a:r>
            <a:r>
              <a:rPr lang="ja-JP" altLang="en-US" sz="2000"/>
              <a:t>を確認</a:t>
            </a:r>
            <a:r>
              <a:rPr lang="en-US" altLang="ja-JP" sz="2000" dirty="0"/>
              <a:t> =&gt; Energy</a:t>
            </a:r>
            <a:r>
              <a:rPr lang="ja-JP" altLang="en-US" sz="2000"/>
              <a:t>範囲を広げ、定量的に</a:t>
            </a:r>
            <a:endParaRPr lang="en-US" altLang="ja-JP" sz="2000" dirty="0"/>
          </a:p>
          <a:p>
            <a:pPr lvl="1"/>
            <a:r>
              <a:rPr lang="ja-JP" altLang="en-US" sz="2000"/>
              <a:t>非摂動</a:t>
            </a:r>
            <a:r>
              <a:rPr lang="en-US" altLang="ja-JP" sz="2000" dirty="0"/>
              <a:t>QCD</a:t>
            </a:r>
            <a:r>
              <a:rPr lang="ja-JP" altLang="en-US" sz="2000"/>
              <a:t>反応</a:t>
            </a:r>
            <a:r>
              <a:rPr lang="en-US" altLang="ja-JP" sz="2000" dirty="0"/>
              <a:t>(∼</a:t>
            </a:r>
            <a:r>
              <a:rPr lang="ja-JP" altLang="en-US" sz="2000"/>
              <a:t>前方</a:t>
            </a:r>
            <a:r>
              <a:rPr lang="en-US" altLang="ja-JP" sz="2000" dirty="0"/>
              <a:t>)</a:t>
            </a:r>
            <a:r>
              <a:rPr lang="ja-JP" altLang="en-US" sz="2000"/>
              <a:t>で予想外のスピン非対称を発見。</a:t>
            </a:r>
            <a:r>
              <a:rPr lang="en-US" altLang="ja-JP" sz="2000" dirty="0"/>
              <a:t>=&gt; </a:t>
            </a:r>
            <a:r>
              <a:rPr lang="ja-JP" altLang="en-US" sz="2000"/>
              <a:t>前方粒子生成の理解につながるか</a:t>
            </a:r>
            <a:endParaRPr lang="en-US" altLang="ja-JP" sz="2000" dirty="0"/>
          </a:p>
          <a:p>
            <a:r>
              <a:rPr lang="ja-JP" altLang="en-US" sz="2400" b="1">
                <a:solidFill>
                  <a:srgbClr val="C00000"/>
                </a:solidFill>
              </a:rPr>
              <a:t>将来の宇宙線観測と加速器実験</a:t>
            </a:r>
            <a:endParaRPr lang="en-US" altLang="ja-JP" sz="2400" b="1" dirty="0">
              <a:solidFill>
                <a:srgbClr val="C00000"/>
              </a:solidFill>
            </a:endParaRPr>
          </a:p>
          <a:p>
            <a:pPr lvl="1"/>
            <a:r>
              <a:rPr lang="ja-JP" altLang="en-US" sz="2000"/>
              <a:t>宇宙線観測は地上観測による粒子識別が鍵</a:t>
            </a:r>
            <a:endParaRPr lang="en-US" altLang="ja-JP" sz="2000" dirty="0"/>
          </a:p>
          <a:p>
            <a:pPr lvl="1"/>
            <a:r>
              <a:rPr kumimoji="1" lang="en-US" altLang="ja-JP" sz="2000" dirty="0"/>
              <a:t>Muon excess</a:t>
            </a:r>
            <a:r>
              <a:rPr kumimoji="1" lang="ja-JP" altLang="en-US" sz="2000"/>
              <a:t>問題の解決が必要</a:t>
            </a:r>
            <a:endParaRPr kumimoji="1" lang="en-US" altLang="ja-JP" sz="2000" dirty="0"/>
          </a:p>
          <a:p>
            <a:pPr lvl="1"/>
            <a:r>
              <a:rPr lang="en-US" altLang="ja-JP" sz="2000" dirty="0"/>
              <a:t>LHC</a:t>
            </a:r>
            <a:r>
              <a:rPr lang="ja-JP" altLang="en-US" sz="2000"/>
              <a:t>酸素衝突、未測定の角度での測定、新物理？</a:t>
            </a:r>
            <a:endParaRPr kumimoji="1" lang="en-US" altLang="ja-JP" sz="2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CE4BD988-FFCC-CD49-BD7D-32C8C85C2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9672B-0366-4744-9942-7209F5527F43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03430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xmlns="" id="{9F9C9DBC-3B7F-354E-83BC-91CF3A311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1133-4B7D-5B4A-A97C-4A2C2C89349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769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xmlns="" id="{C3AA0E02-06D1-4F40-B199-866D351FA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DD9EB-2632-B848-80AC-C3945FB2645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C6129210-D495-AE49-B2A0-C4F147F871B0}"/>
              </a:ext>
            </a:extLst>
          </p:cNvPr>
          <p:cNvSpPr txBox="1"/>
          <p:nvPr/>
        </p:nvSpPr>
        <p:spPr>
          <a:xfrm>
            <a:off x="1069310" y="2363372"/>
            <a:ext cx="364715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観測の原理（</a:t>
            </a:r>
            <a:r>
              <a:rPr kumimoji="1" lang="en-US" altLang="ja-JP" dirty="0"/>
              <a:t>SD, FD, Cherenkov</a:t>
            </a:r>
            <a:r>
              <a:rPr kumimoji="1" lang="ja-JP" altLang="en-US"/>
              <a:t>）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/>
              <a:t>エネルギー決定の原理</a:t>
            </a:r>
            <a:endParaRPr kumimoji="1" lang="en-US" altLang="ja-JP" dirty="0"/>
          </a:p>
          <a:p>
            <a:r>
              <a:rPr lang="ja-JP" altLang="en-US"/>
              <a:t>角度決定の原理</a:t>
            </a:r>
            <a:endParaRPr lang="en-US" altLang="ja-JP" dirty="0"/>
          </a:p>
          <a:p>
            <a:r>
              <a:rPr kumimoji="1" lang="ja-JP" altLang="en-US"/>
              <a:t>質量決定の原理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/>
              <a:t>現実：例としてミューオン問題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/>
              <a:t>ハドロン相互作用モデルの難しさ</a:t>
            </a:r>
            <a:endParaRPr kumimoji="1" lang="en-US" altLang="ja-JP" dirty="0"/>
          </a:p>
          <a:p>
            <a:r>
              <a:rPr kumimoji="1" lang="en-US" altLang="ja-JP" dirty="0"/>
              <a:t>Collider</a:t>
            </a:r>
            <a:r>
              <a:rPr kumimoji="1" lang="ja-JP" altLang="en-US"/>
              <a:t>での検証</a:t>
            </a:r>
          </a:p>
        </p:txBody>
      </p:sp>
    </p:spTree>
    <p:extLst>
      <p:ext uri="{BB962C8B-B14F-4D97-AF65-F5344CB8AC3E}">
        <p14:creationId xmlns:p14="http://schemas.microsoft.com/office/powerpoint/2010/main" val="37981726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68393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3600" dirty="0"/>
              <a:t>Why MC predictions differ and difficult?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6264" y="1095639"/>
            <a:ext cx="8229600" cy="2799426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sz="2800" dirty="0"/>
              <a:t>Higher energy than the accelerator energy</a:t>
            </a:r>
          </a:p>
          <a:p>
            <a:r>
              <a:rPr lang="en-US" altLang="ja-JP" sz="2800" dirty="0"/>
              <a:t>Essentially soft (small Q</a:t>
            </a:r>
            <a:r>
              <a:rPr lang="en-US" altLang="ja-JP" sz="2800" baseline="30000" dirty="0"/>
              <a:t>2</a:t>
            </a:r>
            <a:r>
              <a:rPr lang="en-US" altLang="ja-JP" sz="2800" dirty="0"/>
              <a:t>) interactions dominate</a:t>
            </a:r>
          </a:p>
          <a:p>
            <a:pPr lvl="1"/>
            <a:r>
              <a:rPr kumimoji="1" lang="en-US" altLang="ja-JP" sz="2400" dirty="0"/>
              <a:t>particles from soft interaction carry a large fraction of collision energy =&gt; important for air shower</a:t>
            </a:r>
          </a:p>
          <a:p>
            <a:pPr lvl="1"/>
            <a:r>
              <a:rPr lang="en-US" altLang="ja-JP" sz="2400" dirty="0"/>
              <a:t>soft particles are emitted very forward, difficult to measure even at the accelerator energy</a:t>
            </a:r>
            <a:endParaRPr lang="ja-JP" altLang="en-US" sz="2400" dirty="0"/>
          </a:p>
          <a:p>
            <a:pPr lvl="1"/>
            <a:r>
              <a:rPr lang="en-US" altLang="ja-JP" sz="2400" dirty="0"/>
              <a:t>while </a:t>
            </a:r>
            <a:r>
              <a:rPr kumimoji="1" lang="en-US" altLang="ja-JP" sz="2400" dirty="0"/>
              <a:t>cross sections of hard interactions can be calculated by </a:t>
            </a:r>
            <a:r>
              <a:rPr kumimoji="1" lang="en-US" altLang="ja-JP" sz="2400" dirty="0" err="1"/>
              <a:t>pQCD</a:t>
            </a:r>
            <a:r>
              <a:rPr lang="en-US" altLang="ja-JP" sz="2400" dirty="0"/>
              <a:t>, it is difficult for soft processes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985" y="4640634"/>
            <a:ext cx="2648171" cy="222599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778" y="4595280"/>
            <a:ext cx="3134974" cy="2289708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20F26-742F-0749-AE57-C59EECC2B970}" type="slidenum">
              <a:rPr kumimoji="1" lang="ja-JP" altLang="en-US" smtClean="0"/>
              <a:t>54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88452" y="3787577"/>
            <a:ext cx="4421609" cy="920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soft interaction : pion exchange, meson exchange, </a:t>
            </a:r>
            <a:r>
              <a:rPr kumimoji="1" lang="en-US" altLang="ja-JP" dirty="0" err="1"/>
              <a:t>Reggeon</a:t>
            </a:r>
            <a:r>
              <a:rPr kumimoji="1" lang="en-US" altLang="ja-JP" dirty="0"/>
              <a:t> exchange, </a:t>
            </a:r>
            <a:r>
              <a:rPr kumimoji="1" lang="en-US" altLang="ja-JP" dirty="0" err="1"/>
              <a:t>Pomeron</a:t>
            </a:r>
            <a:r>
              <a:rPr kumimoji="1" lang="en-US" altLang="ja-JP" dirty="0"/>
              <a:t> exchange, multi-</a:t>
            </a:r>
            <a:r>
              <a:rPr kumimoji="1" lang="en-US" altLang="ja-JP" dirty="0" err="1"/>
              <a:t>Pomerons</a:t>
            </a:r>
            <a:r>
              <a:rPr kumimoji="1" lang="en-US" altLang="ja-JP" dirty="0"/>
              <a:t> exchange 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73538" y="3879946"/>
            <a:ext cx="3175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hard interaction : </a:t>
            </a:r>
            <a:r>
              <a:rPr kumimoji="1" lang="en-US" altLang="ja-JP" dirty="0" err="1"/>
              <a:t>parton-parton</a:t>
            </a:r>
            <a:r>
              <a:rPr kumimoji="1" lang="en-US" altLang="ja-JP" dirty="0"/>
              <a:t> interaction as asymptotic free particles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22853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73E41470-E3D2-E04F-B0B7-70C322C110A6}"/>
              </a:ext>
            </a:extLst>
          </p:cNvPr>
          <p:cNvSpPr txBox="1">
            <a:spLocks/>
          </p:cNvSpPr>
          <p:nvPr/>
        </p:nvSpPr>
        <p:spPr>
          <a:xfrm>
            <a:off x="628650" y="177236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000"/>
              <a:t>空気シャワーの基礎</a:t>
            </a:r>
            <a:endParaRPr lang="en-US" altLang="ja-JP" sz="4000" dirty="0"/>
          </a:p>
          <a:p>
            <a:pPr algn="ctr"/>
            <a:r>
              <a:rPr lang="en-US" altLang="ja-JP" sz="4000" dirty="0"/>
              <a:t>〜</a:t>
            </a:r>
            <a:r>
              <a:rPr lang="ja-JP" altLang="en-US" sz="4000"/>
              <a:t>電磁カスケードシャワー</a:t>
            </a:r>
            <a:r>
              <a:rPr lang="en-US" altLang="ja-JP" sz="4000" dirty="0"/>
              <a:t>〜</a:t>
            </a:r>
            <a:endParaRPr lang="ja-JP" altLang="en-US" sz="4000"/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xmlns="" id="{16291AE3-9CF8-4440-8DA1-835B28024B69}"/>
              </a:ext>
            </a:extLst>
          </p:cNvPr>
          <p:cNvCxnSpPr/>
          <p:nvPr/>
        </p:nvCxnSpPr>
        <p:spPr>
          <a:xfrm>
            <a:off x="1340285" y="1540702"/>
            <a:ext cx="601249" cy="121502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40BF962D-5EF7-E64D-B5A6-95A23FF13696}"/>
              </a:ext>
            </a:extLst>
          </p:cNvPr>
          <p:cNvSpPr txBox="1"/>
          <p:nvPr/>
        </p:nvSpPr>
        <p:spPr>
          <a:xfrm>
            <a:off x="1841326" y="185385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rgbClr val="0070C0"/>
                </a:solidFill>
              </a:rPr>
              <a:t>高エネルギー光子</a:t>
            </a:r>
            <a:endParaRPr kumimoji="1" lang="en-US" altLang="ja-JP" dirty="0">
              <a:solidFill>
                <a:srgbClr val="0070C0"/>
              </a:solidFill>
            </a:endParaRPr>
          </a:p>
          <a:p>
            <a:r>
              <a:rPr lang="ja-JP" altLang="en-US">
                <a:solidFill>
                  <a:srgbClr val="0070C0"/>
                </a:solidFill>
              </a:rPr>
              <a:t>（ガンマ線）</a:t>
            </a:r>
            <a:endParaRPr kumimoji="1" lang="ja-JP" altLang="en-US">
              <a:solidFill>
                <a:srgbClr val="0070C0"/>
              </a:solidFill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xmlns="" id="{DB389CFD-5C2E-0240-85F5-70EBE18A49CC}"/>
              </a:ext>
            </a:extLst>
          </p:cNvPr>
          <p:cNvCxnSpPr>
            <a:cxnSpLocks/>
          </p:cNvCxnSpPr>
          <p:nvPr/>
        </p:nvCxnSpPr>
        <p:spPr>
          <a:xfrm>
            <a:off x="1930063" y="2755727"/>
            <a:ext cx="374726" cy="12651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xmlns="" id="{ECC2FFD4-6A64-5E44-831A-FC3B4F2115DB}"/>
              </a:ext>
            </a:extLst>
          </p:cNvPr>
          <p:cNvCxnSpPr>
            <a:cxnSpLocks/>
          </p:cNvCxnSpPr>
          <p:nvPr/>
        </p:nvCxnSpPr>
        <p:spPr>
          <a:xfrm>
            <a:off x="1920679" y="2694465"/>
            <a:ext cx="585581" cy="12505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3E2F9CE5-F2D6-3541-86C0-72601D36B386}"/>
              </a:ext>
            </a:extLst>
          </p:cNvPr>
          <p:cNvSpPr txBox="1"/>
          <p:nvPr/>
        </p:nvSpPr>
        <p:spPr>
          <a:xfrm>
            <a:off x="2515644" y="2980216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電子対生成で</a:t>
            </a:r>
            <a:endParaRPr lang="en-US" altLang="ja-JP" dirty="0"/>
          </a:p>
          <a:p>
            <a:r>
              <a:rPr kumimoji="1" lang="ja-JP" altLang="en-US">
                <a:solidFill>
                  <a:srgbClr val="FF0000"/>
                </a:solidFill>
              </a:rPr>
              <a:t>電子と陽電子に</a:t>
            </a:r>
          </a:p>
        </p:txBody>
      </p:sp>
      <p:sp>
        <p:nvSpPr>
          <p:cNvPr id="12" name="円/楕円 11">
            <a:extLst>
              <a:ext uri="{FF2B5EF4-FFF2-40B4-BE49-F238E27FC236}">
                <a16:creationId xmlns:a16="http://schemas.microsoft.com/office/drawing/2014/main" xmlns="" id="{4C70DA0C-B728-044B-B4B9-B0E288C8A5AB}"/>
              </a:ext>
            </a:extLst>
          </p:cNvPr>
          <p:cNvSpPr/>
          <p:nvPr/>
        </p:nvSpPr>
        <p:spPr>
          <a:xfrm>
            <a:off x="1228605" y="2805831"/>
            <a:ext cx="338203" cy="3601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xmlns="" id="{88AF093B-319B-BB41-A421-C870C9ED7170}"/>
              </a:ext>
            </a:extLst>
          </p:cNvPr>
          <p:cNvCxnSpPr>
            <a:cxnSpLocks/>
          </p:cNvCxnSpPr>
          <p:nvPr/>
        </p:nvCxnSpPr>
        <p:spPr>
          <a:xfrm flipV="1">
            <a:off x="1566808" y="2730675"/>
            <a:ext cx="353871" cy="180062"/>
          </a:xfrm>
          <a:prstGeom prst="straightConnector1">
            <a:avLst/>
          </a:prstGeom>
          <a:ln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xmlns="" id="{1D17758E-51D0-4340-AB1E-0295AD89A514}"/>
              </a:ext>
            </a:extLst>
          </p:cNvPr>
          <p:cNvCxnSpPr>
            <a:cxnSpLocks/>
          </p:cNvCxnSpPr>
          <p:nvPr/>
        </p:nvCxnSpPr>
        <p:spPr>
          <a:xfrm>
            <a:off x="4712023" y="1311580"/>
            <a:ext cx="585581" cy="12505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5D109390-9648-8F4A-8575-ECE96D794AD1}"/>
              </a:ext>
            </a:extLst>
          </p:cNvPr>
          <p:cNvSpPr txBox="1"/>
          <p:nvPr/>
        </p:nvSpPr>
        <p:spPr>
          <a:xfrm>
            <a:off x="5208868" y="1613671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rgbClr val="FF0000"/>
                </a:solidFill>
              </a:rPr>
              <a:t>高エネルギー電子・陽電子</a:t>
            </a:r>
            <a:endParaRPr kumimoji="1" lang="en-US" altLang="ja-JP" dirty="0">
              <a:solidFill>
                <a:srgbClr val="FF0000"/>
              </a:solidFill>
            </a:endParaRP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xmlns="" id="{EDC3A66A-1F5F-BC44-B41F-F683156BF4D9}"/>
              </a:ext>
            </a:extLst>
          </p:cNvPr>
          <p:cNvCxnSpPr>
            <a:cxnSpLocks/>
          </p:cNvCxnSpPr>
          <p:nvPr/>
        </p:nvCxnSpPr>
        <p:spPr>
          <a:xfrm>
            <a:off x="5297604" y="2562095"/>
            <a:ext cx="159697" cy="12708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xmlns="" id="{1B4435EC-771F-154C-BE7C-EBD9F0FD0B1B}"/>
              </a:ext>
            </a:extLst>
          </p:cNvPr>
          <p:cNvCxnSpPr>
            <a:cxnSpLocks/>
          </p:cNvCxnSpPr>
          <p:nvPr/>
        </p:nvCxnSpPr>
        <p:spPr>
          <a:xfrm>
            <a:off x="5297604" y="2562095"/>
            <a:ext cx="585581" cy="125051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2749AEC0-F8CE-1348-96DA-D2641286D4C6}"/>
              </a:ext>
            </a:extLst>
          </p:cNvPr>
          <p:cNvSpPr txBox="1"/>
          <p:nvPr/>
        </p:nvSpPr>
        <p:spPr>
          <a:xfrm>
            <a:off x="5918349" y="2820706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制動放射で</a:t>
            </a:r>
            <a:endParaRPr lang="en-US" altLang="ja-JP" dirty="0"/>
          </a:p>
          <a:p>
            <a:r>
              <a:rPr lang="ja-JP" altLang="en-US">
                <a:solidFill>
                  <a:srgbClr val="0070C0"/>
                </a:solidFill>
              </a:rPr>
              <a:t>光子</a:t>
            </a:r>
            <a:r>
              <a:rPr kumimoji="1" lang="ja-JP" altLang="en-US">
                <a:solidFill>
                  <a:srgbClr val="FF0000"/>
                </a:solidFill>
              </a:rPr>
              <a:t>と電子（陽電子）に</a:t>
            </a:r>
          </a:p>
        </p:txBody>
      </p:sp>
      <p:sp>
        <p:nvSpPr>
          <p:cNvPr id="21" name="円/楕円 20">
            <a:extLst>
              <a:ext uri="{FF2B5EF4-FFF2-40B4-BE49-F238E27FC236}">
                <a16:creationId xmlns:a16="http://schemas.microsoft.com/office/drawing/2014/main" xmlns="" id="{E2F8F4B6-0CF0-8343-8198-FE95291EF6CE}"/>
              </a:ext>
            </a:extLst>
          </p:cNvPr>
          <p:cNvSpPr/>
          <p:nvPr/>
        </p:nvSpPr>
        <p:spPr>
          <a:xfrm>
            <a:off x="4581211" y="2637576"/>
            <a:ext cx="338203" cy="3601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xmlns="" id="{F55773E0-A0D4-D140-9407-A4F087E0F792}"/>
              </a:ext>
            </a:extLst>
          </p:cNvPr>
          <p:cNvCxnSpPr>
            <a:cxnSpLocks/>
          </p:cNvCxnSpPr>
          <p:nvPr/>
        </p:nvCxnSpPr>
        <p:spPr>
          <a:xfrm flipV="1">
            <a:off x="4906888" y="2562420"/>
            <a:ext cx="353871" cy="180062"/>
          </a:xfrm>
          <a:prstGeom prst="straightConnector1">
            <a:avLst/>
          </a:prstGeom>
          <a:ln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xmlns="" id="{9773B5E4-D49B-C141-BBD4-D486745DD863}"/>
                  </a:ext>
                </a:extLst>
              </p:cNvPr>
              <p:cNvSpPr txBox="1"/>
              <p:nvPr/>
            </p:nvSpPr>
            <p:spPr>
              <a:xfrm>
                <a:off x="91256" y="4146441"/>
                <a:ext cx="7223945" cy="2857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ja-JP" altLang="en-US"/>
                  <a:t>一回の反応で粒子数は</a:t>
                </a:r>
                <a:r>
                  <a:rPr kumimoji="1" lang="en-US" altLang="ja-JP" dirty="0"/>
                  <a:t>1</a:t>
                </a:r>
                <a:r>
                  <a:rPr kumimoji="1" lang="ja-JP" altLang="en-US"/>
                  <a:t>から２に（エネルギーは半分に）</a:t>
                </a:r>
                <a:endParaRPr kumimoji="1" lang="en-US" altLang="ja-JP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ja-JP" altLang="en-US"/>
                  <a:t>一次粒子のエネルギーを</a:t>
                </a:r>
                <a:r>
                  <a:rPr lang="en-US" altLang="ja-JP" dirty="0"/>
                  <a:t>E</a:t>
                </a:r>
                <a:r>
                  <a:rPr lang="en-US" altLang="ja-JP" baseline="-25000" dirty="0"/>
                  <a:t>0</a:t>
                </a:r>
                <a:r>
                  <a:rPr lang="ja-JP" altLang="en-US"/>
                  <a:t>とすると、</a:t>
                </a:r>
                <a:r>
                  <a:rPr lang="en-US" altLang="ja-JP" dirty="0"/>
                  <a:t>n</a:t>
                </a:r>
                <a:r>
                  <a:rPr lang="ja-JP" altLang="en-US"/>
                  <a:t>回の反応後には</a:t>
                </a:r>
                <a:endParaRPr lang="en-US" altLang="ja-JP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ja-JP" altLang="en-US"/>
                  <a:t>粒子数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altLang="ja-JP" baseline="300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ja-JP" altLang="en-US"/>
                  <a:t>１粒子あたりのエネルギーは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</m:oMath>
                </a14:m>
                <a:endParaRPr lang="en-US" altLang="ja-JP" baseline="30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ja-JP" altLang="en-US"/>
                  <a:t>制動放射のエネルギー損失率（エネルギーに比例）</a:t>
                </a:r>
                <a:endParaRPr lang="en-US" altLang="ja-JP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kumimoji="1" lang="en-US" altLang="ja-JP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ja-JP" altLang="en-US"/>
                  <a:t>制動放射によってエネルギーが</a:t>
                </a:r>
                <a:r>
                  <a:rPr lang="en-US" altLang="ja-JP" dirty="0"/>
                  <a:t>1/e</a:t>
                </a:r>
                <a:r>
                  <a:rPr lang="ja-JP" altLang="en-US"/>
                  <a:t>になるまでの距離：放射長（</a:t>
                </a:r>
                <a:r>
                  <a:rPr lang="en-US" altLang="ja-JP" dirty="0"/>
                  <a:t>radiation length; X</a:t>
                </a:r>
                <a:r>
                  <a:rPr lang="en-US" altLang="ja-JP" baseline="-25000" dirty="0"/>
                  <a:t>0 </a:t>
                </a:r>
                <a:r>
                  <a:rPr lang="en-US" altLang="ja-JP" dirty="0"/>
                  <a:t>) </a:t>
                </a:r>
                <a:r>
                  <a:rPr lang="ja-JP" altLang="en-US"/>
                  <a:t>大気では</a:t>
                </a:r>
                <a:r>
                  <a:rPr lang="en-US" altLang="ja-JP" dirty="0"/>
                  <a:t> 36.6 g/cm</a:t>
                </a:r>
                <a:r>
                  <a:rPr lang="en-US" altLang="ja-JP" baseline="30000" dirty="0"/>
                  <a:t>2</a:t>
                </a:r>
                <a:r>
                  <a:rPr lang="en-US" altLang="ja-JP" dirty="0"/>
                  <a:t> =  300m (@1 </a:t>
                </a:r>
                <a:r>
                  <a:rPr lang="en-US" altLang="ja-JP" dirty="0" err="1"/>
                  <a:t>atm</a:t>
                </a:r>
                <a:r>
                  <a:rPr lang="en-US" altLang="ja-JP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kumimoji="1" lang="ja-JP" altLang="en-US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9773B5E4-D49B-C141-BBD4-D486745DD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56" y="4146441"/>
                <a:ext cx="7223945" cy="2857064"/>
              </a:xfrm>
              <a:prstGeom prst="rect">
                <a:avLst/>
              </a:prstGeom>
              <a:blipFill>
                <a:blip r:embed="rId2"/>
                <a:stretch>
                  <a:fillRect l="-351" t="-4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16634296-A5C2-4841-9B40-C6F7D710602F}"/>
              </a:ext>
            </a:extLst>
          </p:cNvPr>
          <p:cNvSpPr txBox="1"/>
          <p:nvPr/>
        </p:nvSpPr>
        <p:spPr>
          <a:xfrm>
            <a:off x="790023" y="321605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原子核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xmlns="" id="{89B1B4DF-A8F1-E342-9BB1-B16F8F19F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329" y="3855669"/>
            <a:ext cx="2913671" cy="2119553"/>
          </a:xfrm>
          <a:prstGeom prst="rect">
            <a:avLst/>
          </a:prstGeom>
        </p:spPr>
      </p:pic>
      <p:sp>
        <p:nvSpPr>
          <p:cNvPr id="26" name="スライド番号プレースホルダー 25">
            <a:extLst>
              <a:ext uri="{FF2B5EF4-FFF2-40B4-BE49-F238E27FC236}">
                <a16:creationId xmlns:a16="http://schemas.microsoft.com/office/drawing/2014/main" xmlns="" id="{985F184D-7685-594E-A9C5-7AE3C003F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FA930-CC96-9640-89BE-40A459660EC0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0199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xmlns="" id="{3127B4FF-D9E7-574E-B26E-930D470EC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20" y="108374"/>
            <a:ext cx="5433146" cy="35674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xmlns="" id="{9E307E7F-82DF-5045-B28C-7786B600DCBC}"/>
                  </a:ext>
                </a:extLst>
              </p:cNvPr>
              <p:cNvSpPr txBox="1"/>
              <p:nvPr/>
            </p:nvSpPr>
            <p:spPr>
              <a:xfrm>
                <a:off x="313150" y="3757808"/>
                <a:ext cx="8730642" cy="2875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ja-JP" altLang="en-US"/>
                  <a:t>制動放射の競合相手：電離損失（エネルギーにほぼ依存しない連続的な損失）</a:t>
                </a:r>
                <a:endParaRPr lang="en-US" altLang="ja-JP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kumimoji="1"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−2 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skw"/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𝑀𝑒𝑉</m:t>
                            </m:r>
                          </m:num>
                          <m:den>
                            <m:f>
                              <m:fPr>
                                <m:type m:val="skw"/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𝑐𝑚</m:t>
                                    </m:r>
                                  </m:e>
                                  <m:sup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den>
                        </m:f>
                      </m:e>
                    </m:d>
                  </m:oMath>
                </a14:m>
                <a:endParaRPr kumimoji="1" lang="en-US" altLang="ja-JP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ja-JP" altLang="en-US"/>
                  <a:t>エネルギーが下がると、制動放射を起こす前に電離損失で止まってしまう。</a:t>
                </a:r>
                <a:endParaRPr lang="en-US" altLang="ja-JP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ja-JP" altLang="en-US"/>
                  <a:t>臨界エネルギー</a:t>
                </a:r>
                <a:endParaRPr lang="en-US" altLang="ja-JP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𝑐𝑟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=2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skw"/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𝑀𝑒𝑉</m:t>
                            </m:r>
                          </m:num>
                          <m:den>
                            <m:f>
                              <m:fPr>
                                <m:type m:val="skw"/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𝑐𝑚</m:t>
                                    </m:r>
                                  </m:e>
                                  <m:sup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den>
                        </m:f>
                      </m:e>
                    </m:d>
                  </m:oMath>
                </a14:m>
                <a:r>
                  <a:rPr kumimoji="1" lang="en-US" altLang="ja-JP" dirty="0"/>
                  <a:t>  =&gt;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𝑐𝑟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=87 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𝑀𝑒𝑉</m:t>
                    </m:r>
                  </m:oMath>
                </a14:m>
                <a:endParaRPr kumimoji="1" lang="en-US" altLang="ja-JP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ja-JP" altLang="en-US" b="1">
                    <a:solidFill>
                      <a:srgbClr val="FF0000"/>
                    </a:solidFill>
                  </a:rPr>
                  <a:t>シャワーの最大発達（</a:t>
                </a:r>
                <a:r>
                  <a:rPr lang="en-US" altLang="ja-JP" b="1" dirty="0">
                    <a:solidFill>
                      <a:srgbClr val="FF0000"/>
                    </a:solidFill>
                  </a:rPr>
                  <a:t>E=</a:t>
                </a:r>
                <a:r>
                  <a:rPr lang="en-US" altLang="ja-JP" b="1" dirty="0" err="1">
                    <a:solidFill>
                      <a:srgbClr val="FF0000"/>
                    </a:solidFill>
                  </a:rPr>
                  <a:t>E</a:t>
                </a:r>
                <a:r>
                  <a:rPr lang="en-US" altLang="ja-JP" b="1" baseline="-25000" dirty="0" err="1">
                    <a:solidFill>
                      <a:srgbClr val="FF0000"/>
                    </a:solidFill>
                  </a:rPr>
                  <a:t>cr</a:t>
                </a:r>
                <a:r>
                  <a:rPr lang="ja-JP" altLang="en-US" b="1">
                    <a:solidFill>
                      <a:srgbClr val="FF0000"/>
                    </a:solidFill>
                  </a:rPr>
                  <a:t>になった時）で</a:t>
                </a:r>
                <a:endParaRPr lang="en-US" altLang="ja-JP" b="1" dirty="0">
                  <a:solidFill>
                    <a:srgbClr val="FF0000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kumimoji="1"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𝒎𝒂𝒙</m:t>
                        </m:r>
                      </m:sub>
                    </m:sSub>
                    <m:r>
                      <a:rPr kumimoji="1" lang="en-US" altLang="ja-JP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kumimoji="1"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sSub>
                          <m:sSubPr>
                            <m:ctrlPr>
                              <a:rPr kumimoji="1" lang="en-US" altLang="ja-JP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kumimoji="1" lang="en-US" altLang="ja-JP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𝒎𝒂𝒙</m:t>
                            </m:r>
                          </m:sub>
                        </m:sSub>
                      </m:sup>
                    </m:sSup>
                    <m:r>
                      <a:rPr kumimoji="1" lang="en-US" altLang="ja-JP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kumimoji="1"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ja-JP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kumimoji="1" lang="en-US" altLang="ja-JP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1" lang="en-US" altLang="ja-JP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kumimoji="1" lang="en-US" altLang="ja-JP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𝒄𝒓</m:t>
                            </m:r>
                          </m:sub>
                        </m:sSub>
                      </m:den>
                    </m:f>
                    <m:r>
                      <a:rPr kumimoji="1" lang="en-US" altLang="ja-JP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 </m:t>
                    </m:r>
                    <m:sSub>
                      <m:sSubPr>
                        <m:ctrlPr>
                          <a:rPr kumimoji="1"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kumimoji="1"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1" lang="ja-JP" altLang="en-US" b="1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　：</a:t>
                </a:r>
                <a:r>
                  <a:rPr kumimoji="1" lang="ja-JP" altLang="en-US" b="1">
                    <a:solidFill>
                      <a:srgbClr val="FF0000"/>
                    </a:solidFill>
                    <a:latin typeface="+mn-ea"/>
                  </a:rPr>
                  <a:t>最大発達点での粒子数はエネルギーに比例</a:t>
                </a:r>
                <a:endParaRPr kumimoji="1" lang="en-US" altLang="ja-JP" b="1" dirty="0">
                  <a:solidFill>
                    <a:srgbClr val="FF0000"/>
                  </a:solidFill>
                  <a:latin typeface="+mn-ea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kumimoji="1"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𝒎𝒂𝒙</m:t>
                        </m:r>
                      </m:sub>
                    </m:sSub>
                    <m:r>
                      <a:rPr kumimoji="1" lang="en-US" altLang="ja-JP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kumimoji="1"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𝒍𝒐𝒈</m:t>
                        </m:r>
                      </m:e>
                      <m:sub>
                        <m:r>
                          <a:rPr kumimoji="1"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d>
                      <m:dPr>
                        <m:ctrlPr>
                          <a:rPr kumimoji="1"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skw"/>
                            <m:ctrlPr>
                              <a:rPr kumimoji="1" lang="en-US" altLang="ja-JP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kumimoji="1" lang="en-US" altLang="ja-JP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kumimoji="1" lang="en-US" altLang="ja-JP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kumimoji="1" lang="en-US" altLang="ja-JP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kumimoji="1" lang="en-US" altLang="ja-JP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𝒄𝒓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kumimoji="1" lang="ja-JP" altLang="en-US" b="1">
                    <a:solidFill>
                      <a:srgbClr val="FF0000"/>
                    </a:solidFill>
                  </a:rPr>
                  <a:t>　：最大発達深さはエネルギーのログで変化</a:t>
                </a:r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9E307E7F-82DF-5045-B28C-7786B600D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50" y="3757808"/>
                <a:ext cx="8730642" cy="2875211"/>
              </a:xfrm>
              <a:prstGeom prst="rect">
                <a:avLst/>
              </a:prstGeom>
              <a:blipFill>
                <a:blip r:embed="rId3"/>
                <a:stretch>
                  <a:fillRect l="-436" t="-6167" b="-255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xmlns="" id="{30FC9081-ACBF-974A-BC05-61891D982685}"/>
                  </a:ext>
                </a:extLst>
              </p:cNvPr>
              <p:cNvSpPr txBox="1"/>
              <p:nvPr/>
            </p:nvSpPr>
            <p:spPr>
              <a:xfrm rot="16200000">
                <a:off x="364890" y="1113956"/>
                <a:ext cx="1089144" cy="4671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type m:val="skw"/>
                          <m:ctrlPr>
                            <a:rPr kumimoji="1" lang="ja-JP" alt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0FC9081-ACBF-974A-BC05-61891D9826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64890" y="1113956"/>
                <a:ext cx="1089144" cy="467116"/>
              </a:xfrm>
              <a:prstGeom prst="rect">
                <a:avLst/>
              </a:prstGeom>
              <a:blipFill>
                <a:blip r:embed="rId4"/>
                <a:stretch>
                  <a:fillRect l="-105263" t="-1149" r="-1657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874D5A01-1535-0E45-AB2C-9E7A7C08D8DA}"/>
              </a:ext>
            </a:extLst>
          </p:cNvPr>
          <p:cNvSpPr txBox="1"/>
          <p:nvPr/>
        </p:nvSpPr>
        <p:spPr>
          <a:xfrm>
            <a:off x="5935287" y="802941"/>
            <a:ext cx="110799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/>
              <a:t>制動放射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1E4CCA66-C1E4-8E44-BD2F-F64FDF83AD70}"/>
              </a:ext>
            </a:extLst>
          </p:cNvPr>
          <p:cNvSpPr txBox="1"/>
          <p:nvPr/>
        </p:nvSpPr>
        <p:spPr>
          <a:xfrm>
            <a:off x="6438184" y="1892086"/>
            <a:ext cx="646331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/>
              <a:t>電離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0B19ADAA-327C-9F46-8115-D62182F6D49C}"/>
              </a:ext>
            </a:extLst>
          </p:cNvPr>
          <p:cNvSpPr txBox="1"/>
          <p:nvPr/>
        </p:nvSpPr>
        <p:spPr>
          <a:xfrm>
            <a:off x="6761349" y="3059668"/>
            <a:ext cx="21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注：この図は</a:t>
            </a:r>
            <a:r>
              <a:rPr kumimoji="1" lang="en-US" altLang="ja-JP" dirty="0"/>
              <a:t>muon</a:t>
            </a:r>
            <a:endParaRPr kumimoji="1" lang="ja-JP" altLang="en-US"/>
          </a:p>
        </p:txBody>
      </p:sp>
      <p:sp>
        <p:nvSpPr>
          <p:cNvPr id="9" name="下矢印 8">
            <a:extLst>
              <a:ext uri="{FF2B5EF4-FFF2-40B4-BE49-F238E27FC236}">
                <a16:creationId xmlns:a16="http://schemas.microsoft.com/office/drawing/2014/main" xmlns="" id="{A5F562B2-A0B7-1A48-8A21-6E7C1D4F3E12}"/>
              </a:ext>
            </a:extLst>
          </p:cNvPr>
          <p:cNvSpPr/>
          <p:nvPr/>
        </p:nvSpPr>
        <p:spPr>
          <a:xfrm flipV="1">
            <a:off x="4872625" y="2527688"/>
            <a:ext cx="413359" cy="4409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166AA770-9DC8-7043-A62E-5492E724671E}"/>
              </a:ext>
            </a:extLst>
          </p:cNvPr>
          <p:cNvSpPr txBox="1"/>
          <p:nvPr/>
        </p:nvSpPr>
        <p:spPr>
          <a:xfrm>
            <a:off x="4805892" y="2977952"/>
            <a:ext cx="491866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/>
              <a:t>E</a:t>
            </a:r>
            <a:r>
              <a:rPr kumimoji="1" lang="en-US" altLang="ja-JP" sz="2400" b="1" baseline="-25000" dirty="0" err="1"/>
              <a:t>cr</a:t>
            </a:r>
            <a:endParaRPr kumimoji="1" lang="ja-JP" altLang="en-US" sz="2400" b="1" baseline="-25000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xmlns="" id="{330AEEC9-C29B-0C4F-A96C-FD665F644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FA930-CC96-9640-89BE-40A459660EC0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0318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363C6A24-24E6-424E-9ADC-B273EFD3A8E1}"/>
              </a:ext>
            </a:extLst>
          </p:cNvPr>
          <p:cNvSpPr txBox="1"/>
          <p:nvPr/>
        </p:nvSpPr>
        <p:spPr>
          <a:xfrm>
            <a:off x="463463" y="990238"/>
            <a:ext cx="82922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/>
              <a:t>ハドロン：クオーク（反クオーク）がグルーオン交換による強い相互作用で結合した複合粒子</a:t>
            </a:r>
            <a:endParaRPr kumimoji="1"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ja-JP" altLang="en-US"/>
              <a:t>バリオン：３つの価クオークからなる粒子（陽子、中性子、等）</a:t>
            </a:r>
            <a:endParaRPr lang="en-US" altLang="ja-JP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ja-JP" altLang="en-US"/>
              <a:t>核子</a:t>
            </a:r>
            <a:r>
              <a:rPr lang="en-US" altLang="ja-JP" dirty="0"/>
              <a:t>(nucleon)</a:t>
            </a:r>
            <a:r>
              <a:rPr lang="ja-JP" altLang="en-US"/>
              <a:t>：原子核を構成するバリオン（陽子と中性子）</a:t>
            </a:r>
            <a:endParaRPr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ja-JP" altLang="en-US"/>
              <a:t>メゾン：クオークと反クオークのペアからなる粒子（パイ中間子、</a:t>
            </a:r>
            <a:r>
              <a:rPr lang="en-US" altLang="ja-JP" dirty="0"/>
              <a:t>K</a:t>
            </a:r>
            <a:r>
              <a:rPr lang="ja-JP" altLang="en-US"/>
              <a:t>中間子、等）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/>
              <a:t>ハドロン反応の難しさ</a:t>
            </a:r>
            <a:endParaRPr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ja-JP" altLang="en-US"/>
              <a:t>複合粒子と複合粒子の反応である</a:t>
            </a:r>
            <a:endParaRPr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ja-JP" altLang="en-US"/>
              <a:t>クオークの閉じ込め機構によって、散乱されたクオークが複数のハドロンを生成する</a:t>
            </a:r>
            <a:r>
              <a:rPr lang="en-US" altLang="ja-JP" dirty="0"/>
              <a:t>(hadronization, fragmentation)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ja-JP" altLang="en-US"/>
              <a:t>クオークとグルーオンの分布関数は、反応の仕方（運動量移行）によって変わる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/>
              <a:t>宇宙線の場合は原子核衝突</a:t>
            </a:r>
            <a:r>
              <a:rPr lang="en-US" altLang="ja-JP" dirty="0"/>
              <a:t> =&gt; </a:t>
            </a:r>
            <a:r>
              <a:rPr lang="ja-JP" altLang="en-US"/>
              <a:t>原子核効果も要考慮</a:t>
            </a:r>
            <a:endParaRPr lang="en-US" altLang="ja-JP" dirty="0"/>
          </a:p>
          <a:p>
            <a:pPr lvl="1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C01A45C8-F88A-B747-833D-26ABE5638E66}"/>
              </a:ext>
            </a:extLst>
          </p:cNvPr>
          <p:cNvSpPr txBox="1">
            <a:spLocks/>
          </p:cNvSpPr>
          <p:nvPr/>
        </p:nvSpPr>
        <p:spPr>
          <a:xfrm>
            <a:off x="628650" y="102080"/>
            <a:ext cx="7886700" cy="132556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/>
              <a:t>空気シャワーの基礎</a:t>
            </a:r>
            <a:endParaRPr lang="en-US" altLang="ja-JP" dirty="0"/>
          </a:p>
          <a:p>
            <a:pPr algn="ctr"/>
            <a:r>
              <a:rPr lang="en-US" altLang="ja-JP" dirty="0"/>
              <a:t>〜</a:t>
            </a:r>
            <a:r>
              <a:rPr lang="ja-JP" altLang="en-US"/>
              <a:t>ハドロンカスケードシャワー</a:t>
            </a:r>
            <a:r>
              <a:rPr lang="en-US" altLang="ja-JP" dirty="0"/>
              <a:t>〜</a:t>
            </a:r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xmlns="" id="{CB5D8751-0436-B14E-B1C0-A4FDB94A4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222" y="4658989"/>
            <a:ext cx="2648171" cy="222599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xmlns="" id="{3241DD4A-C914-2841-8738-C3C3E6A52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376" y="4568292"/>
            <a:ext cx="3134974" cy="228970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xmlns="" id="{6C408434-780F-0042-B05E-58DD8DB5F0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656" r="41096" b="26932"/>
          <a:stretch/>
        </p:blipFill>
        <p:spPr>
          <a:xfrm>
            <a:off x="463463" y="6038402"/>
            <a:ext cx="2308368" cy="563671"/>
          </a:xfrm>
          <a:prstGeom prst="rect">
            <a:avLst/>
          </a:prstGeom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xmlns="" id="{4349C67A-216C-BE4A-A49F-1FFE522BF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FA930-CC96-9640-89BE-40A459660EC0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6472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B0DD9EB-2632-B848-80AC-C3945FB26459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34" charset="-128"/>
              </a:rPr>
              <a:pPr defTabSz="685800"/>
              <a:t>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 rot="20548777">
            <a:off x="3582487" y="1358061"/>
            <a:ext cx="1979030" cy="1761426"/>
            <a:chOff x="5587492" y="1593382"/>
            <a:chExt cx="981808" cy="983766"/>
          </a:xfrm>
        </p:grpSpPr>
        <p:grpSp>
          <p:nvGrpSpPr>
            <p:cNvPr id="4" name="図形グループ 41"/>
            <p:cNvGrpSpPr>
              <a:grpSpLocks/>
            </p:cNvGrpSpPr>
            <p:nvPr/>
          </p:nvGrpSpPr>
          <p:grpSpPr bwMode="auto">
            <a:xfrm rot="2775268">
              <a:off x="6202306" y="1636462"/>
              <a:ext cx="410074" cy="323914"/>
              <a:chOff x="2931945" y="3090626"/>
              <a:chExt cx="650875" cy="595369"/>
            </a:xfrm>
          </p:grpSpPr>
          <p:sp>
            <p:nvSpPr>
              <p:cNvPr id="23" name="円/楕円 9"/>
              <p:cNvSpPr/>
              <p:nvPr/>
            </p:nvSpPr>
            <p:spPr>
              <a:xfrm>
                <a:off x="3376445" y="3090626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24" name="円/楕円 12"/>
              <p:cNvSpPr/>
              <p:nvPr/>
            </p:nvSpPr>
            <p:spPr>
              <a:xfrm>
                <a:off x="3170070" y="3452611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25" name="円/楕円 13"/>
              <p:cNvSpPr/>
              <p:nvPr/>
            </p:nvSpPr>
            <p:spPr>
              <a:xfrm>
                <a:off x="2931945" y="3090626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27" name="円/楕円 15"/>
              <p:cNvSpPr/>
              <p:nvPr/>
            </p:nvSpPr>
            <p:spPr>
              <a:xfrm>
                <a:off x="3333582" y="3458961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28" name="円/楕円 11"/>
              <p:cNvSpPr/>
              <p:nvPr/>
            </p:nvSpPr>
            <p:spPr>
              <a:xfrm>
                <a:off x="3319295" y="3351001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29" name="円/楕円 16"/>
              <p:cNvSpPr/>
              <p:nvPr/>
            </p:nvSpPr>
            <p:spPr>
              <a:xfrm>
                <a:off x="3362157" y="3246216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30" name="円/楕円 17"/>
              <p:cNvSpPr/>
              <p:nvPr/>
            </p:nvSpPr>
            <p:spPr>
              <a:xfrm>
                <a:off x="2963695" y="3382754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31" name="円/楕円 10"/>
              <p:cNvSpPr/>
              <p:nvPr/>
            </p:nvSpPr>
            <p:spPr>
              <a:xfrm>
                <a:off x="2931945" y="3247803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32" name="円/楕円 18"/>
              <p:cNvSpPr/>
              <p:nvPr/>
            </p:nvSpPr>
            <p:spPr>
              <a:xfrm>
                <a:off x="3216107" y="3160483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33" name="円/楕円 19"/>
              <p:cNvSpPr/>
              <p:nvPr/>
            </p:nvSpPr>
            <p:spPr>
              <a:xfrm>
                <a:off x="3035132" y="3479600"/>
                <a:ext cx="206375" cy="206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</p:grpSp>
        <p:sp>
          <p:nvSpPr>
            <p:cNvPr id="7" name="円/楕円 6"/>
            <p:cNvSpPr/>
            <p:nvPr/>
          </p:nvSpPr>
          <p:spPr>
            <a:xfrm rot="2775268">
              <a:off x="5579297" y="2455992"/>
              <a:ext cx="130023" cy="1122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8" name="二等辺三角形 10"/>
            <p:cNvSpPr/>
            <p:nvPr/>
          </p:nvSpPr>
          <p:spPr>
            <a:xfrm rot="2775268">
              <a:off x="5781224" y="1998535"/>
              <a:ext cx="130023" cy="106244"/>
            </a:xfrm>
            <a:prstGeom prst="triangl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9" name="二等辺三角形 11"/>
            <p:cNvSpPr/>
            <p:nvPr/>
          </p:nvSpPr>
          <p:spPr>
            <a:xfrm rot="2775268">
              <a:off x="5878982" y="2399230"/>
              <a:ext cx="130023" cy="106244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0" name="二等辺三角形 12"/>
            <p:cNvSpPr/>
            <p:nvPr/>
          </p:nvSpPr>
          <p:spPr>
            <a:xfrm rot="2775268">
              <a:off x="6167805" y="2248774"/>
              <a:ext cx="130023" cy="106244"/>
            </a:xfrm>
            <a:prstGeom prst="triangl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1" name="二等辺三角形 13"/>
            <p:cNvSpPr/>
            <p:nvPr/>
          </p:nvSpPr>
          <p:spPr>
            <a:xfrm rot="2775268">
              <a:off x="6022549" y="1747951"/>
              <a:ext cx="131024" cy="107108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2" name="二等辺三角形 14"/>
            <p:cNvSpPr/>
            <p:nvPr/>
          </p:nvSpPr>
          <p:spPr>
            <a:xfrm rot="2775268">
              <a:off x="6353971" y="2093691"/>
              <a:ext cx="130023" cy="107108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3" name="下矢印 12"/>
            <p:cNvSpPr/>
            <p:nvPr/>
          </p:nvSpPr>
          <p:spPr>
            <a:xfrm rot="2775268">
              <a:off x="5903994" y="1863918"/>
              <a:ext cx="122022" cy="693609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4" name="下矢印 13"/>
            <p:cNvSpPr/>
            <p:nvPr/>
          </p:nvSpPr>
          <p:spPr>
            <a:xfrm rot="2047738">
              <a:off x="6098918" y="1932991"/>
              <a:ext cx="78014" cy="495805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5" name="下矢印 14"/>
            <p:cNvSpPr/>
            <p:nvPr/>
          </p:nvSpPr>
          <p:spPr>
            <a:xfrm rot="4996533">
              <a:off x="5903653" y="1695604"/>
              <a:ext cx="87016" cy="448297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6" name="下矢印 15"/>
            <p:cNvSpPr/>
            <p:nvPr/>
          </p:nvSpPr>
          <p:spPr>
            <a:xfrm rot="4241582">
              <a:off x="6032922" y="1812868"/>
              <a:ext cx="77014" cy="324778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7" name="下矢印 16"/>
            <p:cNvSpPr/>
            <p:nvPr/>
          </p:nvSpPr>
          <p:spPr>
            <a:xfrm rot="1101121">
              <a:off x="6231006" y="1968886"/>
              <a:ext cx="89016" cy="275544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8" name="下矢印 17"/>
            <p:cNvSpPr>
              <a:spLocks noChangeArrowheads="1"/>
            </p:cNvSpPr>
            <p:nvPr/>
          </p:nvSpPr>
          <p:spPr bwMode="auto">
            <a:xfrm rot="6509336">
              <a:off x="6156988" y="1758757"/>
              <a:ext cx="53554" cy="193035"/>
            </a:xfrm>
            <a:prstGeom prst="downArrow">
              <a:avLst>
                <a:gd name="adj1" fmla="val 50000"/>
                <a:gd name="adj2" fmla="val 49835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19" name="下矢印 18"/>
            <p:cNvSpPr>
              <a:spLocks noChangeArrowheads="1"/>
            </p:cNvSpPr>
            <p:nvPr/>
          </p:nvSpPr>
          <p:spPr bwMode="auto">
            <a:xfrm rot="21148893">
              <a:off x="6344002" y="1946649"/>
              <a:ext cx="53554" cy="193034"/>
            </a:xfrm>
            <a:prstGeom prst="downArrow">
              <a:avLst>
                <a:gd name="adj1" fmla="val 50000"/>
                <a:gd name="adj2" fmla="val 49835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sp>
          <p:nvSpPr>
            <p:cNvPr id="20" name="円/楕円 82"/>
            <p:cNvSpPr/>
            <p:nvPr/>
          </p:nvSpPr>
          <p:spPr>
            <a:xfrm rot="2775268">
              <a:off x="5578625" y="1893147"/>
              <a:ext cx="130023" cy="11229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FFFFFF"/>
                </a:gs>
              </a:gsLst>
              <a:lin ang="189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ja-JP" altLang="en-US" sz="135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</p:grpSp>
      <p:sp>
        <p:nvSpPr>
          <p:cNvPr id="34" name="テキスト ボックス 33"/>
          <p:cNvSpPr txBox="1"/>
          <p:nvPr/>
        </p:nvSpPr>
        <p:spPr>
          <a:xfrm>
            <a:off x="5686298" y="1293964"/>
            <a:ext cx="14830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injured nucleus</a:t>
            </a:r>
            <a:endParaRPr lang="ja-JP" altLang="en-US" sz="1350" dirty="0">
              <a:solidFill>
                <a:srgbClr val="FFFF00"/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071297" y="3414394"/>
            <a:ext cx="16562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penetrated proton</a:t>
            </a:r>
            <a:endParaRPr lang="ja-JP" altLang="en-US" sz="1350" dirty="0">
              <a:solidFill>
                <a:srgbClr val="FFFF00"/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231608" y="2351359"/>
            <a:ext cx="16562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scattered neutron</a:t>
            </a:r>
            <a:endParaRPr lang="ja-JP" altLang="en-US" sz="1350" dirty="0">
              <a:solidFill>
                <a:srgbClr val="FFFF00"/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399466" y="2218888"/>
            <a:ext cx="17011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charged pion (𝜋</a:t>
            </a:r>
            <a:r>
              <a:rPr lang="en-US" altLang="ja-JP" sz="1350" baseline="3000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±</a:t>
            </a:r>
            <a:r>
              <a:rPr lang="en-US" altLang="ja-JP" sz="135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)</a:t>
            </a:r>
            <a:endParaRPr lang="ja-JP" altLang="en-US" sz="1350" dirty="0">
              <a:solidFill>
                <a:srgbClr val="FFFF00"/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889251" y="2741359"/>
            <a:ext cx="16433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neutral pion (𝜋</a:t>
            </a:r>
            <a:r>
              <a:rPr lang="en-US" altLang="ja-JP" sz="1350" baseline="3000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0</a:t>
            </a:r>
            <a:r>
              <a:rPr lang="en-US" altLang="ja-JP" sz="135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rPr>
              <a:t>)</a:t>
            </a:r>
            <a:endParaRPr lang="ja-JP" altLang="en-US" sz="1350" dirty="0">
              <a:solidFill>
                <a:srgbClr val="FFFF00"/>
              </a:solidFill>
              <a:latin typeface="MS Gothic" charset="-128"/>
              <a:ea typeface="MS Gothic" charset="-128"/>
              <a:cs typeface="MS Gothic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xmlns="" id="{6B316887-23C4-BF49-86B2-4A1B776A2EA9}"/>
              </a:ext>
            </a:extLst>
          </p:cNvPr>
          <p:cNvGrpSpPr/>
          <p:nvPr/>
        </p:nvGrpSpPr>
        <p:grpSpPr>
          <a:xfrm>
            <a:off x="7100573" y="82990"/>
            <a:ext cx="2587078" cy="2309379"/>
            <a:chOff x="559428" y="138882"/>
            <a:chExt cx="2587078" cy="2309379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xmlns="" id="{48B86573-208D-BA4B-ABE7-42DCC78487EC}"/>
                </a:ext>
              </a:extLst>
            </p:cNvPr>
            <p:cNvGrpSpPr/>
            <p:nvPr/>
          </p:nvGrpSpPr>
          <p:grpSpPr>
            <a:xfrm>
              <a:off x="559428" y="326187"/>
              <a:ext cx="1469148" cy="2122074"/>
              <a:chOff x="1310988" y="125771"/>
              <a:chExt cx="1469148" cy="2122074"/>
            </a:xfrm>
          </p:grpSpPr>
          <p:grpSp>
            <p:nvGrpSpPr>
              <p:cNvPr id="41" name="図形グループ 41">
                <a:extLst>
                  <a:ext uri="{FF2B5EF4-FFF2-40B4-BE49-F238E27FC236}">
                    <a16:creationId xmlns:a16="http://schemas.microsoft.com/office/drawing/2014/main" xmlns="" id="{589655AB-D289-5348-B7BB-8A0A4378F8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24045">
                <a:off x="1310988" y="1532251"/>
                <a:ext cx="734234" cy="715594"/>
                <a:chOff x="2931945" y="3033471"/>
                <a:chExt cx="650875" cy="652524"/>
              </a:xfrm>
            </p:grpSpPr>
            <p:sp>
              <p:nvSpPr>
                <p:cNvPr id="59" name="円/楕円 8">
                  <a:extLst>
                    <a:ext uri="{FF2B5EF4-FFF2-40B4-BE49-F238E27FC236}">
                      <a16:creationId xmlns:a16="http://schemas.microsoft.com/office/drawing/2014/main" xmlns="" id="{F0BF9095-63FF-B349-94F4-B059F2878CC7}"/>
                    </a:ext>
                  </a:extLst>
                </p:cNvPr>
                <p:cNvSpPr/>
                <p:nvPr/>
              </p:nvSpPr>
              <p:spPr>
                <a:xfrm>
                  <a:off x="3112920" y="3033471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60" name="円/楕円 9">
                  <a:extLst>
                    <a:ext uri="{FF2B5EF4-FFF2-40B4-BE49-F238E27FC236}">
                      <a16:creationId xmlns:a16="http://schemas.microsoft.com/office/drawing/2014/main" xmlns="" id="{7A558825-D897-9249-B521-ADAE0CD05060}"/>
                    </a:ext>
                  </a:extLst>
                </p:cNvPr>
                <p:cNvSpPr/>
                <p:nvPr/>
              </p:nvSpPr>
              <p:spPr>
                <a:xfrm>
                  <a:off x="3376445" y="3090626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61" name="円/楕円 12">
                  <a:extLst>
                    <a:ext uri="{FF2B5EF4-FFF2-40B4-BE49-F238E27FC236}">
                      <a16:creationId xmlns:a16="http://schemas.microsoft.com/office/drawing/2014/main" xmlns="" id="{5C2AB1A1-85A7-944F-B528-14B0395DF040}"/>
                    </a:ext>
                  </a:extLst>
                </p:cNvPr>
                <p:cNvSpPr/>
                <p:nvPr/>
              </p:nvSpPr>
              <p:spPr>
                <a:xfrm>
                  <a:off x="3170070" y="3452611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62" name="円/楕円 13">
                  <a:extLst>
                    <a:ext uri="{FF2B5EF4-FFF2-40B4-BE49-F238E27FC236}">
                      <a16:creationId xmlns:a16="http://schemas.microsoft.com/office/drawing/2014/main" xmlns="" id="{196C409C-686C-3843-836A-F2C7FF9597DF}"/>
                    </a:ext>
                  </a:extLst>
                </p:cNvPr>
                <p:cNvSpPr/>
                <p:nvPr/>
              </p:nvSpPr>
              <p:spPr>
                <a:xfrm>
                  <a:off x="2931945" y="3090626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63" name="円/楕円 14">
                  <a:extLst>
                    <a:ext uri="{FF2B5EF4-FFF2-40B4-BE49-F238E27FC236}">
                      <a16:creationId xmlns:a16="http://schemas.microsoft.com/office/drawing/2014/main" xmlns="" id="{B7B4A7DE-3668-6849-8E3B-6BDC558AF60B}"/>
                    </a:ext>
                  </a:extLst>
                </p:cNvPr>
                <p:cNvSpPr/>
                <p:nvPr/>
              </p:nvSpPr>
              <p:spPr>
                <a:xfrm>
                  <a:off x="3120857" y="3252567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64" name="円/楕円 15">
                  <a:extLst>
                    <a:ext uri="{FF2B5EF4-FFF2-40B4-BE49-F238E27FC236}">
                      <a16:creationId xmlns:a16="http://schemas.microsoft.com/office/drawing/2014/main" xmlns="" id="{9F1F8D01-BD9F-A84F-A36C-8E960F4C062D}"/>
                    </a:ext>
                  </a:extLst>
                </p:cNvPr>
                <p:cNvSpPr/>
                <p:nvPr/>
              </p:nvSpPr>
              <p:spPr>
                <a:xfrm>
                  <a:off x="3333582" y="3458961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65" name="円/楕円 11">
                  <a:extLst>
                    <a:ext uri="{FF2B5EF4-FFF2-40B4-BE49-F238E27FC236}">
                      <a16:creationId xmlns:a16="http://schemas.microsoft.com/office/drawing/2014/main" xmlns="" id="{018CC7ED-50AB-5545-A4D7-38681000597D}"/>
                    </a:ext>
                  </a:extLst>
                </p:cNvPr>
                <p:cNvSpPr/>
                <p:nvPr/>
              </p:nvSpPr>
              <p:spPr>
                <a:xfrm>
                  <a:off x="3319295" y="3351001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66" name="円/楕円 16">
                  <a:extLst>
                    <a:ext uri="{FF2B5EF4-FFF2-40B4-BE49-F238E27FC236}">
                      <a16:creationId xmlns:a16="http://schemas.microsoft.com/office/drawing/2014/main" xmlns="" id="{3FC7AAA8-CB4C-884A-B587-ECA989FA4161}"/>
                    </a:ext>
                  </a:extLst>
                </p:cNvPr>
                <p:cNvSpPr/>
                <p:nvPr/>
              </p:nvSpPr>
              <p:spPr>
                <a:xfrm>
                  <a:off x="3362157" y="3246216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67" name="円/楕円 17">
                  <a:extLst>
                    <a:ext uri="{FF2B5EF4-FFF2-40B4-BE49-F238E27FC236}">
                      <a16:creationId xmlns:a16="http://schemas.microsoft.com/office/drawing/2014/main" xmlns="" id="{C7F4E3E4-AA5E-FD4A-87EA-BEA4CE3A4B11}"/>
                    </a:ext>
                  </a:extLst>
                </p:cNvPr>
                <p:cNvSpPr/>
                <p:nvPr/>
              </p:nvSpPr>
              <p:spPr>
                <a:xfrm>
                  <a:off x="2963695" y="3382754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68" name="円/楕円 10">
                  <a:extLst>
                    <a:ext uri="{FF2B5EF4-FFF2-40B4-BE49-F238E27FC236}">
                      <a16:creationId xmlns:a16="http://schemas.microsoft.com/office/drawing/2014/main" xmlns="" id="{E0D51953-F7AE-8440-8115-CD8C9135B83D}"/>
                    </a:ext>
                  </a:extLst>
                </p:cNvPr>
                <p:cNvSpPr/>
                <p:nvPr/>
              </p:nvSpPr>
              <p:spPr>
                <a:xfrm>
                  <a:off x="2931945" y="3247803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69" name="円/楕円 18">
                  <a:extLst>
                    <a:ext uri="{FF2B5EF4-FFF2-40B4-BE49-F238E27FC236}">
                      <a16:creationId xmlns:a16="http://schemas.microsoft.com/office/drawing/2014/main" xmlns="" id="{0C838B02-2DA6-D642-821B-640E301EA3B0}"/>
                    </a:ext>
                  </a:extLst>
                </p:cNvPr>
                <p:cNvSpPr/>
                <p:nvPr/>
              </p:nvSpPr>
              <p:spPr>
                <a:xfrm>
                  <a:off x="3216107" y="3160483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70" name="円/楕円 19">
                  <a:extLst>
                    <a:ext uri="{FF2B5EF4-FFF2-40B4-BE49-F238E27FC236}">
                      <a16:creationId xmlns:a16="http://schemas.microsoft.com/office/drawing/2014/main" xmlns="" id="{7068D9C4-26E6-E74C-A245-8C3A31A90131}"/>
                    </a:ext>
                  </a:extLst>
                </p:cNvPr>
                <p:cNvSpPr/>
                <p:nvPr/>
              </p:nvSpPr>
              <p:spPr>
                <a:xfrm>
                  <a:off x="3035132" y="3479600"/>
                  <a:ext cx="206375" cy="2063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18900000" scaled="0"/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</p:grpSp>
          <p:sp>
            <p:nvSpPr>
              <p:cNvPr id="42" name="円/楕円 41">
                <a:extLst>
                  <a:ext uri="{FF2B5EF4-FFF2-40B4-BE49-F238E27FC236}">
                    <a16:creationId xmlns:a16="http://schemas.microsoft.com/office/drawing/2014/main" xmlns="" id="{5E9101E8-543B-7046-933D-C2E3189ADA4D}"/>
                  </a:ext>
                </a:extLst>
              </p:cNvPr>
              <p:cNvSpPr/>
              <p:nvPr/>
            </p:nvSpPr>
            <p:spPr>
              <a:xfrm rot="1724045">
                <a:off x="2547331" y="125771"/>
                <a:ext cx="232805" cy="226343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18900000" scaled="0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43" name="下矢印 42">
                <a:extLst>
                  <a:ext uri="{FF2B5EF4-FFF2-40B4-BE49-F238E27FC236}">
                    <a16:creationId xmlns:a16="http://schemas.microsoft.com/office/drawing/2014/main" xmlns="" id="{51713D05-08D3-FE4A-B5CC-9FD8FB793769}"/>
                  </a:ext>
                </a:extLst>
              </p:cNvPr>
              <p:cNvSpPr/>
              <p:nvPr/>
            </p:nvSpPr>
            <p:spPr>
              <a:xfrm rot="1724045">
                <a:off x="2205470" y="310726"/>
                <a:ext cx="202361" cy="1194399"/>
              </a:xfrm>
              <a:prstGeom prst="downArrow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58" name="AutoShape 71">
                <a:extLst>
                  <a:ext uri="{FF2B5EF4-FFF2-40B4-BE49-F238E27FC236}">
                    <a16:creationId xmlns:a16="http://schemas.microsoft.com/office/drawing/2014/main" xmlns="" id="{289DF3B1-F462-B148-A458-F3951A444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24045">
                <a:off x="1792539" y="1359000"/>
                <a:ext cx="275786" cy="336033"/>
              </a:xfrm>
              <a:prstGeom prst="irregularSeal1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685800"/>
                <a:endParaRPr lang="ja-JP" altLang="en-US" sz="135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34" charset="-128"/>
                </a:endParaRPr>
              </a:p>
            </p:txBody>
          </p:sp>
        </p:grp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xmlns="" id="{F0A447AF-D3A7-3442-B0E2-25BB11A80AE9}"/>
                </a:ext>
              </a:extLst>
            </p:cNvPr>
            <p:cNvSpPr txBox="1"/>
            <p:nvPr/>
          </p:nvSpPr>
          <p:spPr>
            <a:xfrm>
              <a:off x="763995" y="138882"/>
              <a:ext cx="96372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altLang="ja-JP" sz="1350" dirty="0">
                  <a:solidFill>
                    <a:srgbClr val="FFFF00"/>
                  </a:solidFill>
                  <a:latin typeface="MS Gothic" charset="-128"/>
                  <a:ea typeface="MS Gothic" charset="-128"/>
                  <a:cs typeface="MS Gothic" charset="-128"/>
                </a:rPr>
                <a:t>CR proton</a:t>
              </a:r>
              <a:endParaRPr lang="ja-JP" altLang="en-US" sz="1350" dirty="0">
                <a:solidFill>
                  <a:srgbClr val="FFFF00"/>
                </a:solidFill>
                <a:latin typeface="MS Gothic" charset="-128"/>
                <a:ea typeface="MS Gothic" charset="-128"/>
                <a:cs typeface="MS Gothic" charset="-128"/>
              </a:endParaRPr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xmlns="" id="{8ABE201B-84E2-3A40-8575-269E5878226B}"/>
                </a:ext>
              </a:extLst>
            </p:cNvPr>
            <p:cNvSpPr txBox="1"/>
            <p:nvPr/>
          </p:nvSpPr>
          <p:spPr>
            <a:xfrm>
              <a:off x="1510293" y="1399317"/>
              <a:ext cx="16362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altLang="ja-JP" sz="1350" dirty="0">
                  <a:solidFill>
                    <a:srgbClr val="FFFF00"/>
                  </a:solidFill>
                  <a:latin typeface="MS Gothic" charset="-128"/>
                  <a:ea typeface="MS Gothic" charset="-128"/>
                  <a:cs typeface="MS Gothic" charset="-128"/>
                </a:rPr>
                <a:t>Air nucleus</a:t>
              </a:r>
            </a:p>
            <a:p>
              <a:pPr defTabSz="685800"/>
              <a:r>
                <a:rPr lang="ja-JP" altLang="en-US" sz="1350" dirty="0">
                  <a:solidFill>
                    <a:srgbClr val="FFFF00"/>
                  </a:solidFill>
                  <a:latin typeface="MS Gothic" charset="-128"/>
                  <a:ea typeface="MS Gothic" charset="-128"/>
                  <a:cs typeface="MS Gothic" charset="-128"/>
                </a:rPr>
                <a:t>（</a:t>
              </a:r>
              <a:r>
                <a:rPr lang="en-US" altLang="ja-JP" sz="1350" dirty="0">
                  <a:solidFill>
                    <a:srgbClr val="FFFF00"/>
                  </a:solidFill>
                  <a:latin typeface="MS Gothic" charset="-128"/>
                  <a:ea typeface="MS Gothic" charset="-128"/>
                  <a:cs typeface="MS Gothic" charset="-128"/>
                </a:rPr>
                <a:t>bunch of protons and neutrons</a:t>
              </a:r>
              <a:r>
                <a:rPr lang="ja-JP" altLang="en-US" sz="1350" dirty="0">
                  <a:solidFill>
                    <a:srgbClr val="FFFF00"/>
                  </a:solidFill>
                  <a:latin typeface="MS Gothic" charset="-128"/>
                  <a:ea typeface="MS Gothic" charset="-128"/>
                  <a:cs typeface="MS Gothic" charset="-128"/>
                </a:rPr>
                <a:t>）</a:t>
              </a:r>
            </a:p>
          </p:txBody>
        </p:sp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xmlns="" id="{B0F6C383-F7E9-D140-AC42-BE2D2AE07A1F}"/>
              </a:ext>
            </a:extLst>
          </p:cNvPr>
          <p:cNvSpPr txBox="1"/>
          <p:nvPr/>
        </p:nvSpPr>
        <p:spPr>
          <a:xfrm>
            <a:off x="2860296" y="3826024"/>
            <a:ext cx="1699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>
                <a:solidFill>
                  <a:schemeClr val="bg1"/>
                </a:solidFill>
              </a:rPr>
              <a:t>先導粒子</a:t>
            </a:r>
            <a:endParaRPr kumimoji="1" lang="en-US" altLang="ja-JP" b="1" dirty="0">
              <a:solidFill>
                <a:schemeClr val="bg1"/>
              </a:solidFill>
            </a:endParaRPr>
          </a:p>
          <a:p>
            <a:pPr algn="ctr"/>
            <a:r>
              <a:rPr lang="en-US" altLang="ja-JP" b="1" dirty="0">
                <a:solidFill>
                  <a:schemeClr val="bg1"/>
                </a:solidFill>
              </a:rPr>
              <a:t>Leading particle</a:t>
            </a:r>
            <a:endParaRPr kumimoji="1" lang="ja-JP" altLang="en-US" b="1">
              <a:solidFill>
                <a:schemeClr val="bg1"/>
              </a:solidFill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xmlns="" id="{1491A9F3-CEC1-1848-B979-BE6A2D6B0785}"/>
              </a:ext>
            </a:extLst>
          </p:cNvPr>
          <p:cNvSpPr txBox="1"/>
          <p:nvPr/>
        </p:nvSpPr>
        <p:spPr>
          <a:xfrm>
            <a:off x="5051825" y="3039385"/>
            <a:ext cx="2577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b="1">
                <a:solidFill>
                  <a:schemeClr val="bg1"/>
                </a:solidFill>
              </a:rPr>
              <a:t>中間子多重生成</a:t>
            </a:r>
            <a:endParaRPr lang="en-US" altLang="ja-JP" b="1" dirty="0">
              <a:solidFill>
                <a:schemeClr val="bg1"/>
              </a:solidFill>
            </a:endParaRPr>
          </a:p>
          <a:p>
            <a:pPr algn="ctr"/>
            <a:r>
              <a:rPr lang="en-US" altLang="ja-JP" b="1" dirty="0">
                <a:solidFill>
                  <a:schemeClr val="bg1"/>
                </a:solidFill>
              </a:rPr>
              <a:t>Multi particle production</a:t>
            </a:r>
            <a:endParaRPr kumimoji="1" lang="ja-JP" alt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98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21" grpId="0"/>
      <p:bldP spid="73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4_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7336</TotalTime>
  <Words>3503</Words>
  <Application>Microsoft Office PowerPoint</Application>
  <PresentationFormat>画面に合わせる (4:3)</PresentationFormat>
  <Paragraphs>701</Paragraphs>
  <Slides>54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24</vt:i4>
      </vt:variant>
      <vt:variant>
        <vt:lpstr>テーマ</vt:lpstr>
      </vt:variant>
      <vt:variant>
        <vt:i4>7</vt:i4>
      </vt:variant>
      <vt:variant>
        <vt:lpstr>スライド タイトル</vt:lpstr>
      </vt:variant>
      <vt:variant>
        <vt:i4>54</vt:i4>
      </vt:variant>
    </vt:vector>
  </HeadingPairs>
  <TitlesOfParts>
    <vt:vector size="85" baseType="lpstr">
      <vt:lpstr>AdvOT19ee2aa8.B</vt:lpstr>
      <vt:lpstr>AdvOT483a8203</vt:lpstr>
      <vt:lpstr>Apple SD 산돌고딕 Neo 일반체</vt:lpstr>
      <vt:lpstr>Droid Sans Fallback</vt:lpstr>
      <vt:lpstr>GdtyfrTimes</vt:lpstr>
      <vt:lpstr>Hiragino Maru Gothic ProN W4</vt:lpstr>
      <vt:lpstr>ＭＳ Ｐゴシック</vt:lpstr>
      <vt:lpstr>ＭＳ Ｐゴシック</vt:lpstr>
      <vt:lpstr>ＭＳ Ｐ明朝</vt:lpstr>
      <vt:lpstr>MS Gothic</vt:lpstr>
      <vt:lpstr>Rockwell</vt:lpstr>
      <vt:lpstr>나눔고딕</vt:lpstr>
      <vt:lpstr>游ゴシック</vt:lpstr>
      <vt:lpstr>游ゴシック</vt:lpstr>
      <vt:lpstr>游ゴシック Light</vt:lpstr>
      <vt:lpstr>Arial</vt:lpstr>
      <vt:lpstr>Arial Black</vt:lpstr>
      <vt:lpstr>Calibri</vt:lpstr>
      <vt:lpstr>Calibri Light</vt:lpstr>
      <vt:lpstr>Cambria Math</vt:lpstr>
      <vt:lpstr>Mangal</vt:lpstr>
      <vt:lpstr>Symbol</vt:lpstr>
      <vt:lpstr>Times New Roman</vt:lpstr>
      <vt:lpstr>Wingdings</vt:lpstr>
      <vt:lpstr>Office テーマ</vt:lpstr>
      <vt:lpstr>6_ホワイト</vt:lpstr>
      <vt:lpstr>ホワイト</vt:lpstr>
      <vt:lpstr>1_ホワイト</vt:lpstr>
      <vt:lpstr>2_ホワイト</vt:lpstr>
      <vt:lpstr>3_ホワイト</vt:lpstr>
      <vt:lpstr>4_ホワイト</vt:lpstr>
      <vt:lpstr>空気シャワー発達と観測の原理、 最近の話題、そして加速器実験</vt:lpstr>
      <vt:lpstr>なぜ（わざわざ） 「空気シャワー」を観測するのか？</vt:lpstr>
      <vt:lpstr>PowerPoint プレゼンテーション</vt:lpstr>
      <vt:lpstr>地上で期待される粒子数密度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地表検出器と大気蛍光望遠鏡</vt:lpstr>
      <vt:lpstr>粒子種（質量）測定は？</vt:lpstr>
      <vt:lpstr>UHECR領域における質量測定の重要性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How can we estimate energy and mass?</vt:lpstr>
      <vt:lpstr>Primary mass</vt:lpstr>
      <vt:lpstr>Primary mass</vt:lpstr>
      <vt:lpstr>Surface-optical, model-to-model discrepancies  at the highest energy</vt:lpstr>
      <vt:lpstr>Indications of ‘muon excess’ (N𝜇,experiment &gt;N𝜇,MC)</vt:lpstr>
      <vt:lpstr>Hadron Interaction Working Group (WHISP)</vt:lpstr>
      <vt:lpstr>z parameter (energy recalibration)</vt:lpstr>
      <vt:lpstr>z parameter (energy recalibration)</vt:lpstr>
      <vt:lpstr>ここまでのまとめ</vt:lpstr>
      <vt:lpstr>Cosmic-ray spectrum and collider energy （D’Enterria et al., APP, 35,98-113, 2011 ）</vt:lpstr>
      <vt:lpstr>加速器で何をみるか？</vt:lpstr>
      <vt:lpstr>ハドロン反応不定性とXmaxへの影響 (R.Ulrich, PRD, 83 (2011) 054026)</vt:lpstr>
      <vt:lpstr>𝜎ine and LHC (T.Pierog, HESZ2015)</vt:lpstr>
      <vt:lpstr>Charged particle multiplicity at LHC</vt:lpstr>
      <vt:lpstr>衝突型加速器(Collider)のどこで測るか？ multiplicity and energy flux at LHC 14TeV collisions pseudo-rapidity; η= -ln(tan(θ/2))</vt:lpstr>
      <vt:lpstr>Forward particles  in air showers and at colliders </vt:lpstr>
      <vt:lpstr>LHC forward and RHIC forward</vt:lpstr>
      <vt:lpstr>Installation into the LHC tunnel</vt:lpstr>
      <vt:lpstr>Event categories of LHCf/RHICf</vt:lpstr>
      <vt:lpstr>Particle ID (PID)</vt:lpstr>
      <vt:lpstr>√s scaling ; π0 </vt:lpstr>
      <vt:lpstr>Comparison with PHENIX and ISR</vt:lpstr>
      <vt:lpstr>Neutron energy flow and elasticity (LHCf, JHEP07(2020)016)</vt:lpstr>
      <vt:lpstr>Feynman scaling, or breaking?</vt:lpstr>
      <vt:lpstr>PowerPoint プレゼンテーション</vt:lpstr>
      <vt:lpstr>AN in very forward π0 production </vt:lpstr>
      <vt:lpstr>RHICfの結果</vt:lpstr>
      <vt:lpstr>PowerPoint プレゼンテーション</vt:lpstr>
      <vt:lpstr>加速器実験のまとめ</vt:lpstr>
      <vt:lpstr>PowerPoint プレゼンテーション</vt:lpstr>
      <vt:lpstr>PowerPoint プレゼンテーション</vt:lpstr>
      <vt:lpstr>Why MC predictions differ and difficult?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空気シャワーの生成と観測</dc:title>
  <dc:creator>Microsoft Office User</dc:creator>
  <cp:lastModifiedBy>Asano</cp:lastModifiedBy>
  <cp:revision>74</cp:revision>
  <dcterms:created xsi:type="dcterms:W3CDTF">2020-07-17T08:05:19Z</dcterms:created>
  <dcterms:modified xsi:type="dcterms:W3CDTF">2020-07-27T01:55:13Z</dcterms:modified>
</cp:coreProperties>
</file>