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37"/>
  </p:notesMasterIdLst>
  <p:sldIdLst>
    <p:sldId id="256" r:id="rId2"/>
    <p:sldId id="266" r:id="rId3"/>
    <p:sldId id="258" r:id="rId4"/>
    <p:sldId id="259" r:id="rId5"/>
    <p:sldId id="264" r:id="rId6"/>
    <p:sldId id="267" r:id="rId7"/>
    <p:sldId id="270" r:id="rId8"/>
    <p:sldId id="274" r:id="rId9"/>
    <p:sldId id="268" r:id="rId10"/>
    <p:sldId id="275" r:id="rId11"/>
    <p:sldId id="285" r:id="rId12"/>
    <p:sldId id="284" r:id="rId13"/>
    <p:sldId id="276" r:id="rId14"/>
    <p:sldId id="277" r:id="rId15"/>
    <p:sldId id="278" r:id="rId16"/>
    <p:sldId id="269" r:id="rId17"/>
    <p:sldId id="279" r:id="rId18"/>
    <p:sldId id="260" r:id="rId19"/>
    <p:sldId id="292" r:id="rId20"/>
    <p:sldId id="265" r:id="rId21"/>
    <p:sldId id="271" r:id="rId22"/>
    <p:sldId id="272" r:id="rId23"/>
    <p:sldId id="273" r:id="rId24"/>
    <p:sldId id="280" r:id="rId25"/>
    <p:sldId id="281" r:id="rId26"/>
    <p:sldId id="282" r:id="rId27"/>
    <p:sldId id="291" r:id="rId28"/>
    <p:sldId id="289" r:id="rId29"/>
    <p:sldId id="283" r:id="rId30"/>
    <p:sldId id="288" r:id="rId31"/>
    <p:sldId id="262" r:id="rId32"/>
    <p:sldId id="293" r:id="rId33"/>
    <p:sldId id="294" r:id="rId34"/>
    <p:sldId id="286" r:id="rId35"/>
    <p:sldId id="287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2490"/>
    <p:restoredTop sz="94753"/>
  </p:normalViewPr>
  <p:slideViewPr>
    <p:cSldViewPr snapToGrid="0" snapToObjects="1">
      <p:cViewPr varScale="1">
        <p:scale>
          <a:sx n="129" d="100"/>
          <a:sy n="129" d="100"/>
        </p:scale>
        <p:origin x="708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8019E-8F87-2748-BD82-2ACD03AF0F40}" type="datetimeFigureOut">
              <a:rPr lang="en-GB" smtClean="0"/>
              <a:t>29/07/2021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1D7C8-2888-5446-9FBF-3134CCDCD3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217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STC1-2 1(NE), 2(SW) clouds, delta = diffusion coefficient index = 0.6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71D7C8-2888-5446-9FBF-3134CCDCD35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160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71D7C8-2888-5446-9FBF-3134CCDCD35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69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Bleu: wave dispersion relation (real part), black: ion-neutral damping, red: Turbulent damping (vertical line dissipation scale), yellow : NLL damping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71D7C8-2888-5446-9FBF-3134CCDCD35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190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spectral energy index (</a:t>
            </a:r>
            <a:r>
              <a:rPr lang="en-GB" dirty="0" err="1"/>
              <a:t>Geminga</a:t>
            </a:r>
            <a:r>
              <a:rPr lang="en-GB" dirty="0"/>
              <a:t>=2.34), (</a:t>
            </a:r>
            <a:r>
              <a:rPr lang="en-GB" dirty="0" err="1"/>
              <a:t>Monogem</a:t>
            </a:r>
            <a:r>
              <a:rPr lang="en-GB" dirty="0"/>
              <a:t>=2.14), (0622=2.9)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71D7C8-2888-5446-9FBF-3134CCDCD35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452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C52D0-9B59-AA45-AF36-5585A13F9E08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F54B3-211B-A146-A26E-97B00A6EA36A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21CF0-D2C5-CE46-BCB5-9F0AAE717630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A0DA4-B629-A24C-834E-62917D803152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C9B71-5615-6249-878A-7A24AE8F3CA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13237-09A0-DC45-97A5-C6F54C0A4ADB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97FDF-8997-5E47-B071-82467E41BE9C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ADDC6-FB83-A849-82DB-E69FE3BFD640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66275-E36E-5C48-BABD-B7317B242BAD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50811" y="6448069"/>
            <a:ext cx="990599" cy="304799"/>
          </a:xfrm>
        </p:spPr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0240" y="6448069"/>
            <a:ext cx="3859795" cy="304801"/>
          </a:xfrm>
        </p:spPr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3B821-38E0-F44A-A74F-1B65AD60FFD7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1A6E0-301B-5942-AA0C-D96CC8274AE6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DC252-F9CB-7043-88FC-7A3C693F929B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6870-4C8A-8345-96B1-7618B2BE5B9A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E3716-0046-454A-B0FA-1915CC38C142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FC3F2-BE65-8042-9329-056A2D3117B8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C4CB2-017D-CB41-9E38-3F2F9756C110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157D655-7D6B-9E4F-8B9C-8685353E5882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8.png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hyperlink" Target="https://smileipic.github.io/Smilei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hyperlink" Target="http://amrvac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C4220D7-7E16-EA4E-9276-060BC875EE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4644" y="755649"/>
            <a:ext cx="9750112" cy="3329581"/>
          </a:xfrm>
        </p:spPr>
        <p:txBody>
          <a:bodyPr/>
          <a:lstStyle/>
          <a:p>
            <a:r>
              <a:rPr lang="en-GB" dirty="0"/>
              <a:t>Cosmic-Ray escape and propagation near their sources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DC12C2F6-385E-C541-87CC-9E81779B0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829" y="4083240"/>
            <a:ext cx="11838214" cy="861420"/>
          </a:xfrm>
        </p:spPr>
        <p:txBody>
          <a:bodyPr/>
          <a:lstStyle/>
          <a:p>
            <a:r>
              <a:rPr lang="en-GB" dirty="0"/>
              <a:t>Alexandre Marcowith (Universe &amp; Particles laboratory of Montpellier, France)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473A08F-E312-1C42-AA68-7A3187C2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494" y="5128672"/>
            <a:ext cx="2180873" cy="11922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E5E6DDD-7044-B240-B353-74BDEE7AC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097" y="4992059"/>
            <a:ext cx="1465439" cy="146543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0C1CB1A-3910-664A-B179-65B228E5F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3484" y="4942670"/>
            <a:ext cx="1514828" cy="151482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99BE33E-2440-9141-B870-27A2E5ABB6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1000"/>
          </a:blip>
          <a:stretch>
            <a:fillRect/>
          </a:stretch>
        </p:blipFill>
        <p:spPr>
          <a:xfrm>
            <a:off x="0" y="0"/>
            <a:ext cx="12192000" cy="6931558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99341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97A7098-08EF-A04D-AF74-AA395CEEA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ISM phases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532AE05-7946-1348-B81B-7564E69E9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A98977D-03E8-664B-9C2F-606D765C8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Talk@ICRR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49E0B3D-6190-DC42-9910-3C08106BC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0C17151-063D-FE45-A657-F93D8A7A7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1746331"/>
            <a:ext cx="10685401" cy="267766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74066091-0544-D047-8BF4-12CB70945CD1}"/>
              </a:ext>
            </a:extLst>
          </p:cNvPr>
          <p:cNvSpPr txBox="1"/>
          <p:nvPr/>
        </p:nvSpPr>
        <p:spPr>
          <a:xfrm rot="5400000">
            <a:off x="10305038" y="2933996"/>
            <a:ext cx="2744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Brahimi PhD thesis 2019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485EC44-DF94-DF4C-BCA9-3E2626D1A5B6}"/>
              </a:ext>
            </a:extLst>
          </p:cNvPr>
          <p:cNvSpPr txBox="1"/>
          <p:nvPr/>
        </p:nvSpPr>
        <p:spPr>
          <a:xfrm>
            <a:off x="495841" y="4734907"/>
            <a:ext cx="10835671" cy="923330"/>
          </a:xfrm>
          <a:prstGeom prst="rect">
            <a:avLst/>
          </a:prstGeom>
          <a:noFill/>
          <a:ln>
            <a:solidFill>
              <a:schemeClr val="tx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HII: HII regions, WIM=warm ionized phase, WNM=warm neutral medium, CNM=cold neutral medium, </a:t>
            </a:r>
            <a:r>
              <a:rPr lang="en-GB" dirty="0" err="1"/>
              <a:t>DiM</a:t>
            </a:r>
            <a:r>
              <a:rPr lang="en-GB" dirty="0"/>
              <a:t>=diffuse molecular medium, </a:t>
            </a:r>
            <a:r>
              <a:rPr lang="en-GB" dirty="0" err="1"/>
              <a:t>DeM</a:t>
            </a:r>
            <a:r>
              <a:rPr lang="en-GB" dirty="0"/>
              <a:t>=dense molecular medium, </a:t>
            </a:r>
            <a:r>
              <a:rPr lang="en-GB" dirty="0" err="1"/>
              <a:t>DeC</a:t>
            </a:r>
            <a:r>
              <a:rPr lang="en-GB" dirty="0"/>
              <a:t>=dense cores.</a:t>
            </a:r>
          </a:p>
          <a:p>
            <a:r>
              <a:rPr lang="en-GB" dirty="0"/>
              <a:t>X= ionization fraction, </a:t>
            </a:r>
            <a:r>
              <a:rPr lang="en-GB" dirty="0" err="1"/>
              <a:t>n</a:t>
            </a:r>
            <a:r>
              <a:rPr lang="en-GB" baseline="-25000" dirty="0" err="1"/>
              <a:t>T</a:t>
            </a:r>
            <a:r>
              <a:rPr lang="en-GB" dirty="0"/>
              <a:t>=total gas density, </a:t>
            </a:r>
            <a:r>
              <a:rPr lang="en-GB" dirty="0">
                <a:latin typeface="Symbol" pitchFamily="2" charset="2"/>
              </a:rPr>
              <a:t>m</a:t>
            </a:r>
            <a:r>
              <a:rPr lang="en-GB" baseline="-25000" dirty="0"/>
              <a:t>i</a:t>
            </a:r>
            <a:r>
              <a:rPr lang="en-GB" dirty="0"/>
              <a:t>=mean ion mass, </a:t>
            </a:r>
            <a:r>
              <a:rPr lang="en-GB" dirty="0" err="1">
                <a:latin typeface="Symbol" pitchFamily="2" charset="2"/>
              </a:rPr>
              <a:t>m</a:t>
            </a:r>
            <a:r>
              <a:rPr lang="en-GB" baseline="-25000" dirty="0" err="1"/>
              <a:t>n</a:t>
            </a:r>
            <a:r>
              <a:rPr lang="en-GB" dirty="0"/>
              <a:t>=mean neutral mass.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B2708488-023D-0945-8732-F1D38C28473F}"/>
              </a:ext>
            </a:extLst>
          </p:cNvPr>
          <p:cNvSpPr txBox="1"/>
          <p:nvPr/>
        </p:nvSpPr>
        <p:spPr>
          <a:xfrm>
            <a:off x="2553195" y="1052720"/>
            <a:ext cx="4673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= idealized gas distribution in our Galaxy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82A32B5-8578-0D4D-9122-C4ABAD222F5A}"/>
              </a:ext>
            </a:extLst>
          </p:cNvPr>
          <p:cNvSpPr txBox="1"/>
          <p:nvPr/>
        </p:nvSpPr>
        <p:spPr>
          <a:xfrm>
            <a:off x="495841" y="5868487"/>
            <a:ext cx="4971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+ HISM= 10</a:t>
            </a:r>
            <a:r>
              <a:rPr lang="en-GB" sz="2000" baseline="30000" dirty="0"/>
              <a:t>6</a:t>
            </a:r>
            <a:r>
              <a:rPr lang="en-GB" sz="2000" dirty="0"/>
              <a:t>K, B~2</a:t>
            </a:r>
            <a:r>
              <a:rPr lang="en-GB" sz="2000" dirty="0">
                <a:latin typeface="Symbol" pitchFamily="2" charset="2"/>
              </a:rPr>
              <a:t>m</a:t>
            </a:r>
            <a:r>
              <a:rPr lang="en-GB" sz="2000" dirty="0"/>
              <a:t>G, X=1, </a:t>
            </a:r>
            <a:r>
              <a:rPr lang="en-GB" sz="2000" dirty="0" err="1"/>
              <a:t>n</a:t>
            </a:r>
            <a:r>
              <a:rPr lang="en-GB" sz="2000" baseline="-25000" dirty="0" err="1"/>
              <a:t>T</a:t>
            </a:r>
            <a:r>
              <a:rPr lang="en-GB" sz="2000" dirty="0"/>
              <a:t>=0.01 cm</a:t>
            </a:r>
            <a:r>
              <a:rPr lang="en-GB" sz="2000" baseline="30000" dirty="0"/>
              <a:t>-3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054961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861E9D8-80BF-9C41-955F-566DAE739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11" y="155835"/>
            <a:ext cx="4341525" cy="1400530"/>
          </a:xfrm>
        </p:spPr>
        <p:txBody>
          <a:bodyPr/>
          <a:lstStyle/>
          <a:p>
            <a:r>
              <a:rPr lang="en-GB" dirty="0"/>
              <a:t>Damping processes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989452EA-9583-724C-810F-0CC43BD5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13EF79B-E614-BB4F-95C9-DAE8183F3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DC651F1-7359-D346-95DA-00E2B3BF6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38163F8-6A1A-9A45-AC1F-D60DEE9AE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891" y="83642"/>
            <a:ext cx="5575356" cy="670216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2946DDDB-A588-014A-B19A-E18BA862E025}"/>
              </a:ext>
            </a:extLst>
          </p:cNvPr>
          <p:cNvSpPr txBox="1"/>
          <p:nvPr/>
        </p:nvSpPr>
        <p:spPr>
          <a:xfrm>
            <a:off x="150811" y="2017058"/>
            <a:ext cx="32300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Damping processes in the different ISM</a:t>
            </a:r>
          </a:p>
          <a:p>
            <a:endParaRPr lang="en-GB" dirty="0"/>
          </a:p>
          <a:p>
            <a:r>
              <a:rPr lang="en-GB" dirty="0"/>
              <a:t>Red: turbulence damping (</a:t>
            </a:r>
            <a:r>
              <a:rPr lang="en-GB" dirty="0" err="1"/>
              <a:t>Lazarian</a:t>
            </a:r>
            <a:r>
              <a:rPr lang="en-GB" dirty="0"/>
              <a:t> 2016)</a:t>
            </a:r>
          </a:p>
          <a:p>
            <a:endParaRPr lang="en-GB" dirty="0"/>
          </a:p>
          <a:p>
            <a:r>
              <a:rPr lang="en-GB" dirty="0"/>
              <a:t>Yellow: Non-linear Landau damping (</a:t>
            </a:r>
            <a:r>
              <a:rPr lang="en-GB" dirty="0" err="1"/>
              <a:t>Kulsrud</a:t>
            </a:r>
            <a:r>
              <a:rPr lang="en-GB" dirty="0"/>
              <a:t> 1978)</a:t>
            </a:r>
          </a:p>
          <a:p>
            <a:endParaRPr lang="en-GB" dirty="0"/>
          </a:p>
          <a:p>
            <a:r>
              <a:rPr lang="en-GB" dirty="0"/>
              <a:t>Black: ion-neutral damping</a:t>
            </a:r>
          </a:p>
          <a:p>
            <a:endParaRPr lang="en-GB" dirty="0"/>
          </a:p>
          <a:p>
            <a:r>
              <a:rPr lang="en-GB" dirty="0"/>
              <a:t>Grey: non propagating zone of </a:t>
            </a:r>
            <a:r>
              <a:rPr lang="en-GB" dirty="0" err="1"/>
              <a:t>Alfvén</a:t>
            </a:r>
            <a:r>
              <a:rPr lang="en-GB" dirty="0"/>
              <a:t> waves due to ion-neutral collisions.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48EA142-3746-AB42-BEE5-B981AE3C7C5E}"/>
              </a:ext>
            </a:extLst>
          </p:cNvPr>
          <p:cNvSpPr txBox="1"/>
          <p:nvPr/>
        </p:nvSpPr>
        <p:spPr>
          <a:xfrm>
            <a:off x="8891378" y="2861953"/>
            <a:ext cx="3114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partially ionized media</a:t>
            </a:r>
          </a:p>
          <a:p>
            <a:r>
              <a:rPr lang="en-GB" dirty="0"/>
              <a:t>ion-neutral damping drops as E</a:t>
            </a:r>
            <a:r>
              <a:rPr lang="en-GB" baseline="30000" dirty="0"/>
              <a:t>-2</a:t>
            </a:r>
            <a:r>
              <a:rPr lang="en-GB" dirty="0"/>
              <a:t> (Mc Ivor 1976)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xmlns="" id="{2612A289-B2DE-DD4E-907F-6EB1F8296435}"/>
              </a:ext>
            </a:extLst>
          </p:cNvPr>
          <p:cNvCxnSpPr/>
          <p:nvPr/>
        </p:nvCxnSpPr>
        <p:spPr>
          <a:xfrm flipH="1">
            <a:off x="8300852" y="3785283"/>
            <a:ext cx="819397" cy="739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39EA333-CA3F-C74D-B5D9-A283A87DCA2C}"/>
              </a:ext>
            </a:extLst>
          </p:cNvPr>
          <p:cNvSpPr txBox="1"/>
          <p:nvPr/>
        </p:nvSpPr>
        <p:spPr>
          <a:xfrm>
            <a:off x="4821664" y="155835"/>
            <a:ext cx="1318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blue: AW dispersion relation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4D03B2EE-D2C6-BA43-85D2-671D5A7498C0}"/>
              </a:ext>
            </a:extLst>
          </p:cNvPr>
          <p:cNvSpPr txBox="1"/>
          <p:nvPr/>
        </p:nvSpPr>
        <p:spPr>
          <a:xfrm>
            <a:off x="8909945" y="4154891"/>
            <a:ext cx="3255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partially ionized phases: IN damping dominate except at high energy.</a:t>
            </a:r>
          </a:p>
        </p:txBody>
      </p:sp>
    </p:spTree>
    <p:extLst>
      <p:ext uri="{BB962C8B-B14F-4D97-AF65-F5344CB8AC3E}">
        <p14:creationId xmlns:p14="http://schemas.microsoft.com/office/powerpoint/2010/main" val="124432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EA2EDD1-151A-7645-AAAC-C103B7C54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Special way to inject CRs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5431F34-721B-E047-B27E-76333EB4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5042138-8807-2F4B-9198-798BDE60F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414CF8D-9761-6443-AA13-305348B91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6343840-CEFC-EE42-B5F6-DE555ABE1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0" y="1647536"/>
            <a:ext cx="4865255" cy="377992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DDD9CB0C-E547-BC48-9512-4A72A5DD156D}"/>
              </a:ext>
            </a:extLst>
          </p:cNvPr>
          <p:cNvSpPr txBox="1"/>
          <p:nvPr/>
        </p:nvSpPr>
        <p:spPr>
          <a:xfrm>
            <a:off x="6306392" y="2106339"/>
            <a:ext cx="56164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“escape” time, is the time after which CR pressure is halved in the CR cloud = t</a:t>
            </a:r>
            <a:r>
              <a:rPr lang="en-GB" baseline="-25000" dirty="0"/>
              <a:t>1/2</a:t>
            </a:r>
            <a:r>
              <a:rPr lang="en-GB" dirty="0"/>
              <a:t>.</a:t>
            </a:r>
            <a:endParaRPr lang="en-GB" baseline="-25000" dirty="0"/>
          </a:p>
          <a:p>
            <a:endParaRPr lang="en-GB" dirty="0"/>
          </a:p>
          <a:p>
            <a:r>
              <a:rPr lang="en-GB" dirty="0"/>
              <a:t>For each radius at each energy we can calculate it (dashed/</a:t>
            </a:r>
            <a:r>
              <a:rPr lang="en-GB" dirty="0" err="1"/>
              <a:t>cont</a:t>
            </a:r>
            <a:r>
              <a:rPr lang="en-GB" dirty="0"/>
              <a:t> curves).</a:t>
            </a:r>
          </a:p>
          <a:p>
            <a:endParaRPr lang="en-GB" dirty="0"/>
          </a:p>
          <a:p>
            <a:r>
              <a:rPr lang="en-GB" dirty="0"/>
              <a:t>We compare it with SNR shock radius dynamics  (solution by Truelove &amp; McKee 1999) – intersection give t</a:t>
            </a:r>
            <a:r>
              <a:rPr lang="en-GB" baseline="-25000" dirty="0"/>
              <a:t>1/2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3E6F266F-1FF6-684F-9B93-6FD4948AFACD}"/>
              </a:ext>
            </a:extLst>
          </p:cNvPr>
          <p:cNvSpPr txBox="1"/>
          <p:nvPr/>
        </p:nvSpPr>
        <p:spPr>
          <a:xfrm>
            <a:off x="1819999" y="1278204"/>
            <a:ext cx="3268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Half time for WIM and WNM</a:t>
            </a:r>
          </a:p>
        </p:txBody>
      </p:sp>
    </p:spTree>
    <p:extLst>
      <p:ext uri="{BB962C8B-B14F-4D97-AF65-F5344CB8AC3E}">
        <p14:creationId xmlns:p14="http://schemas.microsoft.com/office/powerpoint/2010/main" val="2044889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8AF6D-1731-CE49-9115-B077F0E32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I : Ionized phases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ACF1D20-62FA-C845-9351-409843E30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B605AAB-CD03-C846-BB89-4955709F9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24721D0-E03F-2442-BF27-BB5189C65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7449A1E-6B51-2B4D-AFD8-7CD66D8DB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329" y="1347059"/>
            <a:ext cx="5845876" cy="403163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5AD7C5A0-218F-F948-9861-C7913A60DC4D}"/>
              </a:ext>
            </a:extLst>
          </p:cNvPr>
          <p:cNvSpPr txBox="1"/>
          <p:nvPr/>
        </p:nvSpPr>
        <p:spPr>
          <a:xfrm>
            <a:off x="1409573" y="4843906"/>
            <a:ext cx="393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CR pressure, diffusion coefficient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866EEADC-B1F8-5C4A-90CA-DA061D74FC26}"/>
              </a:ext>
            </a:extLst>
          </p:cNvPr>
          <p:cNvSpPr txBox="1"/>
          <p:nvPr/>
        </p:nvSpPr>
        <p:spPr>
          <a:xfrm>
            <a:off x="7647709" y="5378698"/>
            <a:ext cx="381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Timed-dependent CR spectrum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BDFCB753-5809-764C-90CA-3D69F02BC9EF}"/>
              </a:ext>
            </a:extLst>
          </p:cNvPr>
          <p:cNvSpPr txBox="1"/>
          <p:nvPr/>
        </p:nvSpPr>
        <p:spPr>
          <a:xfrm>
            <a:off x="235105" y="5423888"/>
            <a:ext cx="6093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Diffusion coefficients can be reduced by a factor 10,</a:t>
            </a:r>
          </a:p>
          <a:p>
            <a:r>
              <a:rPr lang="en-GB" dirty="0"/>
              <a:t>or more.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2D528BF8-870E-9E4D-82C4-434DA611C4BD}"/>
              </a:ext>
            </a:extLst>
          </p:cNvPr>
          <p:cNvSpPr txBox="1"/>
          <p:nvPr/>
        </p:nvSpPr>
        <p:spPr>
          <a:xfrm>
            <a:off x="6683628" y="5773156"/>
            <a:ext cx="5217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Complex time evolution for D </a:t>
            </a:r>
          </a:p>
          <a:p>
            <a:r>
              <a:rPr lang="en-GB" dirty="0"/>
              <a:t>increases at high energies because R drops =&gt; higher flux.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5D5DAF63-BFC1-D549-9B65-273BB36D05B3}"/>
              </a:ext>
            </a:extLst>
          </p:cNvPr>
          <p:cNvSpPr txBox="1"/>
          <p:nvPr/>
        </p:nvSpPr>
        <p:spPr>
          <a:xfrm>
            <a:off x="2114676" y="1318408"/>
            <a:ext cx="2464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Warm ionized phase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A4CF1F6D-4C68-9042-A56A-B8C858F35E3D}"/>
              </a:ext>
            </a:extLst>
          </p:cNvPr>
          <p:cNvSpPr txBox="1"/>
          <p:nvPr/>
        </p:nvSpPr>
        <p:spPr>
          <a:xfrm>
            <a:off x="8265226" y="1044945"/>
            <a:ext cx="2186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Hot ionized phase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CF6A84C-29E9-DD4A-B5AF-1ED1DD377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8" y="1692787"/>
            <a:ext cx="3249713" cy="288075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015013E-E50A-9E40-BFB9-C9D8EEF8F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375" y="1686838"/>
            <a:ext cx="3278362" cy="2886699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722453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8AF6D-1731-CE49-9115-B077F0E32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 II : partially ionized phases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ACF1D20-62FA-C845-9351-409843E30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B605AAB-CD03-C846-BB89-4955709F9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Talk@ICRR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24721D0-E03F-2442-BF27-BB5189C65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DACE3A5-4937-4A46-8D38-3700D957F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69" y="1488457"/>
            <a:ext cx="3904271" cy="309541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AD52627D-1FA9-D34C-B1F5-8F21752415DB}"/>
              </a:ext>
            </a:extLst>
          </p:cNvPr>
          <p:cNvSpPr txBox="1"/>
          <p:nvPr/>
        </p:nvSpPr>
        <p:spPr>
          <a:xfrm>
            <a:off x="909016" y="1143952"/>
            <a:ext cx="2690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Warm neutral medium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C30FC57-8694-1645-8DC0-6EF2962B3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994" y="1488456"/>
            <a:ext cx="3200176" cy="368945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C7808E20-20F5-994D-AD43-02A35E807831}"/>
              </a:ext>
            </a:extLst>
          </p:cNvPr>
          <p:cNvSpPr txBox="1"/>
          <p:nvPr/>
        </p:nvSpPr>
        <p:spPr>
          <a:xfrm>
            <a:off x="4868883" y="1152983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Cold neutral medium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FAF9611-819F-0543-82E1-C554D7244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1326" y="1522315"/>
            <a:ext cx="3251200" cy="36957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334DE97E-9C3A-0745-B1AF-690128710ADE}"/>
              </a:ext>
            </a:extLst>
          </p:cNvPr>
          <p:cNvSpPr txBox="1"/>
          <p:nvPr/>
        </p:nvSpPr>
        <p:spPr>
          <a:xfrm>
            <a:off x="8663748" y="1119124"/>
            <a:ext cx="218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Diffuse molecular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224B2E2E-8253-9E41-8F22-5E255F8E1144}"/>
              </a:ext>
            </a:extLst>
          </p:cNvPr>
          <p:cNvSpPr txBox="1"/>
          <p:nvPr/>
        </p:nvSpPr>
        <p:spPr>
          <a:xfrm>
            <a:off x="150811" y="5392364"/>
            <a:ext cx="11749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CR Cloud is reduced in size, CR flux is enhanced and streaming growth rate increases but ion-neutral damping dominates and can be short ~ GeV, it drops above ~</a:t>
            </a:r>
            <a:r>
              <a:rPr lang="en-GB" dirty="0" err="1"/>
              <a:t>TeV</a:t>
            </a:r>
            <a:r>
              <a:rPr lang="en-GB" dirty="0"/>
              <a:t>, especially in </a:t>
            </a:r>
            <a:r>
              <a:rPr lang="en-GB" dirty="0" err="1"/>
              <a:t>DiM</a:t>
            </a:r>
            <a:r>
              <a:rPr lang="en-GB" dirty="0"/>
              <a:t> case =&gt; diffusion coefficients can get reduced for longer timescales at </a:t>
            </a:r>
            <a:r>
              <a:rPr lang="en-GB" dirty="0" err="1"/>
              <a:t>TeV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7937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BAEF101-325A-864D-A771-329AA5FC4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54" y="76418"/>
            <a:ext cx="5976939" cy="1400530"/>
          </a:xfrm>
        </p:spPr>
        <p:txBody>
          <a:bodyPr/>
          <a:lstStyle/>
          <a:p>
            <a:r>
              <a:rPr lang="en-GB" dirty="0"/>
              <a:t>Towards more complex ISM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CCADF98-ACA5-084E-A338-F605D1785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32" y="1553971"/>
            <a:ext cx="5830888" cy="518444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All studies until now have considered homogeneous ISM, but ISM is not homogeneous at all.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C627DAA-B3A3-F247-87B2-F26064F56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418B81E-429F-BB42-B403-57B8CA17C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0B38BD5-9262-B84E-8D65-8165220AD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C6C41C3-7007-344A-BE40-665054C39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65" y="2673807"/>
            <a:ext cx="3883575" cy="351155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96D3973B-E78A-A84A-99B2-9CD53D8A58A6}"/>
              </a:ext>
            </a:extLst>
          </p:cNvPr>
          <p:cNvSpPr txBox="1"/>
          <p:nvPr/>
        </p:nvSpPr>
        <p:spPr>
          <a:xfrm>
            <a:off x="1239163" y="2152075"/>
            <a:ext cx="2058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examples of ISM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540C2B3-165F-CA4F-9EA6-CF91FFAB8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465" y="117783"/>
            <a:ext cx="5372100" cy="65532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99C984F6-28AB-8647-906C-957A1E617546}"/>
              </a:ext>
            </a:extLst>
          </p:cNvPr>
          <p:cNvSpPr txBox="1"/>
          <p:nvPr/>
        </p:nvSpPr>
        <p:spPr>
          <a:xfrm>
            <a:off x="4372676" y="3466158"/>
            <a:ext cx="20730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W= continuous</a:t>
            </a:r>
          </a:p>
          <a:p>
            <a:r>
              <a:rPr lang="en-GB" sz="1400" dirty="0"/>
              <a:t>WC= dashed</a:t>
            </a:r>
          </a:p>
          <a:p>
            <a:r>
              <a:rPr lang="en-GB" sz="1400" dirty="0"/>
              <a:t>WCD=dashed-dotted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4F63EB4C-534E-A749-817B-105AC3DB0797}"/>
              </a:ext>
            </a:extLst>
          </p:cNvPr>
          <p:cNvSpPr txBox="1"/>
          <p:nvPr/>
        </p:nvSpPr>
        <p:spPr>
          <a:xfrm>
            <a:off x="6465465" y="122567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Z=z-</a:t>
            </a:r>
            <a:r>
              <a:rPr lang="en-GB" dirty="0" err="1">
                <a:solidFill>
                  <a:schemeClr val="bg1"/>
                </a:solidFill>
              </a:rPr>
              <a:t>z</a:t>
            </a:r>
            <a:r>
              <a:rPr lang="en-GB" baseline="-25000" dirty="0" err="1">
                <a:solidFill>
                  <a:schemeClr val="bg1"/>
                </a:solidFill>
              </a:rPr>
              <a:t>SNR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2150D0F5-379B-AE45-8097-26F5CEDA6D13}"/>
              </a:ext>
            </a:extLst>
          </p:cNvPr>
          <p:cNvSpPr txBox="1"/>
          <p:nvPr/>
        </p:nvSpPr>
        <p:spPr>
          <a:xfrm>
            <a:off x="4333857" y="5206271"/>
            <a:ext cx="2092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effect of adiabatic losses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xmlns="" id="{49A28270-473F-C543-A0BF-6ED98A3474A5}"/>
              </a:ext>
            </a:extLst>
          </p:cNvPr>
          <p:cNvCxnSpPr>
            <a:cxnSpLocks/>
          </p:cNvCxnSpPr>
          <p:nvPr/>
        </p:nvCxnSpPr>
        <p:spPr>
          <a:xfrm flipV="1">
            <a:off x="5539961" y="1087364"/>
            <a:ext cx="2136308" cy="4118907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880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D2E9822-DC23-4C46-994E-81BC024A3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Cosmic-Ray feed back studies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D2CD31E-E9E2-0747-A531-8ECD9FA10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589" y="1344277"/>
            <a:ext cx="11657095" cy="4195481"/>
          </a:xfrm>
        </p:spPr>
        <p:txBody>
          <a:bodyPr/>
          <a:lstStyle/>
          <a:p>
            <a:r>
              <a:rPr lang="en-GB" dirty="0"/>
              <a:t>CR feed back through resonant streaming instability: many works involving bi-fluid approach (</a:t>
            </a:r>
            <a:r>
              <a:rPr lang="en-GB" dirty="0" err="1"/>
              <a:t>eg</a:t>
            </a:r>
            <a:r>
              <a:rPr lang="en-GB" dirty="0"/>
              <a:t> Dubois+2019 A&amp;A, </a:t>
            </a:r>
            <a:r>
              <a:rPr lang="en-GB" b="1" dirty="0"/>
              <a:t>631 </a:t>
            </a:r>
            <a:r>
              <a:rPr lang="en-GB" dirty="0"/>
              <a:t>A121, </a:t>
            </a:r>
            <a:r>
              <a:rPr lang="en-GB" dirty="0" err="1"/>
              <a:t>Pfrommer</a:t>
            </a:r>
            <a:r>
              <a:rPr lang="en-GB" dirty="0"/>
              <a:t> et al, Hopkins et al). 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0FCE4FB6-9A75-1145-8417-5D6AD8A37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5A9AA22-90D6-B944-A97F-37FDAE9A2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8E74067F-D46F-4B47-824A-46E70CC6D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F59713D-7EB8-EE48-8CF9-A198E0145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2373754"/>
            <a:ext cx="1707481" cy="336881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A9E7C6B8-EE44-D243-9BAB-4D11E8988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526" y="2431572"/>
            <a:ext cx="1723714" cy="331974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3E354424-04CF-FA4D-8667-29692015C99F}"/>
              </a:ext>
            </a:extLst>
          </p:cNvPr>
          <p:cNvSpPr txBox="1"/>
          <p:nvPr/>
        </p:nvSpPr>
        <p:spPr>
          <a:xfrm>
            <a:off x="1499851" y="2061184"/>
            <a:ext cx="208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Brahimi PhD 2019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0BB8F65-8D7F-2441-893B-9F1E2DD35754}"/>
              </a:ext>
            </a:extLst>
          </p:cNvPr>
          <p:cNvSpPr txBox="1"/>
          <p:nvPr/>
        </p:nvSpPr>
        <p:spPr>
          <a:xfrm>
            <a:off x="289361" y="5782663"/>
            <a:ext cx="42046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time dilution of CR injected from a merging supernova remnant (MHD simulations using 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RAMSES</a:t>
            </a:r>
            <a:r>
              <a:rPr lang="en-GB" sz="1400" dirty="0">
                <a:cs typeface="Courier New" panose="02070309020205020404" pitchFamily="49" charset="0"/>
              </a:rPr>
              <a:t>)</a:t>
            </a:r>
            <a:endParaRPr lang="en-GB" sz="14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65D1B58F-2097-4B4B-8D76-A0542CCE9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046" y="2963200"/>
            <a:ext cx="3711307" cy="267796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DA73E68-95E6-6B41-A39E-58622E503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9841" y="2430516"/>
            <a:ext cx="3251200" cy="41148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5C019182-483C-C146-ADD6-5A3F56F0A6E5}"/>
              </a:ext>
            </a:extLst>
          </p:cNvPr>
          <p:cNvSpPr txBox="1"/>
          <p:nvPr/>
        </p:nvSpPr>
        <p:spPr>
          <a:xfrm>
            <a:off x="5145725" y="2560947"/>
            <a:ext cx="3130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Schroer+2021 </a:t>
            </a:r>
            <a:r>
              <a:rPr lang="en-GB" dirty="0" err="1"/>
              <a:t>ApJ</a:t>
            </a:r>
            <a:r>
              <a:rPr lang="en-GB" dirty="0"/>
              <a:t>, </a:t>
            </a:r>
            <a:r>
              <a:rPr lang="en-GB" b="1" dirty="0"/>
              <a:t>914</a:t>
            </a:r>
            <a:r>
              <a:rPr lang="en-GB" dirty="0"/>
              <a:t> L13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2C64325A-DBAA-F947-B22F-784D03E0C755}"/>
              </a:ext>
            </a:extLst>
          </p:cNvPr>
          <p:cNvSpPr txBox="1"/>
          <p:nvPr/>
        </p:nvSpPr>
        <p:spPr>
          <a:xfrm>
            <a:off x="4992006" y="5727929"/>
            <a:ext cx="3347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effect of the non-resonant streaming instability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0E5BBD48-4CD3-7941-907C-8C1A2345EB19}"/>
              </a:ext>
            </a:extLst>
          </p:cNvPr>
          <p:cNvSpPr txBox="1"/>
          <p:nvPr/>
        </p:nvSpPr>
        <p:spPr>
          <a:xfrm>
            <a:off x="9011422" y="2652396"/>
            <a:ext cx="970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CR density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E9A063-14C2-5441-862B-4BFD747E2631}"/>
              </a:ext>
            </a:extLst>
          </p:cNvPr>
          <p:cNvSpPr txBox="1"/>
          <p:nvPr/>
        </p:nvSpPr>
        <p:spPr>
          <a:xfrm>
            <a:off x="8997567" y="3878096"/>
            <a:ext cx="1021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gas density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4D46443E-261E-1F4D-BFCB-F41B6527225D}"/>
              </a:ext>
            </a:extLst>
          </p:cNvPr>
          <p:cNvSpPr txBox="1"/>
          <p:nvPr/>
        </p:nvSpPr>
        <p:spPr>
          <a:xfrm>
            <a:off x="9023214" y="5061269"/>
            <a:ext cx="1503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perpendicular MF</a:t>
            </a:r>
          </a:p>
        </p:txBody>
      </p:sp>
    </p:spTree>
    <p:extLst>
      <p:ext uri="{BB962C8B-B14F-4D97-AF65-F5344CB8AC3E}">
        <p14:creationId xmlns:p14="http://schemas.microsoft.com/office/powerpoint/2010/main" val="3279594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15B2CEC-5344-CD44-80A5-9A4342288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Summary, key questions for the future and future work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CEEC636-9340-B840-989C-7974BBABD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3" y="1994765"/>
            <a:ext cx="11177337" cy="4311787"/>
          </a:xfrm>
        </p:spPr>
        <p:txBody>
          <a:bodyPr>
            <a:normAutofit lnSpcReduction="10000"/>
          </a:bodyPr>
          <a:lstStyle/>
          <a:p>
            <a:r>
              <a:rPr lang="en-GB" u="sng" dirty="0"/>
              <a:t>Summary</a:t>
            </a:r>
            <a:r>
              <a:rPr lang="en-GB" dirty="0"/>
              <a:t>: CR injected from SNR can trigger the resonant streaming instability =&gt; reduced diffusivity, strongly dependant on the ISM properties (wave damping).</a:t>
            </a:r>
          </a:p>
          <a:p>
            <a:endParaRPr lang="en-GB" dirty="0"/>
          </a:p>
          <a:p>
            <a:r>
              <a:rPr lang="en-GB" dirty="0"/>
              <a:t>Back-reaction effects seem important to include using a kinetic model  (see </a:t>
            </a:r>
            <a:r>
              <a:rPr lang="en-GB" dirty="0" err="1"/>
              <a:t>Schroer</a:t>
            </a:r>
            <a:r>
              <a:rPr lang="en-GB" dirty="0"/>
              <a:t> et al paper). CR pressure will likely inflate the magnetic flux tube. </a:t>
            </a:r>
            <a:r>
              <a:rPr lang="en-GB" dirty="0" err="1"/>
              <a:t>Vlasov</a:t>
            </a:r>
            <a:r>
              <a:rPr lang="en-GB" dirty="0"/>
              <a:t>-MHD approach (T. Inoue </a:t>
            </a:r>
            <a:r>
              <a:rPr lang="en-GB" dirty="0" err="1"/>
              <a:t>TaLab</a:t>
            </a:r>
            <a:r>
              <a:rPr lang="en-GB" dirty="0"/>
              <a:t>, Nagoya). Test other type of instabilities (CR pressure related).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Start from a more “realistic” ISM, SN explosion in a turbulent ISM, include 2D or spherical geometries (more code developments).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CR distribution =&gt; multi-wavelength emission from surrounding molecular clouds. Special interest for CTA.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C8ACE66-8A04-B04E-B19C-BD92CBA60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9C8168D-C28E-B541-BAF3-D56A3FD9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7A01B466-6963-8B4D-9ECD-1EACEE962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343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3B77825-17C9-0042-A2F8-AF90A5602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Gamma-ray halos around pulsars: observations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28854D8-1083-7843-B1AE-9122F2A72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C65F42A-2E17-CC47-9AA0-99B85DDD1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7C37AB9-B3D6-2F47-9782-8286B93F3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94B3B61-48C4-D34F-A872-E05C4C3B1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66" y="2457264"/>
            <a:ext cx="2686638" cy="308677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0A93800D-3A45-D84D-80AB-FFABA17DD64A}"/>
              </a:ext>
            </a:extLst>
          </p:cNvPr>
          <p:cNvSpPr txBox="1"/>
          <p:nvPr/>
        </p:nvSpPr>
        <p:spPr>
          <a:xfrm>
            <a:off x="150811" y="1892995"/>
            <a:ext cx="3969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HAWC significance map above 10 </a:t>
            </a:r>
            <a:r>
              <a:rPr lang="en-GB" sz="1400" dirty="0" err="1"/>
              <a:t>TeV</a:t>
            </a:r>
            <a:endParaRPr lang="en-GB" sz="1400" dirty="0"/>
          </a:p>
          <a:p>
            <a:r>
              <a:rPr lang="en-GB" sz="1400" dirty="0"/>
              <a:t>Abeysekara+2017 Science, </a:t>
            </a:r>
            <a:r>
              <a:rPr lang="en-GB" sz="1400" b="1" dirty="0"/>
              <a:t>358</a:t>
            </a:r>
            <a:r>
              <a:rPr lang="en-GB" sz="1400" dirty="0"/>
              <a:t> 911.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3664BD54-9984-044F-A17A-7566FB7A8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762" y="1662443"/>
            <a:ext cx="7825821" cy="309189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2591D04B-2B53-FC46-86A4-636F74F3D93A}"/>
              </a:ext>
            </a:extLst>
          </p:cNvPr>
          <p:cNvSpPr txBox="1"/>
          <p:nvPr/>
        </p:nvSpPr>
        <p:spPr>
          <a:xfrm>
            <a:off x="6015755" y="1253364"/>
            <a:ext cx="4035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Radial gamma-ray emission profile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xmlns="" id="{26DAECBC-1878-0B46-A656-79381B077232}"/>
                  </a:ext>
                </a:extLst>
              </p:cNvPr>
              <p:cNvSpPr txBox="1"/>
              <p:nvPr/>
            </p:nvSpPr>
            <p:spPr>
              <a:xfrm>
                <a:off x="4222272" y="4806332"/>
                <a:ext cx="2923674" cy="535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Fit: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func>
                      <m:func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b="0" i="0" smtClean="0">
                            <a:latin typeface="Cambria Math" panose="02040503050406030204" pitchFamily="18" charset="0"/>
                          </a:rPr>
                          <m:t>erfc</m:t>
                        </m:r>
                      </m:fName>
                      <m:e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func>
                    <m:r>
                      <a:rPr lang="fr-FR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𝜅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ra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26DAECBC-1878-0B46-A656-79381B0772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272" y="4806332"/>
                <a:ext cx="2923674" cy="535146"/>
              </a:xfrm>
              <a:prstGeom prst="rect">
                <a:avLst/>
              </a:prstGeom>
              <a:blipFill>
                <a:blip r:embed="rId5"/>
                <a:stretch>
                  <a:fillRect l="-12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ECDF948D-81D8-F849-8574-2DBA25E31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3210" y="5450273"/>
            <a:ext cx="6302707" cy="99591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FE889211-AFD7-7944-96EA-D12EAB2638F8}"/>
              </a:ext>
            </a:extLst>
          </p:cNvPr>
          <p:cNvSpPr txBox="1"/>
          <p:nvPr/>
        </p:nvSpPr>
        <p:spPr>
          <a:xfrm>
            <a:off x="6977297" y="4816375"/>
            <a:ext cx="4997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values are ~ 1/100 (Kolmogorov spectrum) </a:t>
            </a:r>
            <a:r>
              <a:rPr lang="en-GB" sz="1400" dirty="0" err="1"/>
              <a:t>wrt</a:t>
            </a:r>
            <a:r>
              <a:rPr lang="en-GB" sz="1400" dirty="0"/>
              <a:t> to standard ISM values.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974FF19-4ADA-DA48-9E35-F224CF799D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5608" y="5326304"/>
            <a:ext cx="2489734" cy="132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30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BF056A6-CB8B-CB4C-B43F-B999F589D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LHAASO results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03097FA6-2A85-CF4A-A34C-0D8E8FBAC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B8E3D69-A775-9B46-BC0C-CFCAE1777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DE981DF-7A93-B24B-AC2C-B119C1FA9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28CE38D-505E-1544-9A55-A366CB0BC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874" y="2000351"/>
            <a:ext cx="4382772" cy="3120534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DD5C1C6-29B4-734C-8687-B871B7A24FF7}"/>
              </a:ext>
            </a:extLst>
          </p:cNvPr>
          <p:cNvSpPr/>
          <p:nvPr/>
        </p:nvSpPr>
        <p:spPr>
          <a:xfrm>
            <a:off x="2329169" y="1431227"/>
            <a:ext cx="8023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 LHAASO coll. Aharonian+2021 PRL, </a:t>
            </a:r>
            <a:r>
              <a:rPr lang="en-GB" b="1" dirty="0"/>
              <a:t>126</a:t>
            </a:r>
            <a:r>
              <a:rPr lang="en-GB" dirty="0"/>
              <a:t> 241103 (</a:t>
            </a:r>
            <a:r>
              <a:rPr lang="fr-FR" dirty="0"/>
              <a:t>PSR J 0622 +3749).</a:t>
            </a:r>
            <a:endParaRPr lang="en-GB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BFC5126-318D-4D4E-B335-8E95981FD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464" y="2005648"/>
            <a:ext cx="3778432" cy="155497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38B84D0F-0564-0941-9A86-3A766E8DA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464" y="4114092"/>
            <a:ext cx="3781673" cy="248637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17C23BFB-4598-014F-B1EA-E85692017257}"/>
              </a:ext>
            </a:extLst>
          </p:cNvPr>
          <p:cNvSpPr txBox="1"/>
          <p:nvPr/>
        </p:nvSpPr>
        <p:spPr>
          <a:xfrm>
            <a:off x="6080191" y="3730905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radial profile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4542E61D-6883-004B-8896-415DAE3F9DED}"/>
              </a:ext>
            </a:extLst>
          </p:cNvPr>
          <p:cNvSpPr txBox="1"/>
          <p:nvPr/>
        </p:nvSpPr>
        <p:spPr>
          <a:xfrm>
            <a:off x="9144000" y="4253345"/>
            <a:ext cx="2951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Diffusion coefficient @160 </a:t>
            </a:r>
            <a:r>
              <a:rPr lang="en-GB" dirty="0" err="1"/>
              <a:t>TeV</a:t>
            </a:r>
            <a:r>
              <a:rPr lang="en-GB" dirty="0"/>
              <a:t>: ~ 9 10</a:t>
            </a:r>
            <a:r>
              <a:rPr lang="en-GB" baseline="30000" dirty="0"/>
              <a:t>27</a:t>
            </a:r>
            <a:r>
              <a:rPr lang="en-GB" dirty="0"/>
              <a:t> cm</a:t>
            </a:r>
            <a:r>
              <a:rPr lang="en-GB" baseline="30000" dirty="0"/>
              <a:t>2</a:t>
            </a:r>
            <a:r>
              <a:rPr lang="en-GB" dirty="0"/>
              <a:t>/s.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575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4F5407-5B9E-3340-9472-6948DF2F8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0" y="93059"/>
            <a:ext cx="9404723" cy="1400530"/>
          </a:xfrm>
        </p:spPr>
        <p:txBody>
          <a:bodyPr/>
          <a:lstStyle/>
          <a:p>
            <a:r>
              <a:rPr lang="en-GB" dirty="0"/>
              <a:t>The three Cosmic-Ray (CR) spectra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0DC06CB-236D-9A4A-B321-DF9D53C26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6D9FCC2-55CB-9A4E-8FF8-C30769053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41EA99F-0DEE-4041-85A8-92F4F2645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8F3C7B6-0A52-4A48-90AF-218E76799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5" y="1467923"/>
            <a:ext cx="3880293" cy="457271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43B11D4-A162-6149-AA5E-C0699385A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724" y="1853248"/>
            <a:ext cx="4218401" cy="241142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8C18760A-C159-9944-9BF2-0A1AF1F8B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7834" y="1531176"/>
            <a:ext cx="3567707" cy="305556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81D9548-42F2-4A48-902D-A9FB44B8F2B5}"/>
              </a:ext>
            </a:extLst>
          </p:cNvPr>
          <p:cNvSpPr/>
          <p:nvPr/>
        </p:nvSpPr>
        <p:spPr>
          <a:xfrm>
            <a:off x="1141409" y="1053224"/>
            <a:ext cx="108441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rgbClr val="FFFFFF"/>
                </a:solidFill>
                <a:latin typeface="Helvetica Neue" panose="02000503000000020004" pitchFamily="2" charset="0"/>
              </a:rPr>
              <a:t>Energy</a:t>
            </a:r>
            <a:r>
              <a:rPr lang="fr-FR" b="1" dirty="0">
                <a:solidFill>
                  <a:srgbClr val="FFFFFF"/>
                </a:solidFill>
                <a:latin typeface="Helvetica Neue" panose="02000503000000020004" pitchFamily="2" charset="0"/>
              </a:rPr>
              <a:t> </a:t>
            </a:r>
            <a:r>
              <a:rPr lang="fr-FR" b="1" dirty="0" err="1">
                <a:solidFill>
                  <a:srgbClr val="FFFFFF"/>
                </a:solidFill>
                <a:latin typeface="Helvetica Neue" panose="02000503000000020004" pitchFamily="2" charset="0"/>
              </a:rPr>
              <a:t>spectrum</a:t>
            </a:r>
            <a:r>
              <a:rPr lang="fr-FR" b="1" dirty="0">
                <a:solidFill>
                  <a:srgbClr val="FFFFFF"/>
                </a:solidFill>
                <a:latin typeface="Helvetica Neue" panose="02000503000000020004" pitchFamily="2" charset="0"/>
              </a:rPr>
              <a:t>   /                   Composition </a:t>
            </a:r>
            <a:r>
              <a:rPr lang="fr-FR" b="1" dirty="0" err="1">
                <a:solidFill>
                  <a:srgbClr val="FFFFFF"/>
                </a:solidFill>
                <a:latin typeface="Helvetica Neue" panose="02000503000000020004" pitchFamily="2" charset="0"/>
              </a:rPr>
              <a:t>spectrum</a:t>
            </a:r>
            <a:r>
              <a:rPr lang="fr-FR" b="1" dirty="0">
                <a:solidFill>
                  <a:srgbClr val="FFFFFF"/>
                </a:solidFill>
                <a:latin typeface="Helvetica Neue" panose="02000503000000020004" pitchFamily="2" charset="0"/>
              </a:rPr>
              <a:t>              /                  </a:t>
            </a:r>
            <a:r>
              <a:rPr lang="fr-FR" b="1" dirty="0" err="1">
                <a:solidFill>
                  <a:srgbClr val="FFFFFF"/>
                </a:solidFill>
                <a:latin typeface="Helvetica Neue" panose="02000503000000020004" pitchFamily="2" charset="0"/>
              </a:rPr>
              <a:t>Angular</a:t>
            </a:r>
            <a:r>
              <a:rPr lang="fr-FR" b="1" dirty="0">
                <a:solidFill>
                  <a:srgbClr val="FFFFFF"/>
                </a:solidFill>
                <a:latin typeface="Helvetica Neue" panose="02000503000000020004" pitchFamily="2" charset="0"/>
              </a:rPr>
              <a:t> </a:t>
            </a:r>
            <a:r>
              <a:rPr lang="fr-FR" b="1" dirty="0" err="1">
                <a:solidFill>
                  <a:srgbClr val="FFFFFF"/>
                </a:solidFill>
                <a:latin typeface="Helvetica Neue" panose="02000503000000020004" pitchFamily="2" charset="0"/>
              </a:rPr>
              <a:t>spectrum</a:t>
            </a:r>
            <a:endParaRPr lang="fr-FR" dirty="0">
              <a:solidFill>
                <a:srgbClr val="FFFFFF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60FEF70-872F-0B40-899B-5F90182A6E92}"/>
              </a:ext>
            </a:extLst>
          </p:cNvPr>
          <p:cNvSpPr/>
          <p:nvPr/>
        </p:nvSpPr>
        <p:spPr>
          <a:xfrm>
            <a:off x="66055" y="6044382"/>
            <a:ext cx="40116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dirty="0">
                <a:solidFill>
                  <a:srgbClr val="FFFFFF"/>
                </a:solidFill>
                <a:latin typeface="Helvetica Neue" panose="02000503000000020004" pitchFamily="2" charset="0"/>
              </a:rPr>
              <a:t>From MeV to almost </a:t>
            </a:r>
            <a:r>
              <a:rPr lang="en-GB" dirty="0" err="1">
                <a:solidFill>
                  <a:srgbClr val="FFFFFF"/>
                </a:solidFill>
                <a:latin typeface="Helvetica Neue" panose="02000503000000020004" pitchFamily="2" charset="0"/>
              </a:rPr>
              <a:t>ZeV</a:t>
            </a:r>
            <a:r>
              <a:rPr lang="en-GB" dirty="0">
                <a:solidFill>
                  <a:srgbClr val="FFFFFF"/>
                </a:solidFill>
                <a:latin typeface="Helvetica Neue" panose="02000503000000020004" pitchFamily="2" charset="0"/>
              </a:rPr>
              <a:t>  or 10</a:t>
            </a:r>
            <a:r>
              <a:rPr lang="en-GB" baseline="30000" dirty="0">
                <a:solidFill>
                  <a:srgbClr val="FFFFFF"/>
                </a:solidFill>
                <a:latin typeface="Helvetica Neue" panose="02000503000000020004" pitchFamily="2" charset="0"/>
              </a:rPr>
              <a:t>21  </a:t>
            </a:r>
            <a:r>
              <a:rPr lang="en-GB" dirty="0">
                <a:solidFill>
                  <a:srgbClr val="FFFFFF"/>
                </a:solidFill>
                <a:latin typeface="Helvetica Neue" panose="02000503000000020004" pitchFamily="2" charset="0"/>
              </a:rPr>
              <a:t>eV</a:t>
            </a:r>
            <a:r>
              <a:rPr lang="en-GB" baseline="30000" dirty="0">
                <a:solidFill>
                  <a:srgbClr val="FFFFFF"/>
                </a:solidFill>
                <a:latin typeface="Helvetica Neue" panose="02000503000000020004" pitchFamily="2" charset="0"/>
              </a:rPr>
              <a:t> </a:t>
            </a:r>
            <a:r>
              <a:rPr lang="fr-FR" baseline="30000" dirty="0">
                <a:solidFill>
                  <a:srgbClr val="FFFFFF"/>
                </a:solidFill>
                <a:latin typeface="Helvetica Neue" panose="02000503000000020004" pitchFamily="2" charset="0"/>
              </a:rPr>
              <a:t> </a:t>
            </a:r>
            <a:endParaRPr lang="fr-FR" dirty="0">
              <a:solidFill>
                <a:srgbClr val="FFFFFF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4585861-68E8-F84B-8445-E25439C3C528}"/>
              </a:ext>
            </a:extLst>
          </p:cNvPr>
          <p:cNvSpPr/>
          <p:nvPr/>
        </p:nvSpPr>
        <p:spPr>
          <a:xfrm>
            <a:off x="3563868" y="4422302"/>
            <a:ext cx="5152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FFFF"/>
                </a:solidFill>
                <a:latin typeface="Helvetica Neue" panose="02000503000000020004" pitchFamily="2" charset="0"/>
              </a:rPr>
              <a:t>Light element production by spallation</a:t>
            </a:r>
          </a:p>
          <a:p>
            <a:pPr algn="ctr"/>
            <a:r>
              <a:rPr lang="en-GB" dirty="0">
                <a:solidFill>
                  <a:srgbClr val="FFFFFF"/>
                </a:solidFill>
                <a:latin typeface="Helvetica Neue" panose="02000503000000020004" pitchFamily="2" charset="0"/>
              </a:rPr>
              <a:t>(here composition @ a few GeV/N)</a:t>
            </a:r>
            <a:endParaRPr lang="en-GB" dirty="0">
              <a:solidFill>
                <a:srgbClr val="FFFFFF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7D0B13E-13DF-D04D-84A9-91244EC63F91}"/>
              </a:ext>
            </a:extLst>
          </p:cNvPr>
          <p:cNvSpPr/>
          <p:nvPr/>
        </p:nvSpPr>
        <p:spPr>
          <a:xfrm>
            <a:off x="8248931" y="4764598"/>
            <a:ext cx="39430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FFFF"/>
                </a:solidFill>
                <a:latin typeface="Helvetica Neue" panose="02000503000000020004" pitchFamily="2" charset="0"/>
              </a:rPr>
              <a:t>High level of isotropy </a:t>
            </a:r>
          </a:p>
          <a:p>
            <a:pPr algn="ctr"/>
            <a:r>
              <a:rPr lang="en-GB" dirty="0">
                <a:solidFill>
                  <a:srgbClr val="FFFFFF"/>
                </a:solidFill>
                <a:latin typeface="Helvetica Neue" panose="02000503000000020004" pitchFamily="2" charset="0"/>
              </a:rPr>
              <a:t>(anisotropy increases at the highest energies)</a:t>
            </a:r>
            <a:endParaRPr lang="en-GB" dirty="0">
              <a:solidFill>
                <a:srgbClr val="FFFFFF"/>
              </a:solidFill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63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3B77825-17C9-0042-A2F8-AF90A5602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Gamma-ray halos around pulsars: Theory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89E77032-98AF-8140-9488-42A2225BC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262" y="2252588"/>
            <a:ext cx="11536470" cy="4195481"/>
          </a:xfrm>
        </p:spPr>
        <p:txBody>
          <a:bodyPr>
            <a:normAutofit/>
          </a:bodyPr>
          <a:lstStyle/>
          <a:p>
            <a:r>
              <a:rPr lang="en-GB" dirty="0"/>
              <a:t>3 main explanations for the gamma-ray profiles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Standard turbulence but with reduced coherence scale / diffusion in SNR-generated turbulence (Fang+ 2019 MNRAS</a:t>
            </a:r>
            <a:r>
              <a:rPr lang="fr-FR" dirty="0"/>
              <a:t>, </a:t>
            </a:r>
            <a:r>
              <a:rPr lang="fr-FR" b="1" dirty="0"/>
              <a:t>488</a:t>
            </a:r>
            <a:r>
              <a:rPr lang="fr-FR" dirty="0"/>
              <a:t> 4074)</a:t>
            </a: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Combined ballistic – diffusive paths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Electron-positron pair resonant streaming instability</a:t>
            </a:r>
          </a:p>
          <a:p>
            <a:pPr marL="0" indent="0">
              <a:buNone/>
            </a:pPr>
            <a:endParaRPr lang="en-GB" dirty="0"/>
          </a:p>
          <a:p>
            <a:pPr>
              <a:buFont typeface="Wingdings" pitchFamily="2" charset="2"/>
              <a:buChar char="Ø"/>
            </a:pPr>
            <a:r>
              <a:rPr lang="en-GB" dirty="0"/>
              <a:t>We use a numerical framework to investigate case 3) self-generated turbulence studies using combined particle-in-cell and particle-in-cell-magnetohydrodynamics techniques.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This is the GAMALO project (2020-2024).</a:t>
            </a:r>
          </a:p>
          <a:p>
            <a:pPr>
              <a:buFont typeface="Wingdings" pitchFamily="2" charset="2"/>
              <a:buChar char="Ø"/>
            </a:pPr>
            <a:r>
              <a:rPr lang="en-GB" dirty="0"/>
              <a:t>Let’s go briefly through each of these explanations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28854D8-1083-7843-B1AE-9122F2A72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C65F42A-2E17-CC47-9AA0-99B85DDD1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Talk@ICRR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7C37AB9-B3D6-2F47-9782-8286B93F3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6E0BCEF-87EF-B449-809D-1332E06CE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002" y="3295247"/>
            <a:ext cx="3792029" cy="125830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F3C95E51-EF9D-D542-A1FA-CF761D0BD4E9}"/>
              </a:ext>
            </a:extLst>
          </p:cNvPr>
          <p:cNvSpPr txBox="1"/>
          <p:nvPr/>
        </p:nvSpPr>
        <p:spPr>
          <a:xfrm>
            <a:off x="10050834" y="4283242"/>
            <a:ext cx="1362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Giacinti+2020</a:t>
            </a:r>
          </a:p>
        </p:txBody>
      </p:sp>
    </p:spTree>
    <p:extLst>
      <p:ext uri="{BB962C8B-B14F-4D97-AF65-F5344CB8AC3E}">
        <p14:creationId xmlns:p14="http://schemas.microsoft.com/office/powerpoint/2010/main" val="3811838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BFDDF3C-4C2C-224D-95CC-2E26C741F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Standard diffusion with reduced coherence length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3DB8C935-02E8-5141-A2E9-BBBC5958C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318" y="1853248"/>
            <a:ext cx="11366570" cy="1228901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The coherence length of the turbulence is reduced </a:t>
            </a:r>
            <a:r>
              <a:rPr lang="en-GB" dirty="0" err="1"/>
              <a:t>wrt</a:t>
            </a:r>
            <a:r>
              <a:rPr lang="en-GB" dirty="0"/>
              <a:t> to the mean ISM (shift of the diffusion coefficient to the left in Diffusion-Rigidity space (</a:t>
            </a:r>
            <a:r>
              <a:rPr lang="en-GB" dirty="0" err="1"/>
              <a:t>Giacinti</a:t>
            </a:r>
            <a:r>
              <a:rPr lang="en-GB" dirty="0"/>
              <a:t> &amp; Lopez-</a:t>
            </a:r>
            <a:r>
              <a:rPr lang="en-GB" dirty="0" err="1"/>
              <a:t>Coto</a:t>
            </a:r>
            <a:r>
              <a:rPr lang="en-GB" dirty="0"/>
              <a:t> MNRAS, </a:t>
            </a:r>
            <a:r>
              <a:rPr lang="en-GB" b="1" dirty="0"/>
              <a:t>479 </a:t>
            </a:r>
            <a:r>
              <a:rPr lang="en-GB" dirty="0"/>
              <a:t>4526. (also impact of the mean MF strength over the normalization) </a:t>
            </a:r>
            <a:r>
              <a:rPr lang="en-GB" dirty="0">
                <a:sym typeface="Wingdings" pitchFamily="2" charset="2"/>
              </a:rPr>
              <a:t></a:t>
            </a:r>
            <a:r>
              <a:rPr lang="en-GB" dirty="0"/>
              <a:t>effects of the local properties of the turbulence.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9040F953-4E4F-6440-8484-021AE4B12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00B7944-D831-B748-A218-B3F451569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2D9C03C-B4BA-8F40-B370-FB5E40438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C906B5D-86EC-E54C-B2CA-23863E3E5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810" y="3534031"/>
            <a:ext cx="9280829" cy="297126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0271BC7B-DD4D-3B48-A42B-58A89C953880}"/>
              </a:ext>
            </a:extLst>
          </p:cNvPr>
          <p:cNvSpPr txBox="1"/>
          <p:nvPr/>
        </p:nvSpPr>
        <p:spPr>
          <a:xfrm>
            <a:off x="3228240" y="3164699"/>
            <a:ext cx="196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Kolmogorov E</a:t>
            </a:r>
            <a:r>
              <a:rPr lang="en-GB" baseline="30000" dirty="0"/>
              <a:t>1/3</a:t>
            </a:r>
            <a:endParaRPr lang="en-GB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0D20D46-C2D1-FB46-BA31-1AA76DE038DA}"/>
              </a:ext>
            </a:extLst>
          </p:cNvPr>
          <p:cNvSpPr txBox="1"/>
          <p:nvPr/>
        </p:nvSpPr>
        <p:spPr>
          <a:xfrm>
            <a:off x="7778663" y="3153113"/>
            <a:ext cx="174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Kraichnan</a:t>
            </a:r>
            <a:r>
              <a:rPr lang="en-GB" dirty="0"/>
              <a:t> E</a:t>
            </a:r>
            <a:r>
              <a:rPr lang="en-GB" baseline="30000" dirty="0"/>
              <a:t>1/2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8016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096736D-C12D-E548-84D9-7EBB76D73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Transition between ballistic-diffusive regimes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BDF5340-DB86-8D44-B1A0-667AA382A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11" y="2553694"/>
            <a:ext cx="5623164" cy="2544133"/>
          </a:xfrm>
        </p:spPr>
        <p:txBody>
          <a:bodyPr>
            <a:normAutofit/>
          </a:bodyPr>
          <a:lstStyle/>
          <a:p>
            <a:r>
              <a:rPr lang="en-GB" dirty="0"/>
              <a:t>Data can also been explained by (Recchia+2021 </a:t>
            </a:r>
            <a:r>
              <a:rPr lang="fr-FR" dirty="0"/>
              <a:t>arXiv:2106.02275)</a:t>
            </a: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Ballistic flight for times t &lt; </a:t>
            </a:r>
            <a:r>
              <a:rPr lang="en-GB" dirty="0" err="1"/>
              <a:t>t</a:t>
            </a:r>
            <a:r>
              <a:rPr lang="en-GB" baseline="-25000" dirty="0" err="1"/>
              <a:t>diff</a:t>
            </a:r>
            <a:r>
              <a:rPr lang="en-GB" baseline="-25000" dirty="0"/>
              <a:t> </a:t>
            </a:r>
            <a:r>
              <a:rPr lang="en-GB" dirty="0"/>
              <a:t>=R</a:t>
            </a:r>
            <a:r>
              <a:rPr lang="en-GB" baseline="30000" dirty="0"/>
              <a:t>2</a:t>
            </a:r>
            <a:r>
              <a:rPr lang="en-GB" dirty="0"/>
              <a:t>/2D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Diffusion with a “standard “ diffusion coefficient D for t &gt; </a:t>
            </a:r>
            <a:r>
              <a:rPr lang="en-GB" dirty="0" err="1"/>
              <a:t>t</a:t>
            </a:r>
            <a:r>
              <a:rPr lang="en-GB" baseline="-25000" dirty="0" err="1"/>
              <a:t>diff</a:t>
            </a:r>
            <a:r>
              <a:rPr lang="en-GB" baseline="-25000" dirty="0"/>
              <a:t>  </a:t>
            </a:r>
          </a:p>
          <a:p>
            <a:pPr marL="0" indent="0">
              <a:buNone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0695064B-4668-2244-8EF1-2C6803AD0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FF4BAC5-4C3B-EC43-9445-269CD45E0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20B8817-5EB2-3343-BD4B-9FC09F5BE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B1A77C5-F0CF-6D4A-B787-0202F87C8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447" y="2009599"/>
            <a:ext cx="5824602" cy="428211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8A5BF92A-E18D-4346-9941-CF3D751F9B13}"/>
              </a:ext>
            </a:extLst>
          </p:cNvPr>
          <p:cNvSpPr txBox="1"/>
          <p:nvPr/>
        </p:nvSpPr>
        <p:spPr>
          <a:xfrm>
            <a:off x="7089777" y="1562091"/>
            <a:ext cx="207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Geminga</a:t>
            </a:r>
            <a:r>
              <a:rPr lang="en-GB" dirty="0"/>
              <a:t> halo fit</a:t>
            </a:r>
          </a:p>
        </p:txBody>
      </p:sp>
    </p:spTree>
    <p:extLst>
      <p:ext uri="{BB962C8B-B14F-4D97-AF65-F5344CB8AC3E}">
        <p14:creationId xmlns:p14="http://schemas.microsoft.com/office/powerpoint/2010/main" val="2372497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6B589FC-1828-1E44-A654-C1D7201B8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8518" y="2464504"/>
            <a:ext cx="4379576" cy="4239429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6760B62-BE17-B645-83B0-C11FE41003EF}"/>
              </a:ext>
            </a:extLst>
          </p:cNvPr>
          <p:cNvSpPr/>
          <p:nvPr/>
        </p:nvSpPr>
        <p:spPr>
          <a:xfrm>
            <a:off x="7772711" y="2681080"/>
            <a:ext cx="862208" cy="3202608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solidFill>
              <a:schemeClr val="accent3">
                <a:alpha val="9000"/>
              </a:schemeClr>
            </a:solidFill>
          </a:ln>
          <a:effectLst>
            <a:outerShdw blurRad="50800" dist="50800" dir="5400000" algn="ctr" rotWithShape="0">
              <a:schemeClr val="tx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Hawc</a:t>
            </a:r>
            <a:endParaRPr lang="en-GB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ABBAA7EF-F6D9-4842-B37B-786D694C1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252302"/>
            <a:ext cx="9404723" cy="1400530"/>
          </a:xfrm>
        </p:spPr>
        <p:txBody>
          <a:bodyPr/>
          <a:lstStyle/>
          <a:p>
            <a:r>
              <a:rPr lang="en-GB" dirty="0"/>
              <a:t>Pair driven streaming instability(</a:t>
            </a:r>
            <a:r>
              <a:rPr lang="en-GB" dirty="0" err="1"/>
              <a:t>ies</a:t>
            </a:r>
            <a:r>
              <a:rPr lang="en-GB" dirty="0"/>
              <a:t>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9CB6048-DC29-5C4D-BB41-F090F2E15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11" y="1179218"/>
            <a:ext cx="11630095" cy="1391739"/>
          </a:xfrm>
        </p:spPr>
        <p:txBody>
          <a:bodyPr/>
          <a:lstStyle/>
          <a:p>
            <a:r>
              <a:rPr lang="en-GB" dirty="0"/>
              <a:t>Resonant streaming instability triggered by an outflow of electron-positron pairs (Evoli+2018 PRD, </a:t>
            </a:r>
            <a:r>
              <a:rPr lang="en-GB" b="1" dirty="0"/>
              <a:t>98 </a:t>
            </a:r>
            <a:r>
              <a:rPr lang="en-GB" dirty="0"/>
              <a:t>3017) </a:t>
            </a:r>
          </a:p>
          <a:p>
            <a:r>
              <a:rPr lang="en-GB" dirty="0"/>
              <a:t>Method: solve coupled kinetic </a:t>
            </a:r>
            <a:r>
              <a:rPr lang="en-GB" dirty="0" err="1"/>
              <a:t>Eqs</a:t>
            </a:r>
            <a:r>
              <a:rPr lang="en-GB" dirty="0"/>
              <a:t> particles + waves (see SNR escape </a:t>
            </a:r>
            <a:r>
              <a:rPr lang="en-GB" dirty="0" err="1"/>
              <a:t>pb</a:t>
            </a:r>
            <a:r>
              <a:rPr lang="en-GB" dirty="0"/>
              <a:t>).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08EF489-5BB3-4543-83D2-FE86239FF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5EE908B-5AAE-BC4F-A4CD-B99B23647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1529E76-8228-CD44-9BE1-671DF35AC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187ADB5-2D48-CE40-BCAA-C1D7477EB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97" y="2515209"/>
            <a:ext cx="3901517" cy="1201889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6BE4819-B957-EA4E-804E-10978D011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97" y="3744217"/>
            <a:ext cx="3553224" cy="62231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54DA94A-8078-4B42-B2DB-4669D7303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797" y="4789441"/>
            <a:ext cx="3504919" cy="64341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83C8DBC0-D66F-0347-B2AD-C6F4E680533B}"/>
              </a:ext>
            </a:extLst>
          </p:cNvPr>
          <p:cNvSpPr txBox="1"/>
          <p:nvPr/>
        </p:nvSpPr>
        <p:spPr>
          <a:xfrm>
            <a:off x="495797" y="4458959"/>
            <a:ext cx="1938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Wave damping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6324C8A2-7F42-1247-B372-58EE2865E077}"/>
              </a:ext>
            </a:extLst>
          </p:cNvPr>
          <p:cNvSpPr txBox="1"/>
          <p:nvPr/>
        </p:nvSpPr>
        <p:spPr>
          <a:xfrm>
            <a:off x="495797" y="5498958"/>
            <a:ext cx="390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(quasi-linear) Diffusion coefficient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DA9B3B4-00AD-3441-9F08-EF8301DED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323" y="5883688"/>
            <a:ext cx="2058789" cy="604565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E8848480-A64E-5E44-A49C-CF46C35CA2CC}"/>
              </a:ext>
            </a:extLst>
          </p:cNvPr>
          <p:cNvCxnSpPr>
            <a:cxnSpLocks/>
          </p:cNvCxnSpPr>
          <p:nvPr/>
        </p:nvCxnSpPr>
        <p:spPr>
          <a:xfrm>
            <a:off x="8634919" y="2681080"/>
            <a:ext cx="0" cy="3212262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xmlns="" id="{0A42E844-81EB-1342-84E3-FBB654E941B8}"/>
              </a:ext>
            </a:extLst>
          </p:cNvPr>
          <p:cNvCxnSpPr>
            <a:cxnSpLocks/>
          </p:cNvCxnSpPr>
          <p:nvPr/>
        </p:nvCxnSpPr>
        <p:spPr>
          <a:xfrm>
            <a:off x="7772711" y="2718148"/>
            <a:ext cx="0" cy="3149021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5B1968B6-BAAF-7844-BA0A-C0B3CD833CC6}"/>
              </a:ext>
            </a:extLst>
          </p:cNvPr>
          <p:cNvSpPr txBox="1"/>
          <p:nvPr/>
        </p:nvSpPr>
        <p:spPr>
          <a:xfrm>
            <a:off x="9708268" y="2681080"/>
            <a:ext cx="20726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Kol</a:t>
            </a:r>
            <a:r>
              <a:rPr lang="en-GB" dirty="0"/>
              <a:t>= Kolmogorov damping</a:t>
            </a:r>
          </a:p>
          <a:p>
            <a:endParaRPr lang="en-GB" dirty="0"/>
          </a:p>
          <a:p>
            <a:r>
              <a:rPr lang="en-GB" dirty="0" err="1"/>
              <a:t>Kra</a:t>
            </a:r>
            <a:r>
              <a:rPr lang="en-GB" dirty="0"/>
              <a:t>= </a:t>
            </a:r>
            <a:r>
              <a:rPr lang="en-GB" dirty="0" err="1"/>
              <a:t>Kraichnan</a:t>
            </a:r>
            <a:r>
              <a:rPr lang="en-GB" dirty="0"/>
              <a:t> damping</a:t>
            </a:r>
          </a:p>
          <a:p>
            <a:endParaRPr lang="en-GB" dirty="0"/>
          </a:p>
          <a:p>
            <a:r>
              <a:rPr lang="en-GB" dirty="0">
                <a:latin typeface="Symbol" pitchFamily="2" charset="2"/>
              </a:rPr>
              <a:t>a </a:t>
            </a:r>
            <a:r>
              <a:rPr lang="en-GB" dirty="0"/>
              <a:t>index of the injection spectrum Q(p) scales p</a:t>
            </a:r>
            <a:r>
              <a:rPr lang="en-GB" baseline="30000" dirty="0"/>
              <a:t>-</a:t>
            </a:r>
            <a:r>
              <a:rPr lang="en-GB" baseline="30000" dirty="0">
                <a:latin typeface="Symbol" pitchFamily="2" charset="2"/>
              </a:rPr>
              <a:t>a</a:t>
            </a:r>
            <a:endParaRPr lang="en-GB" dirty="0"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76382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CDE7C88-9B5A-8948-804D-9DC0F43F9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92299" cy="1400530"/>
          </a:xfrm>
        </p:spPr>
        <p:txBody>
          <a:bodyPr/>
          <a:lstStyle/>
          <a:p>
            <a:r>
              <a:rPr lang="en-GB" dirty="0"/>
              <a:t>Simulation techniques : I) particle-in-cell (PIC)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08E80FAC-B93A-814A-B54A-9D32AE1AE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0" y="2052918"/>
            <a:ext cx="10696206" cy="4195481"/>
          </a:xfrm>
        </p:spPr>
        <p:txBody>
          <a:bodyPr/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SMILEI (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  <a:hlinkClick r:id="rId2"/>
              </a:rPr>
              <a:t>https://smileipic.github.io/Smilei/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GB" dirty="0">
                <a:latin typeface="+mn-lt"/>
                <a:cs typeface="Courier New" panose="02070309020205020404" pitchFamily="49" charset="0"/>
              </a:rPr>
              <a:t>(free access)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8031609-501D-0841-90FF-4069B8D1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B5D4C0B-94D1-EA4C-B845-6760A86DB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3AE46AF-8AF1-4A4B-A2CB-F039AC84E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24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91F0991-A44A-0C46-8BB3-0F80842BD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807" y="2694866"/>
            <a:ext cx="4940811" cy="375320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CF925385-058E-BC4C-9A1C-0C7D37A25B76}"/>
              </a:ext>
            </a:extLst>
          </p:cNvPr>
          <p:cNvSpPr txBox="1"/>
          <p:nvPr/>
        </p:nvSpPr>
        <p:spPr>
          <a:xfrm>
            <a:off x="646109" y="2842750"/>
            <a:ext cx="2468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AM+2020, LRCA, </a:t>
            </a:r>
            <a:r>
              <a:rPr lang="en-GB" b="1" dirty="0"/>
              <a:t>6</a:t>
            </a:r>
            <a:r>
              <a:rPr lang="en-GB" dirty="0"/>
              <a:t>, 1</a:t>
            </a:r>
          </a:p>
        </p:txBody>
      </p:sp>
    </p:spTree>
    <p:extLst>
      <p:ext uri="{BB962C8B-B14F-4D97-AF65-F5344CB8AC3E}">
        <p14:creationId xmlns:p14="http://schemas.microsoft.com/office/powerpoint/2010/main" val="2542114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CDE7C88-9B5A-8948-804D-9DC0F43F9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544628" cy="1400530"/>
          </a:xfrm>
        </p:spPr>
        <p:txBody>
          <a:bodyPr/>
          <a:lstStyle/>
          <a:p>
            <a:r>
              <a:rPr lang="en-GB" dirty="0"/>
              <a:t>Simulation techniques : II) particle-in-cell-magnetohydrodynamics (PIC-MHD)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08E80FAC-B93A-814A-B54A-9D32AE1AE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29" y="2052918"/>
            <a:ext cx="10952991" cy="4195481"/>
          </a:xfrm>
        </p:spPr>
        <p:txBody>
          <a:bodyPr/>
          <a:lstStyle/>
          <a:p>
            <a:r>
              <a:rPr lang="en-GB" dirty="0"/>
              <a:t>MPI-AMR-VAC code (</a:t>
            </a:r>
            <a:r>
              <a:rPr lang="en-GB" dirty="0">
                <a:hlinkClick r:id="rId2"/>
              </a:rPr>
              <a:t>http://amrvac.org/</a:t>
            </a:r>
            <a:r>
              <a:rPr lang="en-GB" dirty="0"/>
              <a:t>) + PIC (cosmic rays) [Bai+2015 </a:t>
            </a:r>
            <a:r>
              <a:rPr lang="en-GB" dirty="0" err="1"/>
              <a:t>ApJ</a:t>
            </a:r>
            <a:r>
              <a:rPr lang="en-GB" dirty="0"/>
              <a:t>, </a:t>
            </a:r>
            <a:r>
              <a:rPr lang="en-GB" b="1" dirty="0"/>
              <a:t>809 </a:t>
            </a:r>
            <a:r>
              <a:rPr lang="en-GB" dirty="0"/>
              <a:t>55, van </a:t>
            </a:r>
            <a:r>
              <a:rPr lang="en-GB" dirty="0" err="1"/>
              <a:t>Marle</a:t>
            </a:r>
            <a:r>
              <a:rPr lang="en-GB" dirty="0"/>
              <a:t> + 2018 MNRAS, </a:t>
            </a:r>
            <a:r>
              <a:rPr lang="en-GB" b="1" dirty="0"/>
              <a:t>473 </a:t>
            </a:r>
            <a:r>
              <a:rPr lang="en-GB" dirty="0"/>
              <a:t>3394, Amano 2018, </a:t>
            </a:r>
            <a:r>
              <a:rPr lang="en-GB" dirty="0" err="1"/>
              <a:t>JCoP</a:t>
            </a:r>
            <a:r>
              <a:rPr lang="en-GB" dirty="0"/>
              <a:t>, </a:t>
            </a:r>
            <a:r>
              <a:rPr lang="en-GB" b="1" dirty="0"/>
              <a:t>366</a:t>
            </a:r>
            <a:r>
              <a:rPr lang="en-GB" dirty="0"/>
              <a:t>, 366]. The electro-magnetic field is obtained from the combined </a:t>
            </a:r>
            <a:r>
              <a:rPr lang="en-GB" dirty="0" err="1"/>
              <a:t>MHD+Maxwell</a:t>
            </a:r>
            <a:r>
              <a:rPr lang="en-GB" dirty="0"/>
              <a:t> </a:t>
            </a:r>
            <a:r>
              <a:rPr lang="en-GB" dirty="0" err="1"/>
              <a:t>Eqs</a:t>
            </a:r>
            <a:r>
              <a:rPr lang="en-GB" dirty="0"/>
              <a:t>. </a:t>
            </a:r>
          </a:p>
          <a:p>
            <a:r>
              <a:rPr lang="en-GB" dirty="0"/>
              <a:t>Specificity : Modified Ohm’s law (Bai+2015).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8031609-501D-0841-90FF-4069B8D1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B5D4C0B-94D1-EA4C-B845-6760A86DB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Talk@ICRR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3AE46AF-8AF1-4A4B-A2CB-F039AC84E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25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7108270-D40F-914F-AA37-3831186F8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768" y="3701601"/>
            <a:ext cx="7564107" cy="89811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7B20E49-D053-4043-BC92-C5358E349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10" y="4765549"/>
            <a:ext cx="1961658" cy="41170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70722BE-FE89-4648-A8DA-E6FDF3BC33E5}"/>
              </a:ext>
            </a:extLst>
          </p:cNvPr>
          <p:cNvSpPr txBox="1"/>
          <p:nvPr/>
        </p:nvSpPr>
        <p:spPr>
          <a:xfrm>
            <a:off x="2811949" y="4786736"/>
            <a:ext cx="8477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Ratio of the CR to background gas charge density (&lt; 1 if MHD is to be ran).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xmlns="" id="{AA28E038-C878-464D-9BE3-0D6A64690656}"/>
                  </a:ext>
                </a:extLst>
              </p:cNvPr>
              <p:cNvSpPr txBox="1"/>
              <p:nvPr/>
            </p:nvSpPr>
            <p:spPr>
              <a:xfrm>
                <a:off x="644665" y="5376925"/>
                <a:ext cx="316180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GB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𝑁𝑇</m:t>
                            </m:r>
                          </m:sub>
                        </m:sSub>
                      </m:e>
                    </m:acc>
                  </m:oMath>
                </a14:m>
                <a:r>
                  <a:rPr lang="en-GB" sz="2000" dirty="0"/>
                  <a:t> : CR mean speed</a:t>
                </a: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A28E038-C878-464D-9BE3-0D6A64690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65" y="5376925"/>
                <a:ext cx="3161802" cy="400110"/>
              </a:xfrm>
              <a:prstGeom prst="rect">
                <a:avLst/>
              </a:prstGeom>
              <a:blipFill>
                <a:blip r:embed="rId5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A905A763-0C64-6A4F-A918-B96955005A62}"/>
              </a:ext>
            </a:extLst>
          </p:cNvPr>
          <p:cNvSpPr txBox="1"/>
          <p:nvPr/>
        </p:nvSpPr>
        <p:spPr>
          <a:xfrm>
            <a:off x="453676" y="5997892"/>
            <a:ext cx="11448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MPI-AMR-VAC-PIC version: NRMHD (developed), SRMHD (developed), GRMHD (under development)</a:t>
            </a:r>
          </a:p>
        </p:txBody>
      </p:sp>
    </p:spTree>
    <p:extLst>
      <p:ext uri="{BB962C8B-B14F-4D97-AF65-F5344CB8AC3E}">
        <p14:creationId xmlns:p14="http://schemas.microsoft.com/office/powerpoint/2010/main" val="1560842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3BC14CE-FA7F-0942-B73A-A4A814C16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set-up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1C0331D-CD65-3A45-94EB-41CB824CF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536" y="1689664"/>
            <a:ext cx="10608523" cy="4195481"/>
          </a:xfrm>
        </p:spPr>
        <p:txBody>
          <a:bodyPr/>
          <a:lstStyle/>
          <a:p>
            <a:r>
              <a:rPr lang="en-GB" dirty="0"/>
              <a:t>We use a common set-up for both codes (benchmarking)</a:t>
            </a:r>
          </a:p>
          <a:p>
            <a:pPr lvl="1"/>
            <a:r>
              <a:rPr lang="en-GB" dirty="0"/>
              <a:t>Maxwell-</a:t>
            </a:r>
            <a:r>
              <a:rPr lang="en-GB" dirty="0" err="1"/>
              <a:t>Juttner</a:t>
            </a:r>
            <a:r>
              <a:rPr lang="en-GB" dirty="0"/>
              <a:t> distribution for e-e pairs, T=10 mc</a:t>
            </a:r>
            <a:r>
              <a:rPr lang="en-GB" baseline="30000" dirty="0"/>
              <a:t>2</a:t>
            </a:r>
          </a:p>
          <a:p>
            <a:pPr lvl="1"/>
            <a:r>
              <a:rPr lang="en-GB" dirty="0"/>
              <a:t>Pair drifting at </a:t>
            </a:r>
            <a:r>
              <a:rPr lang="en-GB" dirty="0" err="1"/>
              <a:t>v</a:t>
            </a:r>
            <a:r>
              <a:rPr lang="en-GB" baseline="-25000" dirty="0" err="1"/>
              <a:t>d</a:t>
            </a:r>
            <a:r>
              <a:rPr lang="en-GB" dirty="0"/>
              <a:t>=10 </a:t>
            </a:r>
            <a:r>
              <a:rPr lang="en-GB" dirty="0" err="1"/>
              <a:t>v</a:t>
            </a:r>
            <a:r>
              <a:rPr lang="en-GB" baseline="-25000" dirty="0" err="1"/>
              <a:t>a</a:t>
            </a:r>
            <a:r>
              <a:rPr lang="en-GB" dirty="0"/>
              <a:t> in an electron-proton background.  </a:t>
            </a:r>
          </a:p>
          <a:p>
            <a:pPr lvl="1"/>
            <a:r>
              <a:rPr lang="en-GB" dirty="0"/>
              <a:t>Drift speed in terms of c : 0.1</a:t>
            </a:r>
          </a:p>
          <a:p>
            <a:pPr lvl="1"/>
            <a:r>
              <a:rPr lang="en-GB" dirty="0"/>
              <a:t>density ratio </a:t>
            </a:r>
            <a:r>
              <a:rPr lang="en-GB" dirty="0" err="1"/>
              <a:t>n</a:t>
            </a:r>
            <a:r>
              <a:rPr lang="en-GB" baseline="-25000" dirty="0" err="1"/>
              <a:t>NT</a:t>
            </a:r>
            <a:r>
              <a:rPr lang="en-GB" dirty="0"/>
              <a:t>/</a:t>
            </a:r>
            <a:r>
              <a:rPr lang="en-GB" dirty="0" err="1"/>
              <a:t>n</a:t>
            </a:r>
            <a:r>
              <a:rPr lang="en-GB" baseline="-25000" dirty="0" err="1"/>
              <a:t>B</a:t>
            </a:r>
            <a:r>
              <a:rPr lang="en-GB" dirty="0"/>
              <a:t>=0.01</a:t>
            </a:r>
          </a:p>
          <a:p>
            <a:pPr lvl="1"/>
            <a:r>
              <a:rPr lang="en-GB" dirty="0"/>
              <a:t>1D3V PIC simulations, quasi-1D3V (elongated box : 1x50 R</a:t>
            </a:r>
            <a:r>
              <a:rPr lang="en-GB" baseline="-25000" dirty="0"/>
              <a:t>L</a:t>
            </a:r>
            <a:r>
              <a:rPr lang="en-GB" dirty="0"/>
              <a:t>) PIC-MHD simulations. </a:t>
            </a:r>
          </a:p>
          <a:p>
            <a:pPr lvl="1"/>
            <a:r>
              <a:rPr lang="en-GB" dirty="0" err="1"/>
              <a:t>m</a:t>
            </a:r>
            <a:r>
              <a:rPr lang="en-GB" baseline="-25000" dirty="0" err="1"/>
              <a:t>p</a:t>
            </a:r>
            <a:r>
              <a:rPr lang="en-GB" dirty="0"/>
              <a:t>/m</a:t>
            </a:r>
            <a:r>
              <a:rPr lang="en-GB" baseline="-25000" dirty="0"/>
              <a:t>e</a:t>
            </a:r>
            <a:r>
              <a:rPr lang="en-GB" dirty="0"/>
              <a:t>=100</a:t>
            </a:r>
          </a:p>
          <a:p>
            <a:pPr lvl="1"/>
            <a:r>
              <a:rPr lang="en-GB" dirty="0"/>
              <a:t>Boundary conditions: periodical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D2890D0-8B4A-4A4F-BF63-3C793FA37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864EBD7-215A-7749-8CDF-E43FFED68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ACB0813-4323-8848-88D9-E9AE91F5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135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7FB2BD2-CFFC-3247-9111-4CDE7ECB7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210" y="0"/>
            <a:ext cx="6751529" cy="1400530"/>
          </a:xfrm>
        </p:spPr>
        <p:txBody>
          <a:bodyPr/>
          <a:lstStyle/>
          <a:p>
            <a:r>
              <a:rPr lang="en-GB" dirty="0"/>
              <a:t>PIC: wave modes growth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2A7EB29-37E0-E844-BCB7-D5FCDCA9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D5D7652-C283-5347-A633-C0F7FE50F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Talk@ICRR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1BEBD03-3CB9-094B-94CF-603FD2334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27</a:t>
            </a:fld>
            <a:endParaRPr lang="en-US" dirty="0"/>
          </a:p>
        </p:txBody>
      </p:sp>
      <p:pic>
        <p:nvPicPr>
          <p:cNvPr id="7" name="video3" descr="video3">
            <a:hlinkClick r:id="" action="ppaction://media"/>
            <a:extLst>
              <a:ext uri="{FF2B5EF4-FFF2-40B4-BE49-F238E27FC236}">
                <a16:creationId xmlns:a16="http://schemas.microsoft.com/office/drawing/2014/main" xmlns="" id="{ACC0BD1A-97FF-3F46-BB74-6896E38B47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216" y="679572"/>
            <a:ext cx="3806949" cy="572832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F24D5D22-2EF5-A042-860B-4B6C30FBC398}"/>
              </a:ext>
            </a:extLst>
          </p:cNvPr>
          <p:cNvSpPr txBox="1"/>
          <p:nvPr/>
        </p:nvSpPr>
        <p:spPr>
          <a:xfrm>
            <a:off x="5256101" y="1816274"/>
            <a:ext cx="6614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Forward modes either right/left-handed polarization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9A93FC1-8034-7C48-A3A0-5A2DF404389A}"/>
              </a:ext>
            </a:extLst>
          </p:cNvPr>
          <p:cNvSpPr txBox="1"/>
          <p:nvPr/>
        </p:nvSpPr>
        <p:spPr>
          <a:xfrm>
            <a:off x="5256101" y="3359068"/>
            <a:ext cx="6728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Perpendicular MF components =&gt; mode polarisation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593BD65D-D014-6C4F-9970-3B07F8E938ED}"/>
              </a:ext>
            </a:extLst>
          </p:cNvPr>
          <p:cNvSpPr txBox="1"/>
          <p:nvPr/>
        </p:nvSpPr>
        <p:spPr>
          <a:xfrm>
            <a:off x="5448822" y="5148197"/>
            <a:ext cx="4615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Beam electron/positron drift speeds</a:t>
            </a:r>
          </a:p>
        </p:txBody>
      </p:sp>
    </p:spTree>
    <p:extLst>
      <p:ext uri="{BB962C8B-B14F-4D97-AF65-F5344CB8AC3E}">
        <p14:creationId xmlns:p14="http://schemas.microsoft.com/office/powerpoint/2010/main" val="57481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E5715B4-0852-FC41-A7F5-4875BC096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PIC results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FA6F8BB-50B8-CD4D-A71A-C281A7F29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9B17D602-0AA4-9A44-9F92-5AA401775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2985176-4423-134D-B755-3657BC8C5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28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3B5A2EB-946B-3F46-9FA5-4F4C57F60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1" y="1853248"/>
            <a:ext cx="5391485" cy="403398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AAF323FB-3199-A84D-AC06-A4A3933CEDDD}"/>
              </a:ext>
            </a:extLst>
          </p:cNvPr>
          <p:cNvSpPr txBox="1"/>
          <p:nvPr/>
        </p:nvSpPr>
        <p:spPr>
          <a:xfrm>
            <a:off x="1903956" y="1440493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growth rate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12CF5FB-4F2D-E942-8DD7-48616BFFA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689" y="1853248"/>
            <a:ext cx="5391483" cy="403398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C5907915-A501-EB44-A3A4-A07AA66393C2}"/>
              </a:ext>
            </a:extLst>
          </p:cNvPr>
          <p:cNvSpPr txBox="1"/>
          <p:nvPr/>
        </p:nvSpPr>
        <p:spPr>
          <a:xfrm>
            <a:off x="6647508" y="1440493"/>
            <a:ext cx="454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drift speeds/species as function of time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98C67C6-5ECE-D748-8897-20741BD8A01C}"/>
              </a:ext>
            </a:extLst>
          </p:cNvPr>
          <p:cNvSpPr txBox="1"/>
          <p:nvPr/>
        </p:nvSpPr>
        <p:spPr>
          <a:xfrm>
            <a:off x="8518647" y="5461031"/>
            <a:ext cx="72875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t</a:t>
            </a:r>
            <a:r>
              <a:rPr lang="en-GB" dirty="0" err="1">
                <a:solidFill>
                  <a:schemeClr val="bg1"/>
                </a:solidFill>
                <a:latin typeface="Symbol" pitchFamily="2" charset="2"/>
              </a:rPr>
              <a:t>W</a:t>
            </a:r>
            <a:r>
              <a:rPr lang="en-GB" baseline="-25000" dirty="0" err="1">
                <a:solidFill>
                  <a:schemeClr val="bg1"/>
                </a:solidFill>
              </a:rPr>
              <a:t>ce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562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5512D1C-089C-EC41-9BE4-0724E5732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PIC-MHD results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EFAC8514-E905-C145-9CF0-00831801B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68092A5-79D4-A24B-9102-790BED7EF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1146723-5825-384D-98CD-79AB20DE4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29</a:t>
            </a:fld>
            <a:endParaRPr lang="en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355D6ED5-4BD5-254A-A3D3-4FD80FF5E99C}"/>
              </a:ext>
            </a:extLst>
          </p:cNvPr>
          <p:cNvSpPr txBox="1"/>
          <p:nvPr/>
        </p:nvSpPr>
        <p:spPr>
          <a:xfrm>
            <a:off x="2672386" y="1363016"/>
            <a:ext cx="6066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Drift speed and magnetic energy as function of time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60A5FF7-14A8-5C4C-BAD7-C87E3C92D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655" y="1793088"/>
            <a:ext cx="6077527" cy="455814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89DFE1A-CD20-8D4F-A0E3-135C091750F0}"/>
              </a:ext>
            </a:extLst>
          </p:cNvPr>
          <p:cNvSpPr txBox="1"/>
          <p:nvPr/>
        </p:nvSpPr>
        <p:spPr>
          <a:xfrm>
            <a:off x="8738470" y="5907510"/>
            <a:ext cx="3398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t</a:t>
            </a:r>
            <a:r>
              <a:rPr lang="en-GB" dirty="0" err="1">
                <a:latin typeface="Symbol" pitchFamily="2" charset="2"/>
              </a:rPr>
              <a:t>W</a:t>
            </a:r>
            <a:r>
              <a:rPr lang="en-GB" baseline="-25000" dirty="0" err="1"/>
              <a:t>ci</a:t>
            </a:r>
            <a:r>
              <a:rPr lang="en-GB" baseline="-25000" dirty="0"/>
              <a:t> </a:t>
            </a:r>
            <a:r>
              <a:rPr lang="en-GB" dirty="0"/>
              <a:t>(PICMHD)=0.01 </a:t>
            </a:r>
            <a:r>
              <a:rPr lang="en-GB" dirty="0" err="1"/>
              <a:t>t</a:t>
            </a:r>
            <a:r>
              <a:rPr lang="en-GB" dirty="0" err="1">
                <a:latin typeface="Symbol" pitchFamily="2" charset="2"/>
              </a:rPr>
              <a:t>W</a:t>
            </a:r>
            <a:r>
              <a:rPr lang="en-GB" baseline="-25000" dirty="0" err="1"/>
              <a:t>ce</a:t>
            </a:r>
            <a:r>
              <a:rPr lang="en-GB" baseline="-25000" dirty="0"/>
              <a:t> </a:t>
            </a:r>
            <a:r>
              <a:rPr lang="en-GB" dirty="0"/>
              <a:t>(PIC)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xmlns="" id="{62DBA117-C30F-3A4F-906E-EF8C821ADA5D}"/>
              </a:ext>
            </a:extLst>
          </p:cNvPr>
          <p:cNvCxnSpPr/>
          <p:nvPr/>
        </p:nvCxnSpPr>
        <p:spPr>
          <a:xfrm>
            <a:off x="3597442" y="2610853"/>
            <a:ext cx="4150895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4315621B-37D0-9440-91F3-B95BAC6E4407}"/>
              </a:ext>
            </a:extLst>
          </p:cNvPr>
          <p:cNvSpPr txBox="1"/>
          <p:nvPr/>
        </p:nvSpPr>
        <p:spPr>
          <a:xfrm>
            <a:off x="2803635" y="2457980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th.sat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771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51B30DB-07CF-E743-B6D8-D1BFFC537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scientific context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FA19713C-72F1-A447-A9E2-9EA49B239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66" y="1853248"/>
            <a:ext cx="10295373" cy="4195481"/>
          </a:xfrm>
        </p:spPr>
        <p:txBody>
          <a:bodyPr/>
          <a:lstStyle/>
          <a:p>
            <a:r>
              <a:rPr lang="en-GB" u="sng" dirty="0"/>
              <a:t>Big questions </a:t>
            </a:r>
            <a:r>
              <a:rPr lang="en-GB" dirty="0"/>
              <a:t>: (still yet not fully answered)</a:t>
            </a:r>
          </a:p>
          <a:p>
            <a:pPr lvl="1"/>
            <a:r>
              <a:rPr lang="en-GB" dirty="0"/>
              <a:t>What are the CR sources ? </a:t>
            </a:r>
          </a:p>
          <a:p>
            <a:pPr lvl="1"/>
            <a:r>
              <a:rPr lang="en-GB" dirty="0"/>
              <a:t>How CR travel in the inter-stellar/inter-galactic medium (ISM/IGM) ?</a:t>
            </a:r>
          </a:p>
          <a:p>
            <a:pPr lvl="1"/>
            <a:r>
              <a:rPr lang="en-GB" dirty="0"/>
              <a:t>(but in between) How do they escape from their sources, </a:t>
            </a:r>
          </a:p>
          <a:p>
            <a:pPr marL="457200" lvl="1" indent="0">
              <a:buNone/>
            </a:pPr>
            <a:r>
              <a:rPr lang="en-GB" u="sng" dirty="0"/>
              <a:t>subsidiary question</a:t>
            </a:r>
            <a:r>
              <a:rPr lang="en-GB" dirty="0"/>
              <a:t> : as sources are expected to inject more CRs than the ISM mean should we expect particular local dynamical impacts ? (Cosmic-Ray feedback)</a:t>
            </a:r>
          </a:p>
          <a:p>
            <a:r>
              <a:rPr lang="en-GB" dirty="0"/>
              <a:t>Today’s talk will (start to) address the latter question on the </a:t>
            </a:r>
            <a:r>
              <a:rPr lang="en-GB" i="1" dirty="0"/>
              <a:t>microphysics</a:t>
            </a:r>
            <a:r>
              <a:rPr lang="en-GB" dirty="0"/>
              <a:t> side. </a:t>
            </a:r>
          </a:p>
          <a:p>
            <a:r>
              <a:rPr lang="en-GB" dirty="0"/>
              <a:t>I will focus on galactic CRs mostly (so with kinetic energies &lt; 100 </a:t>
            </a:r>
            <a:r>
              <a:rPr lang="en-GB" dirty="0" err="1"/>
              <a:t>PeV</a:t>
            </a:r>
            <a:r>
              <a:rPr lang="en-GB" dirty="0"/>
              <a:t>) and two types of sources: </a:t>
            </a:r>
            <a:r>
              <a:rPr lang="en-GB" i="1" dirty="0"/>
              <a:t>supernova remnants </a:t>
            </a:r>
            <a:r>
              <a:rPr lang="en-GB" dirty="0"/>
              <a:t>and </a:t>
            </a:r>
            <a:r>
              <a:rPr lang="en-GB" i="1" dirty="0"/>
              <a:t>pulsars.</a:t>
            </a:r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0A747A28-67A9-0B4D-ADC7-AFA502A74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E6DEC70-AAF1-8747-A9D5-FF336DC45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Talk@ICRR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754FA065-2ED8-A448-84C8-7ABBA6D95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9232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FED31C6-2E53-4546-9B75-FB396FE23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 results (up to now)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xmlns="" id="{88CD63D3-5181-0A43-AD38-603D2E244C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1646" y="1590807"/>
                <a:ext cx="11209774" cy="4583184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Resonant streaming instability is well reproduced with both simulations.</a:t>
                </a:r>
              </a:p>
              <a:p>
                <a:pPr marL="3543300" lvl="8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Γ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~</m:t>
                    </m:r>
                    <m:r>
                      <a:rPr lang="fr-FR" sz="2400" i="1">
                        <a:latin typeface="Cambria Math" panose="02040503050406030204" pitchFamily="18" charset="0"/>
                      </a:rPr>
                      <m:t>0.</m:t>
                    </m:r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24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f>
                      <m:f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den>
                        </m:f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~</m:t>
                    </m:r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0.03</m:t>
                    </m:r>
                  </m:oMath>
                </a14:m>
                <a:r>
                  <a:rPr lang="fr-FR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2400" dirty="0"/>
                  <a:t> </a:t>
                </a:r>
              </a:p>
              <a:p>
                <a:r>
                  <a:rPr lang="en-GB" dirty="0"/>
                  <a:t>Theoretical magnetic field saturation is also well reproduced (see Bai+2019) [balance CR momentum density with wave momentum density].</a:t>
                </a:r>
              </a:p>
              <a:p>
                <a:pPr marL="0" indent="0">
                  <a:buNone/>
                </a:pPr>
                <a:r>
                  <a:rPr lang="fr-FR" dirty="0"/>
                  <a:t>							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fr-FR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~</m:t>
                    </m:r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1.3</m:t>
                    </m:r>
                    <m:f>
                      <m:f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fr-F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den>
                        </m:f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f>
                      <m:fPr>
                        <m:ctrlPr>
                          <a:rPr lang="fr-F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</m:num>
                      <m:den>
                        <m:sSub>
                          <m:sSubPr>
                            <m:ctrlPr>
                              <a:rPr lang="fr-F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en-GB" sz="2400" i="1">
                        <a:latin typeface="Cambria Math" panose="02040503050406030204" pitchFamily="18" charset="0"/>
                      </a:rPr>
                      <m:t>~</m:t>
                    </m:r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0.023</m:t>
                    </m:r>
                  </m:oMath>
                </a14:m>
                <a:endParaRPr lang="en-GB" sz="2400" dirty="0"/>
              </a:p>
              <a:p>
                <a:r>
                  <a:rPr lang="en-GB" dirty="0"/>
                  <a:t>Non-linear evolution under investigation : differential slowing positrons </a:t>
                </a:r>
                <a:r>
                  <a:rPr lang="en-GB" dirty="0" err="1"/>
                  <a:t>wrt</a:t>
                </a:r>
                <a:r>
                  <a:rPr lang="en-GB" dirty="0"/>
                  <a:t> to electrons … </a:t>
                </a:r>
              </a:p>
              <a:p>
                <a:r>
                  <a:rPr lang="en-GB" dirty="0"/>
                  <a:t>Next steps: adding differential numbers of electrons/positrons, adding a proton component (Guépin+2018) =&gt; non-resonant streaming instability.</a:t>
                </a:r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88CD63D3-5181-0A43-AD38-603D2E244C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1646" y="1590807"/>
                <a:ext cx="11209774" cy="4583184"/>
              </a:xfrm>
              <a:blipFill>
                <a:blip r:embed="rId2"/>
                <a:stretch>
                  <a:fillRect l="-340" t="-5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2C9A3E9-AB2A-F34A-80E6-DB4AC64AA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56AC7A7-070F-8947-A82C-A6427385D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Talk@ICRR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1201269-D991-D248-B509-6F55DD8D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569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AD5824E-AB64-4841-A371-B8DC8212E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EB1F3CB6-16E2-A540-B2F7-B4D276F36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11" y="1639560"/>
            <a:ext cx="11034408" cy="4523245"/>
          </a:xfrm>
        </p:spPr>
        <p:txBody>
          <a:bodyPr>
            <a:normAutofit/>
          </a:bodyPr>
          <a:lstStyle/>
          <a:p>
            <a:r>
              <a:rPr lang="en-GB" dirty="0"/>
              <a:t>Development of semi-analytical 1D model, and PIC, PIC-MHD tools to investigate CR escape from their sources. </a:t>
            </a:r>
          </a:p>
          <a:p>
            <a:r>
              <a:rPr lang="en-GB" dirty="0"/>
              <a:t>Supernova remnants: 1D model show that the diffusion coefficient can be reduced by a factor 10-100. Effects of the environment is important (wave damping). Grammage in/nearby the sources is not likely important (</a:t>
            </a:r>
            <a:r>
              <a:rPr lang="en-GB" dirty="0" err="1"/>
              <a:t>Recchia</a:t>
            </a:r>
            <a:r>
              <a:rPr lang="en-GB" dirty="0"/>
              <a:t> et al </a:t>
            </a:r>
            <a:r>
              <a:rPr lang="en-GB" dirty="0" err="1"/>
              <a:t>subm</a:t>
            </a:r>
            <a:r>
              <a:rPr lang="en-GB" dirty="0"/>
              <a:t>). </a:t>
            </a:r>
          </a:p>
          <a:p>
            <a:r>
              <a:rPr lang="en-GB" dirty="0"/>
              <a:t>However pure 1D, flux-tube models can be questioned due to the dynamical back-reaction effects of CRs </a:t>
            </a:r>
          </a:p>
          <a:p>
            <a:r>
              <a:rPr lang="en-GB" dirty="0"/>
              <a:t>Necessary to develop combined MHD + kinetic codes (</a:t>
            </a:r>
            <a:r>
              <a:rPr lang="en-GB" dirty="0" err="1"/>
              <a:t>eg</a:t>
            </a:r>
            <a:r>
              <a:rPr lang="en-GB" dirty="0"/>
              <a:t> PIC-MHD). PIC are useful to investigate the deep microphysics of CR driven instability.</a:t>
            </a:r>
          </a:p>
          <a:p>
            <a:r>
              <a:rPr lang="en-GB" dirty="0"/>
              <a:t>Adapt the results to other objects: </a:t>
            </a:r>
            <a:r>
              <a:rPr lang="en-GB" u="sng" dirty="0"/>
              <a:t>massive star clusters</a:t>
            </a:r>
            <a:r>
              <a:rPr lang="en-GB" dirty="0"/>
              <a:t>, galaxy starburst or jet backflows…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A5942A9-DBC6-2345-B139-8BADF8377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8C96D0F-1781-1A43-AC6B-621588FC1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C40717C-1429-2947-911B-DCB068288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597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197F0F4-5674-A240-8BD1-4FA4F29F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Reduced diffusivity around massive star clusters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84E4064-3886-1142-B6E9-E12198A34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ABE078E-6F95-3745-96C4-5E633C2F9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E504E3C-0017-4D40-817C-1F9D05CC2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32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4FF4C0A-6776-4648-A11C-5A2C39C33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665" y="2463799"/>
            <a:ext cx="8002181" cy="289790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5D79752F-9BD8-3644-9120-B746041C0D3C}"/>
              </a:ext>
            </a:extLst>
          </p:cNvPr>
          <p:cNvSpPr txBox="1"/>
          <p:nvPr/>
        </p:nvSpPr>
        <p:spPr>
          <a:xfrm>
            <a:off x="1598750" y="1965111"/>
            <a:ext cx="8753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Abeysekara</a:t>
            </a:r>
            <a:r>
              <a:rPr lang="en-GB" dirty="0"/>
              <a:t> + 2021 (HAWC), </a:t>
            </a:r>
            <a:r>
              <a:rPr lang="fr-FR" dirty="0"/>
              <a:t>Nature </a:t>
            </a:r>
            <a:r>
              <a:rPr lang="fr-FR" dirty="0" err="1"/>
              <a:t>Astronomy</a:t>
            </a:r>
            <a:r>
              <a:rPr lang="fr-FR" dirty="0"/>
              <a:t>, </a:t>
            </a:r>
            <a:r>
              <a:rPr lang="fr-FR" b="1" dirty="0"/>
              <a:t>5</a:t>
            </a:r>
            <a:r>
              <a:rPr lang="fr-FR" dirty="0"/>
              <a:t> 465 : </a:t>
            </a:r>
            <a:r>
              <a:rPr lang="fr-FR" dirty="0" err="1"/>
              <a:t>Cygnus</a:t>
            </a:r>
            <a:r>
              <a:rPr lang="fr-FR" dirty="0"/>
              <a:t> cocoon</a:t>
            </a:r>
            <a:endParaRPr lang="en-GB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2E31E3E7-177E-9B41-8764-430566788C33}"/>
              </a:ext>
            </a:extLst>
          </p:cNvPr>
          <p:cNvSpPr txBox="1"/>
          <p:nvPr/>
        </p:nvSpPr>
        <p:spPr>
          <a:xfrm>
            <a:off x="6140137" y="5400605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diffusivity can also be reduced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390026C3-242E-1142-A7FA-194CC6F0E4AA}"/>
              </a:ext>
            </a:extLst>
          </p:cNvPr>
          <p:cNvSpPr txBox="1"/>
          <p:nvPr/>
        </p:nvSpPr>
        <p:spPr>
          <a:xfrm>
            <a:off x="886691" y="5985164"/>
            <a:ext cx="8696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 Currently under test in the CTA collaboration, including also other clusters.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68004320-AA31-924F-8FEB-42BD86512C11}"/>
              </a:ext>
            </a:extLst>
          </p:cNvPr>
          <p:cNvSpPr txBox="1"/>
          <p:nvPr/>
        </p:nvSpPr>
        <p:spPr>
          <a:xfrm>
            <a:off x="1504432" y="5455281"/>
            <a:ext cx="4272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hard GeV spectrum, cut-off ~ 10 </a:t>
            </a:r>
            <a:r>
              <a:rPr lang="en-GB" dirty="0" err="1"/>
              <a:t>TeV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7602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9803479-3B96-B842-AF2F-777D6A190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33</a:t>
            </a:fld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AE37C00B-BE4E-4444-A67C-F81931A40894}"/>
              </a:ext>
            </a:extLst>
          </p:cNvPr>
          <p:cNvSpPr txBox="1"/>
          <p:nvPr/>
        </p:nvSpPr>
        <p:spPr>
          <a:xfrm>
            <a:off x="2059973" y="3103419"/>
            <a:ext cx="8160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fr-FR" sz="4000"/>
              <a:t>ご清聴ありがとうございました</a:t>
            </a:r>
            <a:endParaRPr lang="en-GB" sz="4000" dirty="0">
              <a:latin typeface="Hiragino Sans GB W3" panose="020B0300000000000000" pitchFamily="34" charset="-128"/>
              <a:ea typeface="Hiragino Sans GB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58976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034488F-C3F8-1248-9B69-53D732CF0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Back-up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CA8CF5D-EF9B-1A46-A6F5-8B87D5473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A1374C4-F633-3A47-A8A6-D21BEA617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860D313-E721-F14D-9FB5-D0D813EB0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9472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AF7BB2A-A01F-5140-B7CE-262DF99BE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11" y="410849"/>
            <a:ext cx="10544628" cy="1400530"/>
          </a:xfrm>
        </p:spPr>
        <p:txBody>
          <a:bodyPr/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CR-SPECTRA toolkit (python/C++)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6A3705A-79BF-3745-BFC0-9106D605A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607" y="1439308"/>
            <a:ext cx="8946541" cy="498830"/>
          </a:xfrm>
        </p:spPr>
        <p:txBody>
          <a:bodyPr/>
          <a:lstStyle/>
          <a:p>
            <a:r>
              <a:rPr lang="en-GB" dirty="0"/>
              <a:t>The CR/wave system: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82CE114-42B5-094A-95C7-1E932CBE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32B9FB1-CBD3-0B4E-A6CA-DB8FA0D99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327FED1-22AC-414A-8740-8A5097E00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35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91E87B0-D02F-5F44-AB8D-E12439395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07" y="1938137"/>
            <a:ext cx="2184400" cy="18034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2BE2DCC-6BCB-224F-9118-3ACB80343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872" y="1979963"/>
            <a:ext cx="4775200" cy="17145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B0D7B9FA-488D-BE49-87EF-67384AD30E7B}"/>
              </a:ext>
            </a:extLst>
          </p:cNvPr>
          <p:cNvSpPr txBox="1"/>
          <p:nvPr/>
        </p:nvSpPr>
        <p:spPr>
          <a:xfrm>
            <a:off x="453607" y="4078705"/>
            <a:ext cx="3257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advection: upwind-biased </a:t>
            </a:r>
          </a:p>
          <a:p>
            <a:r>
              <a:rPr lang="en-GB" dirty="0"/>
              <a:t>diffusion: implicit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FAB51A5-9AF8-A747-9CAF-BBEB2CBE2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1230" y="3963512"/>
            <a:ext cx="3355139" cy="221550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6E3CBC1-BB72-CF42-95AC-C0C9427EA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6368" y="3963512"/>
            <a:ext cx="3257623" cy="221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27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2B384DE-6A53-D24F-8C28-F01F47F74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64" y="62118"/>
            <a:ext cx="10200080" cy="1400530"/>
          </a:xfrm>
        </p:spPr>
        <p:txBody>
          <a:bodyPr/>
          <a:lstStyle/>
          <a:p>
            <a:r>
              <a:rPr lang="en-GB" dirty="0"/>
              <a:t>Cosmic-Ray halos around supernova remnants (SNRs) : observations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E9492C09-F41D-484F-968A-55C1CF344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10" y="1566614"/>
            <a:ext cx="11698811" cy="891470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No firm detection of gamma-ray halos around SNRs yet, but several observations tend to support it.</a:t>
            </a:r>
          </a:p>
          <a:p>
            <a:r>
              <a:rPr lang="en-GB" dirty="0"/>
              <a:t>Other sources/publications: Reichardt+2012: (Fermi) HB21, Katagiri+2016: (Fermi) HB3, Abdallah+2018 (HESS): RX J 1713.7-3946.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9816EE8-39D2-6848-925B-6F541B945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8461909-C91A-104F-B526-3CC791151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Talk@ICRR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0730E2C-F8E7-5D4B-B9F8-ABB2C4E7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528E41E-6921-084C-8E9C-97DB6C163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490" y="3080727"/>
            <a:ext cx="2855741" cy="262966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FCA6EFF-D29B-8A41-A3F7-B8EB2EBD7BEF}"/>
              </a:ext>
            </a:extLst>
          </p:cNvPr>
          <p:cNvSpPr txBox="1"/>
          <p:nvPr/>
        </p:nvSpPr>
        <p:spPr>
          <a:xfrm>
            <a:off x="1906554" y="2580785"/>
            <a:ext cx="3491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Uchiyama + 2012 </a:t>
            </a:r>
            <a:r>
              <a:rPr lang="en-GB" dirty="0" err="1"/>
              <a:t>ApJ</a:t>
            </a:r>
            <a:r>
              <a:rPr lang="en-GB" dirty="0"/>
              <a:t> </a:t>
            </a:r>
            <a:r>
              <a:rPr lang="en-GB" b="1" dirty="0"/>
              <a:t>749</a:t>
            </a:r>
            <a:r>
              <a:rPr lang="en-GB" dirty="0"/>
              <a:t> L35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ECBD118E-2023-E243-BB82-D0A4F7F1E6C3}"/>
              </a:ext>
            </a:extLst>
          </p:cNvPr>
          <p:cNvSpPr txBox="1"/>
          <p:nvPr/>
        </p:nvSpPr>
        <p:spPr>
          <a:xfrm>
            <a:off x="150811" y="5752250"/>
            <a:ext cx="3337978" cy="646331"/>
          </a:xfrm>
          <a:prstGeom prst="rect">
            <a:avLst/>
          </a:prstGeom>
          <a:noFill/>
          <a:ln>
            <a:solidFill>
              <a:schemeClr val="tx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W44 </a:t>
            </a:r>
            <a:r>
              <a:rPr lang="en-GB" sz="1200" dirty="0" err="1"/>
              <a:t>Ferrmi</a:t>
            </a:r>
            <a:r>
              <a:rPr lang="en-GB" sz="1200" dirty="0"/>
              <a:t> residual map SNR radio (magenta), contours: CO data (molecular clouds), dashed: galactic plane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B142D76-63B8-0644-8522-6F217C120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4692" y="3116640"/>
            <a:ext cx="3416300" cy="24511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2DA5C48-1B27-4340-B98A-428B4936A752}"/>
              </a:ext>
            </a:extLst>
          </p:cNvPr>
          <p:cNvSpPr txBox="1"/>
          <p:nvPr/>
        </p:nvSpPr>
        <p:spPr>
          <a:xfrm>
            <a:off x="3619330" y="5665399"/>
            <a:ext cx="3878748" cy="646331"/>
          </a:xfrm>
          <a:prstGeom prst="rect">
            <a:avLst/>
          </a:prstGeom>
          <a:noFill/>
          <a:ln>
            <a:solidFill>
              <a:schemeClr val="tx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Fit of cloud gamma-ray data with an escape with different prescription of the diffusion coefficient. Amount of escaping CRs: 0.5 10</a:t>
            </a:r>
            <a:r>
              <a:rPr lang="en-GB" sz="1200" baseline="30000" dirty="0"/>
              <a:t>50 </a:t>
            </a:r>
            <a:r>
              <a:rPr lang="en-GB" sz="1200" dirty="0"/>
              <a:t>erg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91CEF6C-142D-BF4D-BEAE-554C8464F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6970" y="2756449"/>
            <a:ext cx="3142517" cy="317148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483E3381-65E2-824B-9877-537AEA709220}"/>
              </a:ext>
            </a:extLst>
          </p:cNvPr>
          <p:cNvSpPr txBox="1"/>
          <p:nvPr/>
        </p:nvSpPr>
        <p:spPr>
          <a:xfrm>
            <a:off x="8382159" y="2400073"/>
            <a:ext cx="3013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Abdo + 2010 </a:t>
            </a:r>
            <a:r>
              <a:rPr lang="en-GB" dirty="0" err="1"/>
              <a:t>ApJ</a:t>
            </a:r>
            <a:r>
              <a:rPr lang="en-GB" dirty="0"/>
              <a:t> </a:t>
            </a:r>
            <a:r>
              <a:rPr lang="en-GB" b="1" dirty="0"/>
              <a:t>718 </a:t>
            </a:r>
            <a:r>
              <a:rPr lang="en-GB" dirty="0"/>
              <a:t>348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5A4ED840-632F-8B4D-8A99-9C3AF09CF4B5}"/>
              </a:ext>
            </a:extLst>
          </p:cNvPr>
          <p:cNvSpPr txBox="1"/>
          <p:nvPr/>
        </p:nvSpPr>
        <p:spPr>
          <a:xfrm>
            <a:off x="7952177" y="5927930"/>
            <a:ext cx="3606150" cy="646331"/>
          </a:xfrm>
          <a:prstGeom prst="rect">
            <a:avLst/>
          </a:prstGeom>
          <a:noFill/>
          <a:ln>
            <a:solidFill>
              <a:schemeClr val="tx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dirty="0"/>
              <a:t>W28 SNR Fermi data and HESS contours, W28 SNR is close to source N, </a:t>
            </a:r>
            <a:r>
              <a:rPr lang="en-GB" sz="1200" dirty="0" err="1"/>
              <a:t>tothers</a:t>
            </a:r>
            <a:r>
              <a:rPr lang="en-GB" sz="1200" dirty="0"/>
              <a:t> sources mark the presence of clouds / HII regions</a:t>
            </a:r>
          </a:p>
        </p:txBody>
      </p:sp>
    </p:spTree>
    <p:extLst>
      <p:ext uri="{BB962C8B-B14F-4D97-AF65-F5344CB8AC3E}">
        <p14:creationId xmlns:p14="http://schemas.microsoft.com/office/powerpoint/2010/main" val="1225729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4CCC435-94B4-3C41-8B50-FE51BB3D4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Cosmic-Ray halos around supernova remnants : Theory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6C2D391-C19F-394A-874B-28800AEC0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203" y="2052918"/>
            <a:ext cx="11260899" cy="4195481"/>
          </a:xfrm>
        </p:spPr>
        <p:txBody>
          <a:bodyPr/>
          <a:lstStyle/>
          <a:p>
            <a:r>
              <a:rPr lang="en-GB" dirty="0"/>
              <a:t>Several key difficulties:</a:t>
            </a:r>
          </a:p>
          <a:p>
            <a:pPr lvl="1"/>
            <a:r>
              <a:rPr lang="en-GB" dirty="0"/>
              <a:t>Maximum energy /escape at a given time is fixed by the level of magnetic turbulence at the shock precursor. </a:t>
            </a:r>
          </a:p>
          <a:p>
            <a:pPr lvl="1"/>
            <a:r>
              <a:rPr lang="en-GB" dirty="0"/>
              <a:t>Magnetic turbulence is a very complex phenomenon, requiring 3D description, it covers 8-9 orders of magnitude in length/time scales.</a:t>
            </a:r>
          </a:p>
          <a:p>
            <a:pPr lvl="1"/>
            <a:r>
              <a:rPr lang="en-GB" dirty="0"/>
              <a:t>Most of analytical/numerical models are usually 1-2D and have limited scale description. </a:t>
            </a:r>
          </a:p>
          <a:p>
            <a:pPr lvl="1"/>
            <a:r>
              <a:rPr lang="en-GB" dirty="0"/>
              <a:t>We rely on phenomenology : time-dependence of injection, magnetic field amplitude, far escape boundary (mimics 3D using 1D slab approach) : see Telezinsky+2012, Ohira+2012.</a:t>
            </a:r>
          </a:p>
          <a:p>
            <a:pPr lvl="1"/>
            <a:r>
              <a:rPr lang="en-GB" dirty="0"/>
              <a:t>We can use simplified escape treatment and investigate the propagation near CR sources (</a:t>
            </a:r>
            <a:r>
              <a:rPr lang="en-GB" dirty="0" err="1"/>
              <a:t>eg</a:t>
            </a:r>
            <a:r>
              <a:rPr lang="en-GB" dirty="0"/>
              <a:t> Malkov+2013, see next).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2D555DA-DD1E-704D-B54B-998256894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2C5F188-8D44-7247-A385-C6CC474EA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Talk@ICRR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CB0876A-46D7-FB44-96A5-930D14C0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556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E4E29B4-4834-324D-BA89-FCB22C472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569" y="239627"/>
            <a:ext cx="9404723" cy="1400530"/>
          </a:xfrm>
        </p:spPr>
        <p:txBody>
          <a:bodyPr/>
          <a:lstStyle/>
          <a:p>
            <a:r>
              <a:rPr lang="en-GB" dirty="0"/>
              <a:t>The Cosmic Ray cloud model </a:t>
            </a:r>
            <a:br>
              <a:rPr lang="en-GB" dirty="0"/>
            </a:br>
            <a:r>
              <a:rPr lang="en-GB" sz="2000" dirty="0"/>
              <a:t>(</a:t>
            </a:r>
            <a:r>
              <a:rPr lang="en-GB" sz="2000" dirty="0" err="1"/>
              <a:t>Malkov</a:t>
            </a:r>
            <a:r>
              <a:rPr lang="en-GB" sz="2000" dirty="0"/>
              <a:t> + 2013 </a:t>
            </a:r>
            <a:r>
              <a:rPr lang="en-GB" sz="2000" dirty="0" err="1"/>
              <a:t>ApJ</a:t>
            </a:r>
            <a:r>
              <a:rPr lang="en-GB" sz="2000" dirty="0"/>
              <a:t> </a:t>
            </a:r>
            <a:r>
              <a:rPr lang="en-GB" sz="2000" b="1" dirty="0"/>
              <a:t>768</a:t>
            </a:r>
            <a:r>
              <a:rPr lang="en-GB" sz="2000" dirty="0"/>
              <a:t> 73)</a:t>
            </a:r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EB0CF347-5903-3E42-A990-C556659F6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3D8D42A-CBC3-8746-8A93-BC58931F1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Talk@ICRR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48EA28C-69E1-D746-9AAE-EA8035C40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5813AB0-9C48-9744-B42C-6B2AFAAC7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735" y="1640157"/>
            <a:ext cx="5331656" cy="309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76AE677-D5B3-ED43-B7CF-E95328C34F3D}"/>
              </a:ext>
            </a:extLst>
          </p:cNvPr>
          <p:cNvSpPr txBox="1"/>
          <p:nvPr/>
        </p:nvSpPr>
        <p:spPr>
          <a:xfrm>
            <a:off x="328449" y="4872381"/>
            <a:ext cx="11623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Model assumptions</a:t>
            </a:r>
            <a:r>
              <a:rPr lang="en-GB" dirty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No escape modelling, but released CR energy amount W</a:t>
            </a:r>
            <a:r>
              <a:rPr lang="en-GB" baseline="-25000" dirty="0"/>
              <a:t>CR</a:t>
            </a:r>
            <a:r>
              <a:rPr lang="en-GB" dirty="0"/>
              <a:t> and E</a:t>
            </a:r>
            <a:r>
              <a:rPr lang="en-GB" baseline="30000" dirty="0"/>
              <a:t>-2.2 </a:t>
            </a:r>
            <a:r>
              <a:rPr lang="en-GB" dirty="0"/>
              <a:t>spectrum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Once released CRs propagate along the background mean magnetic field: 1D propagation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Better designed for type </a:t>
            </a:r>
            <a:r>
              <a:rPr lang="en-GB" dirty="0" err="1"/>
              <a:t>Ia</a:t>
            </a:r>
            <a:r>
              <a:rPr lang="en-GB" dirty="0"/>
              <a:t> SN, core-collapse SN shocks propagate into circum-stellar winds </a:t>
            </a:r>
          </a:p>
        </p:txBody>
      </p:sp>
    </p:spTree>
    <p:extLst>
      <p:ext uri="{BB962C8B-B14F-4D97-AF65-F5344CB8AC3E}">
        <p14:creationId xmlns:p14="http://schemas.microsoft.com/office/powerpoint/2010/main" val="1462262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5651AA5-8FC9-0C4E-8944-828E0C105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Cosmic Ray cloud model: Model equations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C6BE503-CD8B-2D47-A2CE-201A3DF70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11" y="1951320"/>
            <a:ext cx="11393488" cy="804862"/>
          </a:xfrm>
        </p:spPr>
        <p:txBody>
          <a:bodyPr/>
          <a:lstStyle/>
          <a:p>
            <a:r>
              <a:rPr lang="en-GB" dirty="0"/>
              <a:t>Evolution </a:t>
            </a:r>
            <a:r>
              <a:rPr lang="en-GB" dirty="0" err="1"/>
              <a:t>Eqs</a:t>
            </a:r>
            <a:r>
              <a:rPr lang="en-GB" dirty="0"/>
              <a:t> for CR pressure at a given energy E : P</a:t>
            </a:r>
            <a:r>
              <a:rPr lang="en-GB" baseline="-25000" dirty="0"/>
              <a:t>CR</a:t>
            </a:r>
            <a:r>
              <a:rPr lang="en-GB" dirty="0"/>
              <a:t>(E)  wave perturbation energy density at a wave number k: </a:t>
            </a:r>
            <a:r>
              <a:rPr lang="en-GB" dirty="0" err="1"/>
              <a:t>I</a:t>
            </a:r>
            <a:r>
              <a:rPr lang="en-GB" baseline="-25000" dirty="0" err="1"/>
              <a:t>w</a:t>
            </a:r>
            <a:r>
              <a:rPr lang="en-GB" dirty="0"/>
              <a:t>(k) = </a:t>
            </a:r>
            <a:r>
              <a:rPr lang="en-GB" dirty="0">
                <a:latin typeface="Symbol" pitchFamily="2" charset="2"/>
              </a:rPr>
              <a:t>d</a:t>
            </a:r>
            <a:r>
              <a:rPr lang="en-GB" dirty="0">
                <a:latin typeface="+mn-lt"/>
              </a:rPr>
              <a:t>B(k)</a:t>
            </a:r>
            <a:r>
              <a:rPr lang="en-GB" baseline="30000" dirty="0">
                <a:latin typeface="+mn-lt"/>
              </a:rPr>
              <a:t>2</a:t>
            </a:r>
            <a:r>
              <a:rPr lang="en-GB" dirty="0">
                <a:latin typeface="+mn-lt"/>
              </a:rPr>
              <a:t>/B</a:t>
            </a:r>
            <a:r>
              <a:rPr lang="en-GB" baseline="30000" dirty="0">
                <a:latin typeface="+mn-lt"/>
              </a:rPr>
              <a:t>2</a:t>
            </a:r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BD3B523-180E-604E-9678-658040545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519FF4C-3591-E64D-93A5-F0771058D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Talk@ICRR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807200A-D9AB-834E-ABEA-A3F468EBA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06BB4871-A6EC-D144-957F-7EAE9EEC09FF}"/>
              </a:ext>
            </a:extLst>
          </p:cNvPr>
          <p:cNvGrpSpPr/>
          <p:nvPr/>
        </p:nvGrpSpPr>
        <p:grpSpPr>
          <a:xfrm>
            <a:off x="1523999" y="2842749"/>
            <a:ext cx="7977717" cy="1322851"/>
            <a:chOff x="1989667" y="2842750"/>
            <a:chExt cx="7512050" cy="107315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7437AFDD-DC5D-864B-86F5-A4B72E556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9667" y="2842750"/>
              <a:ext cx="7512050" cy="1073150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C4D8A76E-69EE-BF4E-9061-C0E7B0B3AA04}"/>
                </a:ext>
              </a:extLst>
            </p:cNvPr>
            <p:cNvSpPr/>
            <p:nvPr/>
          </p:nvSpPr>
          <p:spPr>
            <a:xfrm>
              <a:off x="8585200" y="3379325"/>
              <a:ext cx="643467" cy="5365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010CD50D-36D9-384F-8623-6302C70E20A9}"/>
              </a:ext>
            </a:extLst>
          </p:cNvPr>
          <p:cNvSpPr txBox="1"/>
          <p:nvPr/>
        </p:nvSpPr>
        <p:spPr>
          <a:xfrm>
            <a:off x="380387" y="4811058"/>
            <a:ext cx="11609268" cy="1477328"/>
          </a:xfrm>
          <a:prstGeom prst="rect">
            <a:avLst/>
          </a:prstGeom>
          <a:noFill/>
          <a:ln>
            <a:solidFill>
              <a:schemeClr val="tx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 err="1"/>
              <a:t>V</a:t>
            </a:r>
            <a:r>
              <a:rPr lang="en-GB" baseline="-25000" dirty="0" err="1"/>
              <a:t>a</a:t>
            </a:r>
            <a:r>
              <a:rPr lang="en-GB" baseline="-25000" dirty="0"/>
              <a:t> </a:t>
            </a:r>
            <a:r>
              <a:rPr lang="en-GB" dirty="0"/>
              <a:t>: </a:t>
            </a:r>
            <a:r>
              <a:rPr lang="en-GB" dirty="0" err="1"/>
              <a:t>Alfvén</a:t>
            </a:r>
            <a:r>
              <a:rPr lang="en-GB" dirty="0"/>
              <a:t> speed , it can be space, time and energy dependent, </a:t>
            </a:r>
          </a:p>
          <a:p>
            <a:r>
              <a:rPr lang="en-GB" dirty="0"/>
              <a:t>Q</a:t>
            </a:r>
            <a:r>
              <a:rPr lang="en-GB" baseline="-25000" dirty="0"/>
              <a:t>CR </a:t>
            </a:r>
            <a:r>
              <a:rPr lang="en-GB" dirty="0"/>
              <a:t>(</a:t>
            </a:r>
            <a:r>
              <a:rPr lang="en-GB" dirty="0" err="1"/>
              <a:t>E,t</a:t>
            </a:r>
            <a:r>
              <a:rPr lang="en-GB" dirty="0"/>
              <a:t>) : CR source term,</a:t>
            </a:r>
          </a:p>
          <a:p>
            <a:r>
              <a:rPr lang="en-GB" dirty="0"/>
              <a:t> I</a:t>
            </a:r>
            <a:r>
              <a:rPr lang="en-GB" baseline="-25000" dirty="0"/>
              <a:t>w</a:t>
            </a:r>
            <a:r>
              <a:rPr lang="en-GB" baseline="30000" dirty="0"/>
              <a:t>0</a:t>
            </a:r>
            <a:r>
              <a:rPr lang="en-GB" dirty="0"/>
              <a:t> : background interstellar magnetic turbulence.</a:t>
            </a:r>
          </a:p>
          <a:p>
            <a:r>
              <a:rPr lang="en-GB" dirty="0">
                <a:latin typeface="Symbol" pitchFamily="2" charset="2"/>
              </a:rPr>
              <a:t>k</a:t>
            </a:r>
            <a:r>
              <a:rPr lang="en-GB" dirty="0"/>
              <a:t>: Cosmic Ray spatial diffusion tensor.</a:t>
            </a:r>
          </a:p>
          <a:p>
            <a:r>
              <a:rPr lang="en-GB" dirty="0" err="1">
                <a:latin typeface="Symbol" pitchFamily="2" charset="2"/>
              </a:rPr>
              <a:t>G</a:t>
            </a:r>
            <a:r>
              <a:rPr lang="en-GB" baseline="-25000" dirty="0" err="1"/>
              <a:t>g</a:t>
            </a:r>
            <a:r>
              <a:rPr lang="en-GB" baseline="30000" dirty="0" err="1"/>
              <a:t>w</a:t>
            </a:r>
            <a:r>
              <a:rPr lang="en-GB" dirty="0"/>
              <a:t> : wave growth rate (function k), </a:t>
            </a:r>
            <a:r>
              <a:rPr lang="en-GB" dirty="0" err="1">
                <a:latin typeface="Symbol" pitchFamily="2" charset="2"/>
              </a:rPr>
              <a:t>G</a:t>
            </a:r>
            <a:r>
              <a:rPr lang="en-GB" baseline="-25000" dirty="0" err="1"/>
              <a:t>d</a:t>
            </a:r>
            <a:r>
              <a:rPr lang="en-GB" baseline="30000" dirty="0" err="1"/>
              <a:t>w</a:t>
            </a:r>
            <a:r>
              <a:rPr lang="en-GB" dirty="0"/>
              <a:t>: wave damping rate (function of k, depends on ISM properties</a:t>
            </a:r>
            <a:endParaRPr lang="en-GB" dirty="0">
              <a:latin typeface="Symbol" pitchFamily="2" charset="2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FBF4156-FB8F-4548-BEDB-8E3AA77F2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967" y="3868928"/>
            <a:ext cx="3308772" cy="45261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CCA7CAF2-298A-0843-A01F-7DA73FF07CFA}"/>
              </a:ext>
            </a:extLst>
          </p:cNvPr>
          <p:cNvSpPr txBox="1"/>
          <p:nvPr/>
        </p:nvSpPr>
        <p:spPr>
          <a:xfrm>
            <a:off x="441142" y="4252167"/>
            <a:ext cx="7305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CRSPECTRA</a:t>
            </a:r>
            <a:r>
              <a:rPr lang="en-GB" dirty="0">
                <a:cs typeface="Courier New" panose="02070309020205020404" pitchFamily="49" charset="0"/>
              </a:rPr>
              <a:t> code by L. Brahimi (available on demand, backup) </a:t>
            </a:r>
            <a:endParaRPr lang="en-GB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514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56D1F1A-6817-614A-9916-CF0979E72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Resonant streaming instability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E65D5829-2A1B-6D4F-944E-B228EDCCF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404" y="1527985"/>
            <a:ext cx="11491995" cy="4195481"/>
          </a:xfrm>
        </p:spPr>
        <p:txBody>
          <a:bodyPr/>
          <a:lstStyle/>
          <a:p>
            <a:r>
              <a:rPr lang="en-GB" dirty="0"/>
              <a:t>CRs drifting with speeds &gt; local </a:t>
            </a:r>
            <a:r>
              <a:rPr lang="en-GB" dirty="0" err="1"/>
              <a:t>Alfvén</a:t>
            </a:r>
            <a:r>
              <a:rPr lang="en-GB" dirty="0"/>
              <a:t> speed trigger magnetic perturbations (extract momenta from CRs, and reduce the drift speed).</a:t>
            </a:r>
          </a:p>
          <a:p>
            <a:r>
              <a:rPr lang="en-GB" dirty="0"/>
              <a:t>Resonant streaming instability triggers perturbations at wave numbers k </a:t>
            </a:r>
            <a:r>
              <a:rPr lang="en-GB" dirty="0" err="1"/>
              <a:t>r</a:t>
            </a:r>
            <a:r>
              <a:rPr lang="en-GB" baseline="-25000" dirty="0" err="1"/>
              <a:t>L</a:t>
            </a:r>
            <a:r>
              <a:rPr lang="en-GB" dirty="0"/>
              <a:t>~ 1, </a:t>
            </a:r>
            <a:r>
              <a:rPr lang="en-GB" dirty="0" err="1"/>
              <a:t>r</a:t>
            </a:r>
            <a:r>
              <a:rPr lang="en-GB" baseline="-25000" dirty="0" err="1"/>
              <a:t>L</a:t>
            </a:r>
            <a:r>
              <a:rPr lang="en-GB" baseline="-25000" dirty="0"/>
              <a:t> </a:t>
            </a:r>
            <a:r>
              <a:rPr lang="en-GB" dirty="0"/>
              <a:t>CR Larmor radius (E/</a:t>
            </a:r>
            <a:r>
              <a:rPr lang="en-GB" dirty="0" err="1"/>
              <a:t>ZeB</a:t>
            </a:r>
            <a:r>
              <a:rPr lang="en-GB" dirty="0"/>
              <a:t>).</a:t>
            </a:r>
          </a:p>
          <a:p>
            <a:r>
              <a:rPr lang="en-GB" dirty="0"/>
              <a:t>In the quasi-linear theory of CR scattering the diffusion coefficient along the MF is:</a:t>
            </a:r>
          </a:p>
          <a:p>
            <a:pPr marL="0" indent="0">
              <a:buNone/>
            </a:pPr>
            <a:r>
              <a:rPr lang="en-GB" dirty="0"/>
              <a:t>(D similar as </a:t>
            </a:r>
            <a:r>
              <a:rPr lang="en-GB" dirty="0">
                <a:latin typeface="Symbol" pitchFamily="2" charset="2"/>
              </a:rPr>
              <a:t>k</a:t>
            </a:r>
            <a:r>
              <a:rPr lang="en-GB" dirty="0">
                <a:latin typeface="+mn-lt"/>
              </a:rPr>
              <a:t>)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The linear wave growth rate is: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636F2A1-E695-DC41-947F-6745C675F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CFABC97-A3FB-0949-B627-4CC2B57C0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Talk@ICRR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9C82CC24-C444-A64E-9FF8-D1394455A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219CA0F-C4DF-874A-A7E0-265003717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239" y="3487789"/>
            <a:ext cx="3534627" cy="81327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47370569-A889-3248-A68A-C8915046CA4E}"/>
              </a:ext>
            </a:extLst>
          </p:cNvPr>
          <p:cNvSpPr txBox="1"/>
          <p:nvPr/>
        </p:nvSpPr>
        <p:spPr>
          <a:xfrm>
            <a:off x="8070035" y="4500736"/>
            <a:ext cx="3483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Nava + 2016 MNRAS </a:t>
            </a:r>
            <a:r>
              <a:rPr lang="en-GB" b="1" dirty="0"/>
              <a:t>451</a:t>
            </a:r>
            <a:r>
              <a:rPr lang="en-GB" dirty="0"/>
              <a:t> 3552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xmlns="" id="{A99A2BEE-B9A7-FC40-8A7E-C1C649DFDE64}"/>
                  </a:ext>
                </a:extLst>
              </p:cNvPr>
              <p:cNvSpPr txBox="1"/>
              <p:nvPr/>
            </p:nvSpPr>
            <p:spPr>
              <a:xfrm>
                <a:off x="4125070" y="5242940"/>
                <a:ext cx="4030133" cy="70346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fr-F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𝐶𝑅</m:t>
                          </m:r>
                        </m:sub>
                      </m:sSub>
                      <m:r>
                        <a:rPr lang="fr-F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fr-F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fr-F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fr-F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f>
                        <m:fPr>
                          <m:ctrlPr>
                            <a:rPr lang="fr-F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fr-F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𝐶𝑅</m:t>
                              </m:r>
                            </m:sub>
                          </m:sSub>
                          <m:r>
                            <a:rPr lang="fr-F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fr-F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GB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99A2BEE-B9A7-FC40-8A7E-C1C649DFDE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5070" y="5242940"/>
                <a:ext cx="4030133" cy="703462"/>
              </a:xfrm>
              <a:prstGeom prst="rect">
                <a:avLst/>
              </a:prstGeom>
              <a:blipFill>
                <a:blip r:embed="rId3"/>
                <a:stretch>
                  <a:fillRect t="-3571"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7886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6004EF7-A244-0248-8F3B-20C36CEFC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Cosmic Ray cloud model: interstellar medium phases effects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098C804-28BD-5346-8296-8180328C9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2918"/>
            <a:ext cx="11328400" cy="4195481"/>
          </a:xfrm>
        </p:spPr>
        <p:txBody>
          <a:bodyPr/>
          <a:lstStyle/>
          <a:p>
            <a:r>
              <a:rPr lang="en-GB" dirty="0"/>
              <a:t>Warm ionized and neutral phases: Nava+2016,</a:t>
            </a:r>
          </a:p>
          <a:p>
            <a:r>
              <a:rPr lang="en-GB" dirty="0"/>
              <a:t>Hot ionized phase: Nava+2019 MNRAS </a:t>
            </a:r>
            <a:r>
              <a:rPr lang="en-GB" b="1" dirty="0"/>
              <a:t>484</a:t>
            </a:r>
            <a:r>
              <a:rPr lang="en-GB" dirty="0"/>
              <a:t> 2684,</a:t>
            </a:r>
          </a:p>
          <a:p>
            <a:r>
              <a:rPr lang="en-GB" dirty="0"/>
              <a:t>Cold neutral and molecular phases: Brahimi+2020 A&amp;A </a:t>
            </a:r>
            <a:r>
              <a:rPr lang="en-GB" b="1" dirty="0"/>
              <a:t>633</a:t>
            </a:r>
            <a:r>
              <a:rPr lang="en-GB" dirty="0"/>
              <a:t> A72.</a:t>
            </a:r>
          </a:p>
          <a:p>
            <a:endParaRPr lang="en-GB" dirty="0"/>
          </a:p>
          <a:p>
            <a:r>
              <a:rPr lang="en-GB" dirty="0"/>
              <a:t>The main effects are: wave damping processes, eventually radiative losses (not yet considered). </a:t>
            </a:r>
          </a:p>
          <a:p>
            <a:r>
              <a:rPr lang="en-GB" dirty="0"/>
              <a:t>Three main damping processes: ion-neutral collisions in partially ionized phases, non-linear Landau damping and turbulence damping (interaction of CR self-generated turbulence with large-scale-injected turbulence), see Brahimi +2020.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72F7E5E-0BAE-4C41-8305-33897AF96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A37BA-4464-B447-81AA-74B768E5227E}" type="datetime1">
              <a:rPr lang="fr-FR" smtClean="0"/>
              <a:t>29/07/2021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91D05E5-6F3F-3240-9CDD-70056D25F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Talk@ICRR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3999A34-7F34-6141-A1EE-97999A7C5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4751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12966</TotalTime>
  <Words>2214</Words>
  <Application>Microsoft Office PowerPoint</Application>
  <PresentationFormat>ワイド画面</PresentationFormat>
  <Paragraphs>329</Paragraphs>
  <Slides>35</Slides>
  <Notes>4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7" baseType="lpstr">
      <vt:lpstr>Helvetica Neue</vt:lpstr>
      <vt:lpstr>Hiragino Sans GB W3</vt:lpstr>
      <vt:lpstr>メイリオ</vt:lpstr>
      <vt:lpstr>Arial</vt:lpstr>
      <vt:lpstr>Calibri</vt:lpstr>
      <vt:lpstr>Cambria Math</vt:lpstr>
      <vt:lpstr>Century Gothic</vt:lpstr>
      <vt:lpstr>Courier New</vt:lpstr>
      <vt:lpstr>Symbol</vt:lpstr>
      <vt:lpstr>Wingdings</vt:lpstr>
      <vt:lpstr>Wingdings 3</vt:lpstr>
      <vt:lpstr>Ion</vt:lpstr>
      <vt:lpstr>Cosmic-Ray escape and propagation near their sources</vt:lpstr>
      <vt:lpstr>The three Cosmic-Ray (CR) spectra</vt:lpstr>
      <vt:lpstr>scientific context</vt:lpstr>
      <vt:lpstr>Cosmic-Ray halos around supernova remnants (SNRs) : observations</vt:lpstr>
      <vt:lpstr>Cosmic-Ray halos around supernova remnants : Theory</vt:lpstr>
      <vt:lpstr>The Cosmic Ray cloud model  (Malkov + 2013 ApJ 768 73)</vt:lpstr>
      <vt:lpstr>Cosmic Ray cloud model: Model equations</vt:lpstr>
      <vt:lpstr>Resonant streaming instability</vt:lpstr>
      <vt:lpstr>The Cosmic Ray cloud model: interstellar medium phases effects</vt:lpstr>
      <vt:lpstr>ISM phases</vt:lpstr>
      <vt:lpstr>Damping processes</vt:lpstr>
      <vt:lpstr>Special way to inject CRs</vt:lpstr>
      <vt:lpstr>Results I : Ionized phases</vt:lpstr>
      <vt:lpstr>Results II : partially ionized phases</vt:lpstr>
      <vt:lpstr>Towards more complex ISM</vt:lpstr>
      <vt:lpstr>Cosmic-Ray feed back studies</vt:lpstr>
      <vt:lpstr>Summary, key questions for the future and future work</vt:lpstr>
      <vt:lpstr>Gamma-ray halos around pulsars: observations</vt:lpstr>
      <vt:lpstr>LHAASO results</vt:lpstr>
      <vt:lpstr>Gamma-ray halos around pulsars: Theory</vt:lpstr>
      <vt:lpstr>Standard diffusion with reduced coherence length</vt:lpstr>
      <vt:lpstr>Transition between ballistic-diffusive regimes</vt:lpstr>
      <vt:lpstr>Pair driven streaming instability(ies)</vt:lpstr>
      <vt:lpstr>Simulation techniques : I) particle-in-cell (PIC)</vt:lpstr>
      <vt:lpstr>Simulation techniques : II) particle-in-cell-magnetohydrodynamics (PIC-MHD)</vt:lpstr>
      <vt:lpstr>set-up</vt:lpstr>
      <vt:lpstr>PIC: wave modes growth </vt:lpstr>
      <vt:lpstr>PIC results</vt:lpstr>
      <vt:lpstr>PIC-MHD results</vt:lpstr>
      <vt:lpstr>Main results (up to now)</vt:lpstr>
      <vt:lpstr>Conclusions</vt:lpstr>
      <vt:lpstr>Reduced diffusivity around massive star clusters</vt:lpstr>
      <vt:lpstr>PowerPoint プレゼンテーション</vt:lpstr>
      <vt:lpstr>Back-up</vt:lpstr>
      <vt:lpstr>CR-SPECTRA toolkit (python/C++)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Cosmic Ray escape and propagation near their sources</dc:title>
  <dc:creator>Microsoft Office User</dc:creator>
  <cp:lastModifiedBy>Asano</cp:lastModifiedBy>
  <cp:revision>131</cp:revision>
  <cp:lastPrinted>2021-07-29T09:08:54Z</cp:lastPrinted>
  <dcterms:created xsi:type="dcterms:W3CDTF">2021-07-19T11:46:14Z</dcterms:created>
  <dcterms:modified xsi:type="dcterms:W3CDTF">2021-07-29T09:34:40Z</dcterms:modified>
</cp:coreProperties>
</file>