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16" r:id="rId3"/>
    <p:sldId id="319" r:id="rId4"/>
    <p:sldId id="320" r:id="rId5"/>
    <p:sldId id="321" r:id="rId6"/>
    <p:sldId id="322" r:id="rId7"/>
    <p:sldId id="274" r:id="rId8"/>
    <p:sldId id="275" r:id="rId9"/>
    <p:sldId id="273" r:id="rId10"/>
    <p:sldId id="281" r:id="rId11"/>
    <p:sldId id="323" r:id="rId12"/>
    <p:sldId id="324" r:id="rId13"/>
    <p:sldId id="325" r:id="rId14"/>
    <p:sldId id="328" r:id="rId15"/>
    <p:sldId id="326" r:id="rId16"/>
    <p:sldId id="327" r:id="rId17"/>
    <p:sldId id="260" r:id="rId18"/>
    <p:sldId id="329" r:id="rId19"/>
    <p:sldId id="330" r:id="rId20"/>
    <p:sldId id="343" r:id="rId21"/>
    <p:sldId id="335" r:id="rId22"/>
    <p:sldId id="336" r:id="rId23"/>
    <p:sldId id="337" r:id="rId24"/>
    <p:sldId id="338" r:id="rId25"/>
    <p:sldId id="339" r:id="rId26"/>
    <p:sldId id="340" r:id="rId27"/>
    <p:sldId id="341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A968-1F8F-430D-9016-E89255BB36BE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2E31B-7CA5-4319-90F1-EEA24FA9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F4B9C-795C-4DC3-A605-9F1E787505A8}" type="slidenum">
              <a:rPr lang="en-US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494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4B1C3-AEE0-4F69-BEAA-2CAF5E83462B}" type="slidenum">
              <a:rPr lang="en-US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353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DCE69-F1BB-4054-947B-ED6438177384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759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508001" y="457200"/>
            <a:ext cx="11197167" cy="5562600"/>
            <a:chOff x="240" y="288"/>
            <a:chExt cx="5290" cy="3504"/>
          </a:xfrm>
        </p:grpSpPr>
        <p:sp>
          <p:nvSpPr>
            <p:cNvPr id="25602" name="Rectangle 2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8534400" cy="18732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15434" y="6248400"/>
            <a:ext cx="273896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334934" y="6248400"/>
            <a:ext cx="385021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50867" y="62579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473076"/>
            <a:ext cx="271780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473076"/>
            <a:ext cx="7950200" cy="5394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709CE-10AE-4C1F-9F62-F8C69FD1F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5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9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3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304800" y="228600"/>
            <a:ext cx="11582400" cy="5943600"/>
            <a:chOff x="144" y="144"/>
            <a:chExt cx="5472" cy="3744"/>
          </a:xfrm>
        </p:grpSpPr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3075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10871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4ED2F2D-053D-44EF-937F-31020F3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433" y="838200"/>
            <a:ext cx="10461903" cy="2559050"/>
          </a:xfrm>
        </p:spPr>
        <p:txBody>
          <a:bodyPr/>
          <a:lstStyle/>
          <a:p>
            <a:r>
              <a:rPr lang="en-US" dirty="0" smtClean="0"/>
              <a:t>The Contribution of Pulsar Wind Nebulae to the Galactic High Energy Sky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781" y="3733799"/>
            <a:ext cx="10954327" cy="2085109"/>
          </a:xfrm>
        </p:spPr>
        <p:txBody>
          <a:bodyPr>
            <a:normAutofit/>
          </a:bodyPr>
          <a:lstStyle/>
          <a:p>
            <a:r>
              <a:rPr lang="en-US" dirty="0" smtClean="0"/>
              <a:t>Joseph (</a:t>
            </a:r>
            <a:r>
              <a:rPr lang="en-US" dirty="0" err="1" smtClean="0"/>
              <a:t>Yosi</a:t>
            </a:r>
            <a:r>
              <a:rPr lang="en-US" dirty="0" smtClean="0"/>
              <a:t>) D. Gelfand (NYUAD)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M. </a:t>
            </a:r>
            <a:r>
              <a:rPr lang="en-US" sz="2000" dirty="0" err="1" smtClean="0"/>
              <a:t>Abdelmaguid</a:t>
            </a:r>
            <a:r>
              <a:rPr lang="en-US" sz="2000" dirty="0" smtClean="0"/>
              <a:t>, J. Alford</a:t>
            </a:r>
            <a:r>
              <a:rPr lang="en-US" sz="2000" b="1" i="1" dirty="0" smtClean="0"/>
              <a:t> </a:t>
            </a:r>
            <a:r>
              <a:rPr lang="en-US" sz="2000" dirty="0" smtClean="0"/>
              <a:t>(NYUAD), Galactic </a:t>
            </a:r>
            <a:r>
              <a:rPr lang="en-US" sz="2000" dirty="0" err="1" smtClean="0"/>
              <a:t>TeV</a:t>
            </a:r>
            <a:r>
              <a:rPr lang="en-US" sz="2000" dirty="0" smtClean="0"/>
              <a:t> Collaboration: K. Mori (Columbia) ++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b="16842"/>
          <a:stretch/>
        </p:blipFill>
        <p:spPr>
          <a:xfrm>
            <a:off x="4377684" y="4174434"/>
            <a:ext cx="3467100" cy="93847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918866" y="1779105"/>
            <a:ext cx="4233550" cy="4723103"/>
            <a:chOff x="4355110" y="1779104"/>
            <a:chExt cx="4233550" cy="47231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3" t="5770" r="5025" b="4279"/>
            <a:stretch/>
          </p:blipFill>
          <p:spPr>
            <a:xfrm>
              <a:off x="4355110" y="1779104"/>
              <a:ext cx="4233550" cy="425236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447779" y="6225208"/>
              <a:ext cx="4086621" cy="27699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+mj-lt"/>
                </a:rPr>
                <a:t>(Credit: NASA/CXC/</a:t>
              </a:r>
              <a:r>
                <a:rPr lang="en-US" sz="1200" dirty="0" err="1">
                  <a:latin typeface="+mj-lt"/>
                </a:rPr>
                <a:t>U.Manitoba</a:t>
              </a:r>
              <a:r>
                <a:rPr lang="en-US" sz="1200" dirty="0">
                  <a:latin typeface="+mj-lt"/>
                </a:rPr>
                <a:t>/ </a:t>
              </a:r>
              <a:r>
                <a:rPr lang="en-US" sz="1200" dirty="0" err="1">
                  <a:latin typeface="+mj-lt"/>
                </a:rPr>
                <a:t>H.Matheson</a:t>
              </a:r>
              <a:r>
                <a:rPr lang="en-US" sz="1200" dirty="0">
                  <a:latin typeface="+mj-lt"/>
                </a:rPr>
                <a:t> &amp; </a:t>
              </a:r>
              <a:r>
                <a:rPr lang="en-US" sz="1200" dirty="0" err="1">
                  <a:latin typeface="+mj-lt"/>
                </a:rPr>
                <a:t>S.Safi-Harb</a:t>
              </a:r>
              <a:r>
                <a:rPr lang="en-US" sz="1200" dirty="0">
                  <a:latin typeface="+mj-lt"/>
                </a:rPr>
                <a:t>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(Basic) Procedure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0" y="3200400"/>
            <a:ext cx="1818860" cy="1894820"/>
            <a:chOff x="5334000" y="3200400"/>
            <a:chExt cx="1818860" cy="1894820"/>
          </a:xfrm>
        </p:grpSpPr>
        <p:sp>
          <p:nvSpPr>
            <p:cNvPr id="9" name="Oval 8"/>
            <p:cNvSpPr/>
            <p:nvPr/>
          </p:nvSpPr>
          <p:spPr bwMode="auto">
            <a:xfrm>
              <a:off x="5857460" y="3200400"/>
              <a:ext cx="1295400" cy="1295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4572000"/>
              <a:ext cx="1021433" cy="5232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PWN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1" y="2057400"/>
            <a:ext cx="3883854" cy="3952220"/>
            <a:chOff x="3479208" y="1709410"/>
            <a:chExt cx="3487543" cy="3702256"/>
          </a:xfrm>
        </p:grpSpPr>
        <p:sp>
          <p:nvSpPr>
            <p:cNvPr id="13" name="Oval 12"/>
            <p:cNvSpPr/>
            <p:nvPr/>
          </p:nvSpPr>
          <p:spPr bwMode="auto">
            <a:xfrm>
              <a:off x="3479208" y="1709410"/>
              <a:ext cx="3352800" cy="3385810"/>
            </a:xfrm>
            <a:prstGeom prst="ellipse">
              <a:avLst/>
            </a:prstGeom>
            <a:noFill/>
            <a:ln w="635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0077" y="4921538"/>
              <a:ext cx="846674" cy="49012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</a:rPr>
                <a:t>SNR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64747" y="2219740"/>
            <a:ext cx="1282723" cy="1562100"/>
            <a:chOff x="5747982" y="2286000"/>
            <a:chExt cx="1282723" cy="15621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6427930" y="2895600"/>
              <a:ext cx="10970" cy="95250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747982" y="2286000"/>
              <a:ext cx="1282723" cy="5232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Pulsar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0087" y="1779105"/>
            <a:ext cx="3996827" cy="424069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Measure </a:t>
            </a:r>
            <a:r>
              <a:rPr lang="en-US" sz="2800" b="1" dirty="0"/>
              <a:t>volume-integrated </a:t>
            </a:r>
            <a:r>
              <a:rPr lang="en-US" sz="2800" dirty="0"/>
              <a:t>properties of the PWN (SNR, pulsar)</a:t>
            </a:r>
          </a:p>
          <a:p>
            <a:r>
              <a:rPr lang="en-US" sz="2800" dirty="0"/>
              <a:t>Identify parameter </a:t>
            </a:r>
            <a:r>
              <a:rPr lang="en-US" sz="2800" b="1" dirty="0"/>
              <a:t>combinations</a:t>
            </a:r>
            <a:r>
              <a:rPr lang="en-US" sz="2800" dirty="0"/>
              <a:t> </a:t>
            </a:r>
            <a:r>
              <a:rPr lang="en-US" sz="2800" dirty="0" smtClean="0"/>
              <a:t>that </a:t>
            </a:r>
            <a:r>
              <a:rPr lang="en-US" sz="2800" dirty="0"/>
              <a:t>reproduce observables</a:t>
            </a:r>
          </a:p>
          <a:p>
            <a:pPr lvl="1"/>
            <a:r>
              <a:rPr lang="en-US" sz="2400" dirty="0"/>
              <a:t>Significant degeneracies </a:t>
            </a:r>
            <a:endParaRPr lang="en-US" sz="2400" dirty="0" smtClean="0"/>
          </a:p>
          <a:p>
            <a:r>
              <a:rPr lang="en-US" sz="2800" dirty="0" smtClean="0"/>
              <a:t>Interpret </a:t>
            </a:r>
            <a:r>
              <a:rPr lang="en-US" sz="2800" dirty="0"/>
              <a:t>results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485861" y="1646583"/>
            <a:ext cx="6172199" cy="4853607"/>
            <a:chOff x="-152399" y="6191019"/>
            <a:chExt cx="6172199" cy="4853607"/>
          </a:xfrm>
        </p:grpSpPr>
        <p:pic>
          <p:nvPicPr>
            <p:cNvPr id="41" name="Picture 40" descr="etab-dist.png"/>
            <p:cNvPicPr>
              <a:picLocks noChangeAspect="1"/>
            </p:cNvPicPr>
            <p:nvPr/>
          </p:nvPicPr>
          <p:blipFill>
            <a:blip r:embed="rId3" cstate="print"/>
            <a:srcRect l="1136" b="1364"/>
            <a:stretch>
              <a:fillRect/>
            </a:stretch>
          </p:blipFill>
          <p:spPr>
            <a:xfrm>
              <a:off x="138500" y="6324328"/>
              <a:ext cx="5881300" cy="419127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</p:pic>
        <p:grpSp>
          <p:nvGrpSpPr>
            <p:cNvPr id="53" name="Group 52"/>
            <p:cNvGrpSpPr/>
            <p:nvPr/>
          </p:nvGrpSpPr>
          <p:grpSpPr>
            <a:xfrm>
              <a:off x="-152399" y="6191019"/>
              <a:ext cx="685799" cy="3741906"/>
              <a:chOff x="-152399" y="6191019"/>
              <a:chExt cx="685799" cy="3741906"/>
            </a:xfrm>
          </p:grpSpPr>
          <p:sp>
            <p:nvSpPr>
              <p:cNvPr id="42" name="TextBox 41"/>
              <p:cNvSpPr txBox="1"/>
              <p:nvPr/>
            </p:nvSpPr>
            <p:spPr>
              <a:xfrm rot="16200000">
                <a:off x="-848744" y="8182763"/>
                <a:ext cx="1762021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Distance [</a:t>
                </a:r>
                <a:r>
                  <a:rPr lang="en-US" b="1" dirty="0" err="1" smtClean="0"/>
                  <a:t>kpc</a:t>
                </a:r>
                <a:r>
                  <a:rPr lang="en-US" b="1" dirty="0" smtClean="0"/>
                  <a:t>]</a:t>
                </a:r>
                <a:endParaRPr lang="en-US" b="1" baseline="-25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6200000">
                <a:off x="192281" y="9591806"/>
                <a:ext cx="312906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4</a:t>
                </a:r>
                <a:endParaRPr lang="en-US" b="1" baseline="-25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192281" y="9031481"/>
                <a:ext cx="312906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5</a:t>
                </a:r>
                <a:endParaRPr lang="en-US" b="1" baseline="-25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6200000">
                <a:off x="180613" y="8516899"/>
                <a:ext cx="312906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6</a:t>
                </a:r>
                <a:endParaRPr lang="en-US" b="1" baseline="-250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6200000">
                <a:off x="180613" y="7373899"/>
                <a:ext cx="312906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8</a:t>
                </a:r>
                <a:endParaRPr lang="en-US" b="1" baseline="-25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200000">
                <a:off x="192281" y="6772406"/>
                <a:ext cx="312906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9</a:t>
                </a:r>
                <a:endParaRPr lang="en-US" b="1" baseline="-25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6200000">
                <a:off x="128161" y="6226926"/>
                <a:ext cx="441146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</a:t>
                </a:r>
                <a:endParaRPr lang="en-US" b="1" baseline="-250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6200000">
                <a:off x="-54958" y="7964858"/>
                <a:ext cx="747320" cy="276999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             </a:t>
                </a:r>
                <a:endParaRPr lang="en-US" sz="1200" b="1" baseline="-25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6200000">
                <a:off x="192281" y="7907299"/>
                <a:ext cx="312906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7</a:t>
                </a:r>
                <a:endParaRPr lang="en-US" b="1" baseline="-25000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65598" y="10210800"/>
              <a:ext cx="4844602" cy="833826"/>
              <a:chOff x="565598" y="10210800"/>
              <a:chExt cx="4844602" cy="83382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784184" y="10675294"/>
                <a:ext cx="2728183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Wind Magnetization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B</a:t>
                </a:r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65598" y="10210801"/>
                <a:ext cx="577402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</a:t>
                </a:r>
                <a:r>
                  <a:rPr lang="en-US" b="1" baseline="30000" dirty="0" smtClean="0"/>
                  <a:t>-4</a:t>
                </a:r>
                <a:endParaRPr lang="en-US" b="1" baseline="30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686668" y="10303135"/>
                <a:ext cx="357790" cy="276999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    </a:t>
                </a:r>
                <a:endParaRPr lang="en-US" sz="1200" b="1" baseline="-25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251398" y="10210800"/>
                <a:ext cx="705642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</a:t>
                </a:r>
                <a:r>
                  <a:rPr lang="en-US" b="1" baseline="30000" dirty="0" smtClean="0"/>
                  <a:t>-3.5</a:t>
                </a:r>
                <a:endParaRPr lang="en-US" b="1" baseline="300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057400" y="10210800"/>
                <a:ext cx="577402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</a:t>
                </a:r>
                <a:r>
                  <a:rPr lang="en-US" b="1" baseline="30000" dirty="0" smtClean="0"/>
                  <a:t>-3</a:t>
                </a:r>
                <a:endParaRPr lang="en-US" b="1" baseline="30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971800" y="10210800"/>
                <a:ext cx="705642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</a:t>
                </a:r>
                <a:r>
                  <a:rPr lang="en-US" b="1" baseline="30000" dirty="0" smtClean="0"/>
                  <a:t>-2.5</a:t>
                </a:r>
                <a:endParaRPr lang="en-US" b="1" baseline="300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918398" y="10210800"/>
                <a:ext cx="577402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</a:t>
                </a:r>
                <a:r>
                  <a:rPr lang="en-US" b="1" baseline="30000" dirty="0" smtClean="0"/>
                  <a:t>-2</a:t>
                </a:r>
                <a:endParaRPr lang="en-US" b="1" baseline="300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704558" y="10210800"/>
                <a:ext cx="705642" cy="36933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</a:t>
                </a:r>
                <a:r>
                  <a:rPr lang="en-US" b="1" baseline="30000" dirty="0" smtClean="0"/>
                  <a:t>-1.5</a:t>
                </a:r>
                <a:endParaRPr lang="en-US" b="1" baseline="30000" dirty="0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0618308" y="1798986"/>
            <a:ext cx="1159292" cy="4160601"/>
            <a:chOff x="9048858" y="1794520"/>
            <a:chExt cx="1159292" cy="4160601"/>
          </a:xfrm>
        </p:grpSpPr>
        <p:sp>
          <p:nvSpPr>
            <p:cNvPr id="39" name="TextBox 38"/>
            <p:cNvSpPr txBox="1"/>
            <p:nvPr/>
          </p:nvSpPr>
          <p:spPr>
            <a:xfrm>
              <a:off x="9075360" y="5124124"/>
              <a:ext cx="1090363" cy="83099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Lower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c</a:t>
              </a:r>
              <a:r>
                <a:rPr lang="en-US" sz="2400" b="1" baseline="30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048858" y="1794520"/>
              <a:ext cx="1159292" cy="83099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Higher</a:t>
              </a:r>
            </a:p>
            <a:p>
              <a:pPr algn="ctr"/>
              <a:r>
                <a:rPr lang="en-US" sz="2400" b="1" dirty="0" smtClean="0"/>
                <a:t> </a:t>
              </a:r>
              <a:r>
                <a:rPr lang="en-US" sz="2400" b="1" dirty="0">
                  <a:latin typeface="Symbol" panose="05050102010706020507" pitchFamily="18" charset="2"/>
                </a:rPr>
                <a:t>c</a:t>
              </a:r>
              <a:r>
                <a:rPr lang="en-US" sz="2400" b="1" baseline="30000" dirty="0"/>
                <a:t>2</a:t>
              </a: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709CE-10AE-4C1F-9F62-F8C69FD1FC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 March 29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Institute for Cosmic Ray Research (U. Tokyo)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</a:t>
            </a:r>
            <a:r>
              <a:rPr lang="en-US" dirty="0" smtClean="0"/>
              <a:t> 75: Young PWN in SNR (“Stage 1”)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709CE-10AE-4C1F-9F62-F8C69FD1FC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452730" y="1798981"/>
            <a:ext cx="6930887" cy="4794600"/>
            <a:chOff x="4452730" y="1798981"/>
            <a:chExt cx="6930887" cy="4794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5" t="21449" r="21015" b="19227"/>
            <a:stretch/>
          </p:blipFill>
          <p:spPr>
            <a:xfrm>
              <a:off x="7063409" y="1798981"/>
              <a:ext cx="4320208" cy="42509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52730" y="6255027"/>
              <a:ext cx="6599583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(Credit: X-ray: NASA/CXC/NCSU/S. Reynolds; Optical: </a:t>
              </a:r>
              <a:r>
                <a:rPr lang="en-US" sz="1600" dirty="0" err="1"/>
                <a:t>PanSTARRS</a:t>
              </a:r>
              <a:r>
                <a:rPr lang="en-US" sz="1600" dirty="0"/>
                <a:t>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25148" y="2701371"/>
            <a:ext cx="9301290" cy="3931967"/>
            <a:chOff x="2425148" y="2701371"/>
            <a:chExt cx="9301290" cy="39319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732" y="2701371"/>
              <a:ext cx="7527706" cy="332836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425148" y="6294784"/>
              <a:ext cx="5900846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(https://www.mpi-hd.mpg.de/HESS/pages/home/som/2008/10/)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44123" y="2346829"/>
            <a:ext cx="7775565" cy="3530681"/>
            <a:chOff x="4044123" y="2346829"/>
            <a:chExt cx="7775565" cy="353068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123" y="2346829"/>
              <a:ext cx="7775565" cy="321908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44123" y="5538956"/>
              <a:ext cx="1491114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Straal</a:t>
              </a:r>
              <a:r>
                <a:rPr lang="en-US" sz="1600" dirty="0" smtClean="0"/>
                <a:t>+ 2023)</a:t>
              </a:r>
              <a:endParaRPr lang="en-US" sz="16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6156" y="1775792"/>
            <a:ext cx="5441131" cy="42917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Radio, X-ray bright PWN in center of SNR</a:t>
            </a:r>
          </a:p>
          <a:p>
            <a:pPr lvl="1"/>
            <a:r>
              <a:rPr lang="en-US" dirty="0" smtClean="0"/>
              <a:t>Faint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source</a:t>
            </a:r>
          </a:p>
          <a:p>
            <a:r>
              <a:rPr lang="en-US" dirty="0" smtClean="0"/>
              <a:t>Associated with very unusual PSR J1846-0258</a:t>
            </a:r>
          </a:p>
          <a:p>
            <a:pPr lvl="1"/>
            <a:r>
              <a:rPr lang="en-US" dirty="0" smtClean="0"/>
              <a:t>Very young, high Ė</a:t>
            </a:r>
          </a:p>
          <a:p>
            <a:pPr lvl="1"/>
            <a:r>
              <a:rPr lang="en-US" dirty="0" smtClean="0"/>
              <a:t>Strong B</a:t>
            </a:r>
            <a:r>
              <a:rPr lang="en-US" baseline="-25000" dirty="0" smtClean="0"/>
              <a:t>dip</a:t>
            </a:r>
            <a:r>
              <a:rPr lang="en-US" dirty="0" smtClean="0"/>
              <a:t>~5×10</a:t>
            </a:r>
            <a:r>
              <a:rPr lang="en-US" baseline="30000" dirty="0" smtClean="0"/>
              <a:t>13</a:t>
            </a:r>
            <a:r>
              <a:rPr lang="en-US" dirty="0" smtClean="0"/>
              <a:t> G</a:t>
            </a:r>
          </a:p>
          <a:p>
            <a:pPr lvl="1"/>
            <a:r>
              <a:rPr lang="en-US" dirty="0" err="1" smtClean="0"/>
              <a:t>Magnetar</a:t>
            </a:r>
            <a:r>
              <a:rPr lang="en-US" dirty="0" smtClean="0"/>
              <a:t>-like timing and flux variability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370736" y="1805091"/>
            <a:ext cx="5569732" cy="4821163"/>
            <a:chOff x="6370736" y="1805091"/>
            <a:chExt cx="5569732" cy="48211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54"/>
            <a:stretch/>
          </p:blipFill>
          <p:spPr>
            <a:xfrm>
              <a:off x="6370736" y="1805091"/>
              <a:ext cx="4774342" cy="421327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43172" y="6287700"/>
              <a:ext cx="2297296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(HESS, </a:t>
              </a:r>
              <a:r>
                <a:rPr lang="en-US" sz="1600" dirty="0" err="1" smtClean="0"/>
                <a:t>Abdalla</a:t>
              </a:r>
              <a:r>
                <a:rPr lang="en-US" sz="1600" dirty="0" smtClean="0"/>
                <a:t>+ 2018)</a:t>
              </a:r>
              <a:endParaRPr lang="en-US" sz="1600" dirty="0"/>
            </a:p>
          </p:txBody>
        </p:sp>
      </p:grpSp>
      <p:sp>
        <p:nvSpPr>
          <p:cNvPr id="21" name="5-Point Star 20"/>
          <p:cNvSpPr>
            <a:spLocks noChangeAspect="1"/>
          </p:cNvSpPr>
          <p:nvPr/>
        </p:nvSpPr>
        <p:spPr bwMode="auto">
          <a:xfrm>
            <a:off x="7328453" y="2875718"/>
            <a:ext cx="778574" cy="778574"/>
          </a:xfrm>
          <a:prstGeom prst="star5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387548" y="1796312"/>
            <a:ext cx="4916560" cy="4821790"/>
            <a:chOff x="6215265" y="1796312"/>
            <a:chExt cx="4916560" cy="4821790"/>
          </a:xfrm>
        </p:grpSpPr>
        <p:sp>
          <p:nvSpPr>
            <p:cNvPr id="22" name="TextBox 21"/>
            <p:cNvSpPr txBox="1"/>
            <p:nvPr/>
          </p:nvSpPr>
          <p:spPr>
            <a:xfrm>
              <a:off x="8074865" y="6279548"/>
              <a:ext cx="2297296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(HESS, </a:t>
              </a:r>
              <a:r>
                <a:rPr lang="en-US" sz="1600" dirty="0" err="1" smtClean="0"/>
                <a:t>Abdalla</a:t>
              </a:r>
              <a:r>
                <a:rPr lang="en-US" sz="1600" dirty="0" smtClean="0"/>
                <a:t>+ 2018)</a:t>
              </a:r>
              <a:endParaRPr lang="en-US" sz="16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66"/>
            <a:stretch/>
          </p:blipFill>
          <p:spPr>
            <a:xfrm>
              <a:off x="6215265" y="1796312"/>
              <a:ext cx="4916560" cy="4271273"/>
            </a:xfrm>
            <a:prstGeom prst="rect">
              <a:avLst/>
            </a:prstGeom>
          </p:spPr>
        </p:pic>
      </p:grp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9084369" y="1795666"/>
            <a:ext cx="778574" cy="778574"/>
          </a:xfrm>
          <a:prstGeom prst="star5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3874" y="1723221"/>
            <a:ext cx="4180144" cy="4830147"/>
            <a:chOff x="6607126" y="1723221"/>
            <a:chExt cx="4180144" cy="483014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126" y="1723221"/>
              <a:ext cx="4180144" cy="434602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8245066" y="6214814"/>
              <a:ext cx="1931106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Livingstore</a:t>
              </a:r>
              <a:r>
                <a:rPr lang="en-US" sz="1600" dirty="0" smtClean="0"/>
                <a:t>+ 2011)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3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</a:t>
            </a:r>
            <a:r>
              <a:rPr lang="en-US" dirty="0" smtClean="0"/>
              <a:t> 75: Model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2664" y="1828800"/>
            <a:ext cx="5318536" cy="4038600"/>
          </a:xfrm>
        </p:spPr>
        <p:txBody>
          <a:bodyPr/>
          <a:lstStyle/>
          <a:p>
            <a:r>
              <a:rPr lang="en-US" dirty="0" smtClean="0"/>
              <a:t>Reproduced observed properties with model:</a:t>
            </a:r>
          </a:p>
          <a:p>
            <a:pPr lvl="1"/>
            <a:r>
              <a:rPr lang="en-US" dirty="0" smtClean="0"/>
              <a:t>Radio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SED</a:t>
            </a:r>
          </a:p>
          <a:p>
            <a:pPr lvl="1"/>
            <a:r>
              <a:rPr lang="en-US" dirty="0" smtClean="0"/>
              <a:t>Angular size of SNR</a:t>
            </a:r>
          </a:p>
          <a:p>
            <a:pPr lvl="1"/>
            <a:r>
              <a:rPr lang="en-US" dirty="0" smtClean="0"/>
              <a:t>Angular size, expansion rate of PWN</a:t>
            </a:r>
          </a:p>
          <a:p>
            <a:r>
              <a:rPr lang="en-US" dirty="0" smtClean="0"/>
              <a:t>Excellent fit </a:t>
            </a:r>
          </a:p>
          <a:p>
            <a:pPr lvl="1"/>
            <a:r>
              <a:rPr lang="en-US" dirty="0" smtClean="0">
                <a:latin typeface="Symbol" panose="05050102010706020507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= 2.4 with 4 </a:t>
            </a:r>
            <a:r>
              <a:rPr lang="en-US" dirty="0" err="1" smtClean="0"/>
              <a:t>d.o.f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709CE-10AE-4C1F-9F62-F8C69FD1FC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92" y="1802296"/>
            <a:ext cx="5762486" cy="4172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31814" y="6214814"/>
            <a:ext cx="1491114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Straal</a:t>
            </a:r>
            <a:r>
              <a:rPr lang="en-US" sz="1600" dirty="0" smtClean="0"/>
              <a:t>+ 2023)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26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</a:t>
            </a:r>
            <a:r>
              <a:rPr lang="en-US" dirty="0" smtClean="0"/>
              <a:t> 75: </a:t>
            </a:r>
            <a:r>
              <a:rPr lang="en-US" dirty="0" err="1" smtClean="0"/>
              <a:t>Magnetospheric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emission from </a:t>
            </a:r>
            <a:r>
              <a:rPr lang="en-US" dirty="0"/>
              <a:t>PSR J1846-0258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2664" y="1802296"/>
            <a:ext cx="4966045" cy="4038600"/>
          </a:xfrm>
        </p:spPr>
        <p:txBody>
          <a:bodyPr/>
          <a:lstStyle/>
          <a:p>
            <a:r>
              <a:rPr lang="en-US" dirty="0" smtClean="0"/>
              <a:t>Fit </a:t>
            </a:r>
            <a:r>
              <a:rPr lang="en-US" dirty="0" smtClean="0">
                <a:sym typeface="Wingdings" panose="05000000000000000000" pitchFamily="2" charset="2"/>
              </a:rPr>
              <a:t> 100 MeV – 10 GeV emission from pulsar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Assumed PL × Exp. Cutoff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Separate from claimed pulsed MeV emission </a:t>
            </a:r>
            <a:r>
              <a:rPr lang="en-US" sz="2000" dirty="0" smtClean="0">
                <a:sym typeface="Wingdings" panose="05000000000000000000" pitchFamily="2" charset="2"/>
              </a:rPr>
              <a:t>(Kuiper+ 2018)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Two components consistent with theory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709CE-10AE-4C1F-9F62-F8C69FD1FC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24939" y="1802295"/>
            <a:ext cx="5844208" cy="4751073"/>
            <a:chOff x="5724939" y="1802295"/>
            <a:chExt cx="5844208" cy="4751073"/>
          </a:xfrm>
        </p:grpSpPr>
        <p:sp>
          <p:nvSpPr>
            <p:cNvPr id="9" name="TextBox 8"/>
            <p:cNvSpPr txBox="1"/>
            <p:nvPr/>
          </p:nvSpPr>
          <p:spPr>
            <a:xfrm>
              <a:off x="8231814" y="6214814"/>
              <a:ext cx="1491114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Straal</a:t>
              </a:r>
              <a:r>
                <a:rPr lang="en-US" sz="1600" dirty="0" smtClean="0"/>
                <a:t>+ 2023)</a:t>
              </a:r>
              <a:endParaRPr lang="en-US" sz="16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939" y="1802295"/>
              <a:ext cx="5844208" cy="4231207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 bwMode="auto">
          <a:xfrm>
            <a:off x="9722928" y="2809461"/>
            <a:ext cx="733037" cy="1152939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945217" y="2332384"/>
            <a:ext cx="1139688" cy="1663148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12298" y="1787252"/>
            <a:ext cx="6130438" cy="4785995"/>
            <a:chOff x="5612298" y="1787252"/>
            <a:chExt cx="6130438" cy="47859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298" y="1787252"/>
              <a:ext cx="6130438" cy="40801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986644" y="6234693"/>
              <a:ext cx="3227165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(Harding &amp; </a:t>
              </a:r>
              <a:r>
                <a:rPr lang="en-US" sz="1600" dirty="0" err="1" smtClean="0"/>
                <a:t>Kalapotharakos</a:t>
              </a:r>
              <a:r>
                <a:rPr lang="en-US" sz="1600" dirty="0" smtClean="0"/>
                <a:t> 2017)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25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</a:t>
            </a:r>
            <a:r>
              <a:rPr lang="en-US" dirty="0" smtClean="0"/>
              <a:t> 75: </a:t>
            </a:r>
            <a:r>
              <a:rPr lang="en-US" dirty="0" err="1" smtClean="0"/>
              <a:t>Magnetospheric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emission from </a:t>
            </a:r>
            <a:r>
              <a:rPr lang="en-US" dirty="0"/>
              <a:t>PSR J1846-0258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2665" y="1802296"/>
            <a:ext cx="4706830" cy="4231206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Properties of “pulsed” 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emission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Efficiency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baseline="-25000" dirty="0" smtClean="0"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 ~ 1%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Photon index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baseline="-25000" dirty="0" err="1" smtClean="0">
                <a:sym typeface="Wingdings" panose="05000000000000000000" pitchFamily="2" charset="2"/>
              </a:rPr>
              <a:t>psr</a:t>
            </a:r>
            <a:r>
              <a:rPr lang="en-US" dirty="0" smtClean="0">
                <a:sym typeface="Wingdings" panose="05000000000000000000" pitchFamily="2" charset="2"/>
              </a:rPr>
              <a:t> ~ 1.3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Cutoff Energy E</a:t>
            </a:r>
            <a:r>
              <a:rPr lang="en-US" baseline="-25000" dirty="0" smtClean="0">
                <a:sym typeface="Wingdings" panose="05000000000000000000" pitchFamily="2" charset="2"/>
              </a:rPr>
              <a:t>cut</a:t>
            </a:r>
            <a:r>
              <a:rPr lang="en-US" dirty="0" smtClean="0">
                <a:sym typeface="Wingdings" panose="05000000000000000000" pitchFamily="2" charset="2"/>
              </a:rPr>
              <a:t>~1 GeV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Comparable to “normal” (rotation powered) pulsars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709CE-10AE-4C1F-9F62-F8C69FD1FC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24939" y="1802295"/>
            <a:ext cx="5844208" cy="4751073"/>
            <a:chOff x="5724939" y="1802295"/>
            <a:chExt cx="5844208" cy="4751073"/>
          </a:xfrm>
        </p:grpSpPr>
        <p:sp>
          <p:nvSpPr>
            <p:cNvPr id="9" name="TextBox 8"/>
            <p:cNvSpPr txBox="1"/>
            <p:nvPr/>
          </p:nvSpPr>
          <p:spPr>
            <a:xfrm>
              <a:off x="8231814" y="6214814"/>
              <a:ext cx="1491114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Straal</a:t>
              </a:r>
              <a:r>
                <a:rPr lang="en-US" sz="1600" dirty="0" smtClean="0"/>
                <a:t>+ 2023)</a:t>
              </a:r>
              <a:endParaRPr lang="en-US" sz="16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939" y="1802295"/>
              <a:ext cx="5844208" cy="4231207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 bwMode="auto">
          <a:xfrm>
            <a:off x="9722928" y="2809461"/>
            <a:ext cx="733037" cy="1152939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91979" y="1753210"/>
            <a:ext cx="6361044" cy="4863716"/>
            <a:chOff x="5391979" y="1775790"/>
            <a:chExt cx="6361044" cy="48637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979" y="1775790"/>
              <a:ext cx="6361044" cy="424069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13298" y="6300952"/>
              <a:ext cx="2516907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(Fermi 2PC; </a:t>
              </a:r>
              <a:r>
                <a:rPr lang="en-US" sz="1600" dirty="0" err="1" smtClean="0"/>
                <a:t>Abdo</a:t>
              </a:r>
              <a:r>
                <a:rPr lang="en-US" sz="1600" dirty="0" smtClean="0"/>
                <a:t>+ 2013)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42243" y="4015412"/>
            <a:ext cx="2945037" cy="1397863"/>
            <a:chOff x="8582002" y="4002160"/>
            <a:chExt cx="2945037" cy="1397863"/>
          </a:xfrm>
        </p:grpSpPr>
        <p:sp>
          <p:nvSpPr>
            <p:cNvPr id="21" name="5-Point Star 20"/>
            <p:cNvSpPr>
              <a:spLocks noChangeAspect="1"/>
            </p:cNvSpPr>
            <p:nvPr/>
          </p:nvSpPr>
          <p:spPr bwMode="auto">
            <a:xfrm>
              <a:off x="8786191" y="4002160"/>
              <a:ext cx="676221" cy="676221"/>
            </a:xfrm>
            <a:prstGeom prst="star5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82002" y="4876803"/>
              <a:ext cx="2945037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PSR J1846-0258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65475" y="1740586"/>
            <a:ext cx="6536190" cy="4801491"/>
            <a:chOff x="5365475" y="1751875"/>
            <a:chExt cx="6536190" cy="4801491"/>
          </a:xfrm>
        </p:grpSpPr>
        <p:sp>
          <p:nvSpPr>
            <p:cNvPr id="27" name="TextBox 26"/>
            <p:cNvSpPr txBox="1"/>
            <p:nvPr/>
          </p:nvSpPr>
          <p:spPr>
            <a:xfrm>
              <a:off x="9384758" y="6214812"/>
              <a:ext cx="2516907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(Fermi 2PC; </a:t>
              </a:r>
              <a:r>
                <a:rPr lang="en-US" sz="1600" dirty="0" err="1" smtClean="0"/>
                <a:t>Abdo</a:t>
              </a:r>
              <a:r>
                <a:rPr lang="en-US" sz="1600" dirty="0" smtClean="0"/>
                <a:t>+ 2013)</a:t>
              </a:r>
              <a:endParaRPr lang="en-US" sz="1600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475" y="1751875"/>
              <a:ext cx="6343373" cy="432921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501263" y="3081135"/>
            <a:ext cx="2945037" cy="1400931"/>
            <a:chOff x="15849610" y="4002160"/>
            <a:chExt cx="2945037" cy="1400931"/>
          </a:xfrm>
        </p:grpSpPr>
        <p:sp>
          <p:nvSpPr>
            <p:cNvPr id="25" name="5-Point Star 24"/>
            <p:cNvSpPr>
              <a:spLocks noChangeAspect="1"/>
            </p:cNvSpPr>
            <p:nvPr/>
          </p:nvSpPr>
          <p:spPr bwMode="auto">
            <a:xfrm>
              <a:off x="15849610" y="4002160"/>
              <a:ext cx="676221" cy="676221"/>
            </a:xfrm>
            <a:prstGeom prst="star5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849610" y="4879871"/>
              <a:ext cx="2945037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PSR J1846-0258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70219" y="1728748"/>
            <a:ext cx="5517618" cy="4848668"/>
            <a:chOff x="5870219" y="1728748"/>
            <a:chExt cx="5517618" cy="4848668"/>
          </a:xfrm>
        </p:grpSpPr>
        <p:sp>
          <p:nvSpPr>
            <p:cNvPr id="33" name="TextBox 32"/>
            <p:cNvSpPr txBox="1"/>
            <p:nvPr/>
          </p:nvSpPr>
          <p:spPr>
            <a:xfrm>
              <a:off x="5978941" y="6238862"/>
              <a:ext cx="2516907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(Fermi 2PC; </a:t>
              </a:r>
              <a:r>
                <a:rPr lang="en-US" sz="1600" dirty="0" err="1" smtClean="0"/>
                <a:t>Abdo</a:t>
              </a:r>
              <a:r>
                <a:rPr lang="en-US" sz="1600" dirty="0" smtClean="0"/>
                <a:t>+ 2013)</a:t>
              </a:r>
              <a:endParaRPr lang="en-US" sz="16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219" y="1728748"/>
              <a:ext cx="5517618" cy="433390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397940" y="4336048"/>
            <a:ext cx="3057926" cy="1330894"/>
            <a:chOff x="21336014" y="3683250"/>
            <a:chExt cx="3057926" cy="1330894"/>
          </a:xfrm>
        </p:grpSpPr>
        <p:sp>
          <p:nvSpPr>
            <p:cNvPr id="31" name="5-Point Star 30"/>
            <p:cNvSpPr>
              <a:spLocks noChangeAspect="1"/>
            </p:cNvSpPr>
            <p:nvPr/>
          </p:nvSpPr>
          <p:spPr bwMode="auto">
            <a:xfrm>
              <a:off x="21336014" y="4337923"/>
              <a:ext cx="676221" cy="676221"/>
            </a:xfrm>
            <a:prstGeom prst="star5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448903" y="3683250"/>
              <a:ext cx="2945037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PSR J1846-0258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786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</a:t>
            </a:r>
            <a:r>
              <a:rPr lang="en-US" dirty="0" smtClean="0"/>
              <a:t> 75: Progenitor Supernova / Star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8310" y="1828800"/>
            <a:ext cx="5012269" cy="4038600"/>
          </a:xfrm>
        </p:spPr>
        <p:txBody>
          <a:bodyPr/>
          <a:lstStyle/>
          <a:p>
            <a:r>
              <a:rPr lang="en-US" dirty="0" smtClean="0"/>
              <a:t>Supernova ejecta mass very low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ej</a:t>
            </a:r>
            <a:r>
              <a:rPr lang="en-US" dirty="0" smtClean="0"/>
              <a:t> &lt; 2 M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☼</a:t>
            </a:r>
          </a:p>
          <a:p>
            <a:r>
              <a:rPr lang="en-US" dirty="0" smtClean="0"/>
              <a:t>Physical implication</a:t>
            </a:r>
          </a:p>
          <a:p>
            <a:pPr lvl="1"/>
            <a:r>
              <a:rPr lang="en-US" dirty="0" smtClean="0"/>
              <a:t>Massive star with extremely powerful winds?</a:t>
            </a:r>
          </a:p>
          <a:p>
            <a:pPr lvl="1"/>
            <a:r>
              <a:rPr lang="en-US" dirty="0" smtClean="0"/>
              <a:t>Mass transfer to a binary companion?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709CE-10AE-4C1F-9F62-F8C69FD1FC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80289" y="1828800"/>
            <a:ext cx="5788384" cy="4725028"/>
            <a:chOff x="5980289" y="1828800"/>
            <a:chExt cx="5788384" cy="47250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89" y="1828800"/>
              <a:ext cx="5788384" cy="41345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432800" y="6215274"/>
              <a:ext cx="2553904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(</a:t>
              </a:r>
              <a:r>
                <a:rPr lang="en-US" sz="1600" dirty="0" err="1" smtClean="0">
                  <a:latin typeface="+mn-lt"/>
                </a:rPr>
                <a:t>Straal</a:t>
              </a:r>
              <a:r>
                <a:rPr lang="en-US" sz="1600" dirty="0" smtClean="0">
                  <a:latin typeface="+mn-lt"/>
                </a:rPr>
                <a:t>, Gelfand+, in prep)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10579" y="1803830"/>
            <a:ext cx="6119075" cy="4207006"/>
            <a:chOff x="5610579" y="1803830"/>
            <a:chExt cx="6119075" cy="42070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579" y="1803830"/>
              <a:ext cx="6095314" cy="41950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863437" y="5672282"/>
              <a:ext cx="1866217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(</a:t>
              </a:r>
              <a:r>
                <a:rPr lang="en-US" sz="1600" dirty="0" err="1">
                  <a:latin typeface="+mn-lt"/>
                </a:rPr>
                <a:t>S</a:t>
              </a:r>
              <a:r>
                <a:rPr lang="en-US" sz="1600" dirty="0" err="1" smtClean="0">
                  <a:latin typeface="+mn-lt"/>
                </a:rPr>
                <a:t>ukhbold</a:t>
              </a:r>
              <a:r>
                <a:rPr lang="en-US" sz="1600" dirty="0" smtClean="0">
                  <a:latin typeface="+mn-lt"/>
                </a:rPr>
                <a:t>+ 2016)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71727" y="1746275"/>
            <a:ext cx="6173125" cy="4345994"/>
            <a:chOff x="5371727" y="1746275"/>
            <a:chExt cx="6173125" cy="43459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665" y="1746275"/>
              <a:ext cx="5379187" cy="43116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371727" y="5753715"/>
              <a:ext cx="755335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(ESO)</a:t>
              </a:r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</a:t>
            </a:r>
            <a:r>
              <a:rPr lang="en-US" dirty="0" smtClean="0"/>
              <a:t> 75: Wolf-</a:t>
            </a:r>
            <a:r>
              <a:rPr lang="en-US" dirty="0" err="1" smtClean="0"/>
              <a:t>Rayet</a:t>
            </a:r>
            <a:r>
              <a:rPr lang="en-US" dirty="0" smtClean="0"/>
              <a:t> Star inside PWN?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9129" y="1828800"/>
            <a:ext cx="5334000" cy="4179964"/>
          </a:xfrm>
        </p:spPr>
        <p:txBody>
          <a:bodyPr/>
          <a:lstStyle/>
          <a:p>
            <a:r>
              <a:rPr lang="en-US" dirty="0" smtClean="0"/>
              <a:t>Background photon fields</a:t>
            </a:r>
          </a:p>
          <a:p>
            <a:pPr lvl="1"/>
            <a:r>
              <a:rPr lang="en-US" dirty="0" smtClean="0"/>
              <a:t>CMB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T = 32 K, u = 15 eV / cm</a:t>
            </a:r>
            <a:r>
              <a:rPr lang="en-US" b="1" baseline="30000" dirty="0" smtClean="0">
                <a:solidFill>
                  <a:srgbClr val="7030A0"/>
                </a:solidFill>
              </a:rPr>
              <a:t>3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T=1.5×10</a:t>
            </a:r>
            <a:r>
              <a:rPr lang="en-US" b="1" baseline="30000" dirty="0" smtClean="0">
                <a:solidFill>
                  <a:srgbClr val="00B0F0"/>
                </a:solidFill>
              </a:rPr>
              <a:t>5</a:t>
            </a:r>
            <a:r>
              <a:rPr lang="en-US" b="1" dirty="0" smtClean="0">
                <a:solidFill>
                  <a:srgbClr val="00B0F0"/>
                </a:solidFill>
              </a:rPr>
              <a:t> K, u=3.4 </a:t>
            </a:r>
            <a:r>
              <a:rPr lang="en-US" b="1" dirty="0" err="1" smtClean="0">
                <a:solidFill>
                  <a:srgbClr val="00B0F0"/>
                </a:solidFill>
              </a:rPr>
              <a:t>keV</a:t>
            </a:r>
            <a:r>
              <a:rPr lang="en-US" b="1" dirty="0" smtClean="0">
                <a:solidFill>
                  <a:srgbClr val="00B0F0"/>
                </a:solidFill>
              </a:rPr>
              <a:t>/cm</a:t>
            </a:r>
            <a:r>
              <a:rPr lang="en-US" b="1" baseline="30000" dirty="0" smtClean="0">
                <a:solidFill>
                  <a:srgbClr val="00B0F0"/>
                </a:solidFill>
              </a:rPr>
              <a:t>3</a:t>
            </a:r>
          </a:p>
          <a:p>
            <a:r>
              <a:rPr lang="en-US" dirty="0" smtClean="0"/>
              <a:t>Origin of UV photon field?</a:t>
            </a:r>
          </a:p>
          <a:p>
            <a:pPr lvl="1"/>
            <a:r>
              <a:rPr lang="en-US" b="1" dirty="0"/>
              <a:t>T=1.5×10</a:t>
            </a:r>
            <a:r>
              <a:rPr lang="en-US" b="1" baseline="30000" dirty="0"/>
              <a:t>5</a:t>
            </a:r>
            <a:r>
              <a:rPr lang="en-US" b="1" dirty="0"/>
              <a:t> </a:t>
            </a:r>
            <a:r>
              <a:rPr lang="en-US" b="1" dirty="0" smtClean="0"/>
              <a:t>K, L = 6×10</a:t>
            </a:r>
            <a:r>
              <a:rPr lang="en-US" b="1" baseline="30000" dirty="0" smtClean="0"/>
              <a:t>5</a:t>
            </a:r>
            <a:r>
              <a:rPr lang="en-US" b="1" dirty="0" smtClean="0"/>
              <a:t> L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☼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blackbody in PWN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Suprisingly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similar to WO stars!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709CE-10AE-4C1F-9F62-F8C69FD1FC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823129" y="1815586"/>
            <a:ext cx="5791682" cy="4751305"/>
            <a:chOff x="5823129" y="1815586"/>
            <a:chExt cx="5791682" cy="47513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129" y="1815586"/>
              <a:ext cx="5791682" cy="41931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948091" y="6228337"/>
              <a:ext cx="1548822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(</a:t>
              </a:r>
              <a:r>
                <a:rPr lang="en-US" sz="1600" dirty="0" err="1" smtClean="0">
                  <a:latin typeface="+mn-lt"/>
                </a:rPr>
                <a:t>Straal</a:t>
              </a:r>
              <a:r>
                <a:rPr lang="en-US" sz="1600" dirty="0" smtClean="0">
                  <a:latin typeface="+mn-lt"/>
                </a:rPr>
                <a:t>+ 2023)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10711542" y="3396342"/>
            <a:ext cx="600892" cy="627018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0106289" y="3326671"/>
            <a:ext cx="600892" cy="627018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564777" y="3775167"/>
            <a:ext cx="4441372" cy="757644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6144463" y="394697"/>
            <a:ext cx="5352450" cy="6198321"/>
            <a:chOff x="6144463" y="394697"/>
            <a:chExt cx="5352450" cy="6198321"/>
          </a:xfrm>
        </p:grpSpPr>
        <p:sp>
          <p:nvSpPr>
            <p:cNvPr id="16" name="TextBox 15"/>
            <p:cNvSpPr txBox="1"/>
            <p:nvPr/>
          </p:nvSpPr>
          <p:spPr>
            <a:xfrm>
              <a:off x="8171536" y="6254464"/>
              <a:ext cx="1616148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(Sander+ 2019)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463" y="394697"/>
              <a:ext cx="5352450" cy="5669968"/>
            </a:xfrm>
            <a:prstGeom prst="rect">
              <a:avLst/>
            </a:prstGeom>
          </p:spPr>
        </p:pic>
      </p:grpSp>
      <p:sp>
        <p:nvSpPr>
          <p:cNvPr id="19" name="5-Point Star 18"/>
          <p:cNvSpPr>
            <a:spLocks noChangeAspect="1"/>
          </p:cNvSpPr>
          <p:nvPr/>
        </p:nvSpPr>
        <p:spPr bwMode="auto">
          <a:xfrm>
            <a:off x="7302141" y="1384670"/>
            <a:ext cx="664015" cy="664015"/>
          </a:xfrm>
          <a:prstGeom prst="star5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Pulsar = High V Battery </a:t>
            </a:r>
            <a:r>
              <a:rPr lang="en-US" dirty="0" smtClean="0">
                <a:sym typeface="Wingdings" panose="05000000000000000000" pitchFamily="2" charset="2"/>
              </a:rPr>
              <a:t> Powerful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619" y="1788434"/>
            <a:ext cx="5951441" cy="422501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(Young) neutron stars: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a</a:t>
            </a:r>
            <a:r>
              <a:rPr lang="en-US" dirty="0" smtClean="0">
                <a:sym typeface="Symbol" panose="05050102010706020507" pitchFamily="18" charset="2"/>
              </a:rPr>
              <a:t>re rapidly rotating and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have strong</a:t>
            </a:r>
            <a:r>
              <a:rPr lang="en-US" dirty="0" smtClean="0"/>
              <a:t> surface magnetic fields,</a:t>
            </a:r>
          </a:p>
          <a:p>
            <a:r>
              <a:rPr lang="en-US" dirty="0" smtClean="0"/>
              <a:t>Large Electric Potential</a:t>
            </a:r>
          </a:p>
          <a:p>
            <a:pPr lvl="1"/>
            <a:r>
              <a:rPr lang="en-US" dirty="0" smtClean="0"/>
              <a:t>Charged particles “ripped” off surface at poles</a:t>
            </a:r>
          </a:p>
          <a:p>
            <a:pPr lvl="1"/>
            <a:r>
              <a:rPr lang="en-US" dirty="0" smtClean="0"/>
              <a:t>pair produce in magnetosphere</a:t>
            </a:r>
          </a:p>
          <a:p>
            <a:r>
              <a:rPr lang="en-US" dirty="0"/>
              <a:t>Particles on open field lines leave magnetosphere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pic>
        <p:nvPicPr>
          <p:cNvPr id="18" name="Picture 4" descr="Puls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0380" y="1752600"/>
            <a:ext cx="36957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52" y="1752600"/>
            <a:ext cx="3794223" cy="430695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79092" y="1775792"/>
            <a:ext cx="4465985" cy="4701208"/>
            <a:chOff x="6679092" y="1775792"/>
            <a:chExt cx="4465985" cy="4701208"/>
          </a:xfrm>
        </p:grpSpPr>
        <p:sp>
          <p:nvSpPr>
            <p:cNvPr id="17" name="TextBox 16"/>
            <p:cNvSpPr txBox="1"/>
            <p:nvPr/>
          </p:nvSpPr>
          <p:spPr>
            <a:xfrm>
              <a:off x="7281616" y="6200001"/>
              <a:ext cx="3486660" cy="2769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(Duncan &amp; </a:t>
              </a:r>
              <a:r>
                <a:rPr lang="en-US" sz="1200" dirty="0" err="1">
                  <a:latin typeface="+mj-lt"/>
                </a:rPr>
                <a:t>Lorimer</a:t>
              </a:r>
              <a:r>
                <a:rPr lang="en-US" sz="1200" dirty="0">
                  <a:latin typeface="+mj-lt"/>
                </a:rPr>
                <a:t>, </a:t>
              </a:r>
              <a:r>
                <a:rPr lang="en-US" sz="1200" i="1" dirty="0">
                  <a:latin typeface="+mj-lt"/>
                </a:rPr>
                <a:t>Handbook of Pulsar Astronomy</a:t>
              </a:r>
              <a:r>
                <a:rPr lang="en-US" sz="1200" dirty="0">
                  <a:latin typeface="+mj-lt"/>
                </a:rPr>
                <a:t>)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7" t="15303" r="2533" b="8515"/>
            <a:stretch/>
          </p:blipFill>
          <p:spPr>
            <a:xfrm>
              <a:off x="6679092" y="1775792"/>
              <a:ext cx="4465985" cy="427703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172200" y="1752600"/>
            <a:ext cx="3911600" cy="4738869"/>
            <a:chOff x="4546600" y="1820952"/>
            <a:chExt cx="3911600" cy="473886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88"/>
            <a:stretch/>
          </p:blipFill>
          <p:spPr bwMode="auto">
            <a:xfrm>
              <a:off x="5663096" y="1820952"/>
              <a:ext cx="2790349" cy="4298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4546600" y="6282822"/>
              <a:ext cx="3911600" cy="27699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1200" dirty="0">
                  <a:latin typeface="+mj-lt"/>
                </a:rPr>
                <a:t>(</a:t>
              </a:r>
              <a:r>
                <a:rPr lang="en-US" altLang="en-US" sz="1200" dirty="0" err="1">
                  <a:latin typeface="+mj-lt"/>
                </a:rPr>
                <a:t>Timokhin</a:t>
              </a:r>
              <a:r>
                <a:rPr lang="en-US" altLang="en-US" sz="1200" dirty="0">
                  <a:latin typeface="+mj-lt"/>
                </a:rPr>
                <a:t> &amp; Harding 2015, </a:t>
              </a:r>
              <a:r>
                <a:rPr lang="en-US" altLang="en-US" sz="1200" i="1" dirty="0" err="1">
                  <a:latin typeface="+mj-lt"/>
                </a:rPr>
                <a:t>ApJ</a:t>
              </a:r>
              <a:r>
                <a:rPr lang="en-US" altLang="en-US" sz="1200" dirty="0">
                  <a:latin typeface="+mj-lt"/>
                </a:rPr>
                <a:t>, 810, 144)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8875" y="1782625"/>
            <a:ext cx="4239267" cy="4749791"/>
            <a:chOff x="6077750" y="1782625"/>
            <a:chExt cx="4239267" cy="47497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" t="5388" r="1842" b="5858"/>
            <a:stretch/>
          </p:blipFill>
          <p:spPr>
            <a:xfrm>
              <a:off x="6077750" y="1782625"/>
              <a:ext cx="4239267" cy="42782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496526" y="6255417"/>
              <a:ext cx="3486660" cy="2769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(Duncan &amp; </a:t>
              </a:r>
              <a:r>
                <a:rPr lang="en-US" sz="1200" dirty="0" err="1">
                  <a:latin typeface="+mj-lt"/>
                </a:rPr>
                <a:t>Lorimer</a:t>
              </a:r>
              <a:r>
                <a:rPr lang="en-US" sz="1200" dirty="0">
                  <a:latin typeface="+mj-lt"/>
                </a:rPr>
                <a:t>, </a:t>
              </a:r>
              <a:r>
                <a:rPr lang="en-US" sz="1200" i="1" dirty="0">
                  <a:latin typeface="+mj-lt"/>
                </a:rPr>
                <a:t>Handbook of Pulsar Astronomy</a:t>
              </a:r>
              <a:r>
                <a:rPr lang="en-US" sz="1200" dirty="0">
                  <a:latin typeface="+mj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0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err="1" smtClean="0"/>
              <a:t>Unshocked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Shocked </a:t>
            </a:r>
            <a:r>
              <a:rPr lang="en-US" dirty="0" smtClean="0"/>
              <a:t>Pulsar </a:t>
            </a:r>
            <a:r>
              <a:rPr lang="en-US" dirty="0"/>
              <a:t>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826" y="1749288"/>
            <a:ext cx="4205966" cy="42672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3200" dirty="0" err="1"/>
              <a:t>Unshocked</a:t>
            </a:r>
            <a:r>
              <a:rPr lang="en-US" sz="3200" dirty="0"/>
              <a:t> wind:</a:t>
            </a:r>
          </a:p>
          <a:p>
            <a:pPr lvl="1"/>
            <a:r>
              <a:rPr lang="en-US" sz="2400" dirty="0"/>
              <a:t>Primarily e</a:t>
            </a:r>
            <a:r>
              <a:rPr lang="en-US" sz="2400" baseline="30000" dirty="0"/>
              <a:t>±</a:t>
            </a:r>
            <a:endParaRPr lang="en-US" sz="2400" dirty="0"/>
          </a:p>
          <a:p>
            <a:pPr lvl="1"/>
            <a:r>
              <a:rPr lang="en-US" sz="2400" dirty="0"/>
              <a:t>Equatorial</a:t>
            </a:r>
          </a:p>
          <a:p>
            <a:pPr lvl="1"/>
            <a:r>
              <a:rPr lang="en-US" sz="2400" dirty="0"/>
              <a:t>Magnetically striped</a:t>
            </a:r>
          </a:p>
          <a:p>
            <a:pPr lvl="1"/>
            <a:r>
              <a:rPr lang="en-US" sz="2400" dirty="0"/>
              <a:t>Magnetically dominated</a:t>
            </a:r>
          </a:p>
          <a:p>
            <a:r>
              <a:rPr lang="en-US" sz="3200" dirty="0"/>
              <a:t>Confinement creates “termination shock”</a:t>
            </a:r>
          </a:p>
          <a:p>
            <a:r>
              <a:rPr lang="en-US" sz="3200" dirty="0"/>
              <a:t>Compression of striped </a:t>
            </a:r>
            <a:r>
              <a:rPr lang="en-US" sz="3200" dirty="0" smtClean="0"/>
              <a:t>wind</a:t>
            </a:r>
          </a:p>
          <a:p>
            <a:pPr lvl="1"/>
            <a:r>
              <a:rPr lang="en-US" sz="2700" dirty="0" smtClean="0"/>
              <a:t>Particle acceleration</a:t>
            </a:r>
            <a:endParaRPr lang="en-US" sz="2700" dirty="0"/>
          </a:p>
          <a:p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115339" y="1775793"/>
            <a:ext cx="5017961" cy="4716478"/>
            <a:chOff x="3591338" y="1775792"/>
            <a:chExt cx="5017961" cy="4716478"/>
          </a:xfrm>
        </p:grpSpPr>
        <p:pic>
          <p:nvPicPr>
            <p:cNvPr id="19" name="Picture 18" descr="csd424301f1_onlin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1338" y="1775792"/>
              <a:ext cx="5017961" cy="4280916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3961932" y="6215271"/>
              <a:ext cx="42014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(</a:t>
              </a:r>
              <a:r>
                <a:rPr lang="en-US" sz="1200" dirty="0" err="1">
                  <a:latin typeface="+mj-lt"/>
                </a:rPr>
                <a:t>Sironi</a:t>
              </a:r>
              <a:r>
                <a:rPr lang="en-US" sz="1200" dirty="0">
                  <a:latin typeface="+mj-lt"/>
                </a:rPr>
                <a:t> &amp; </a:t>
              </a:r>
              <a:r>
                <a:rPr lang="en-US" sz="1200" dirty="0" err="1">
                  <a:latin typeface="+mj-lt"/>
                </a:rPr>
                <a:t>Spitkovsky</a:t>
              </a:r>
              <a:r>
                <a:rPr lang="en-US" sz="1200" dirty="0">
                  <a:latin typeface="+mj-lt"/>
                </a:rPr>
                <a:t>, 2012, doi:10.1088/1749-4699/5/1/014014)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57800" y="1734871"/>
            <a:ext cx="5597473" cy="4790528"/>
            <a:chOff x="3657600" y="1814384"/>
            <a:chExt cx="5597473" cy="47905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6" t="2513" r="19169" b="12781"/>
            <a:stretch/>
          </p:blipFill>
          <p:spPr>
            <a:xfrm>
              <a:off x="3657600" y="1814384"/>
              <a:ext cx="4871791" cy="434523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933604" y="6327913"/>
              <a:ext cx="2321469" cy="27699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(Credit: X-ray: NASA/CXC/SAO)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11746" y="1742657"/>
            <a:ext cx="7250906" cy="4759345"/>
            <a:chOff x="2748216" y="2133592"/>
            <a:chExt cx="7250906" cy="4759345"/>
          </a:xfrm>
        </p:grpSpPr>
        <p:pic>
          <p:nvPicPr>
            <p:cNvPr id="14" name="Picture 13" descr="csd424301f3_online.jpg"/>
            <p:cNvPicPr>
              <a:picLocks noChangeAspect="1"/>
            </p:cNvPicPr>
            <p:nvPr/>
          </p:nvPicPr>
          <p:blipFill>
            <a:blip r:embed="rId4"/>
            <a:srcRect b="34029"/>
            <a:stretch>
              <a:fillRect/>
            </a:stretch>
          </p:blipFill>
          <p:spPr>
            <a:xfrm>
              <a:off x="2748216" y="2133592"/>
              <a:ext cx="7250906" cy="43279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977407" y="6615938"/>
              <a:ext cx="4201407" cy="27699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(</a:t>
              </a:r>
              <a:r>
                <a:rPr lang="en-US" sz="1200" dirty="0" err="1">
                  <a:latin typeface="+mj-lt"/>
                </a:rPr>
                <a:t>Sironi</a:t>
              </a:r>
              <a:r>
                <a:rPr lang="en-US" sz="1200" dirty="0">
                  <a:latin typeface="+mj-lt"/>
                </a:rPr>
                <a:t> &amp; </a:t>
              </a:r>
              <a:r>
                <a:rPr lang="en-US" sz="1200" dirty="0" err="1">
                  <a:latin typeface="+mj-lt"/>
                </a:rPr>
                <a:t>Spitkovsky</a:t>
              </a:r>
              <a:r>
                <a:rPr lang="en-US" sz="1200" dirty="0">
                  <a:latin typeface="+mj-lt"/>
                </a:rPr>
                <a:t>, 2012, doi:10.1088/1749-4699/5/1/014014)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9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Acceleration at Termination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826" y="1752600"/>
            <a:ext cx="6087978" cy="43011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Shocked pulsar wind</a:t>
            </a:r>
            <a:endParaRPr lang="en-US" sz="2000" dirty="0">
              <a:sym typeface="Symbol" panose="05050102010706020507" pitchFamily="18" charset="2"/>
            </a:endParaRPr>
          </a:p>
          <a:p>
            <a:pPr lvl="1"/>
            <a:r>
              <a:rPr lang="en-US" sz="2700" dirty="0" smtClean="0">
                <a:sym typeface="Symbol" panose="05050102010706020507" pitchFamily="18" charset="2"/>
              </a:rPr>
              <a:t>Turbulent, highly relativistic, magnetized plasma</a:t>
            </a:r>
          </a:p>
          <a:p>
            <a:r>
              <a:rPr lang="en-US" sz="3200" dirty="0" smtClean="0">
                <a:sym typeface="Symbol" panose="05050102010706020507" pitchFamily="18" charset="2"/>
              </a:rPr>
              <a:t>Acceleration mechanisms</a:t>
            </a:r>
          </a:p>
          <a:p>
            <a:pPr lvl="1"/>
            <a:r>
              <a:rPr lang="en-US" sz="2700" dirty="0" smtClean="0">
                <a:sym typeface="Symbol" panose="05050102010706020507" pitchFamily="18" charset="2"/>
              </a:rPr>
              <a:t>Magnetic reconnection </a:t>
            </a:r>
          </a:p>
          <a:p>
            <a:pPr lvl="1"/>
            <a:r>
              <a:rPr lang="en-US" sz="2700" dirty="0" smtClean="0">
                <a:sym typeface="Symbol" panose="05050102010706020507" pitchFamily="18" charset="2"/>
              </a:rPr>
              <a:t>Fermi acceleration</a:t>
            </a:r>
          </a:p>
          <a:p>
            <a:r>
              <a:rPr lang="en-US" sz="3200" dirty="0" smtClean="0">
                <a:sym typeface="Symbol" panose="05050102010706020507" pitchFamily="18" charset="2"/>
              </a:rPr>
              <a:t>Observations </a:t>
            </a:r>
            <a:r>
              <a:rPr lang="en-US" sz="3200" dirty="0" smtClean="0">
                <a:sym typeface="Wingdings" panose="05000000000000000000" pitchFamily="2" charset="2"/>
              </a:rPr>
              <a:t> broken power-law injection spectrum</a:t>
            </a:r>
            <a:endParaRPr lang="en-US" sz="3200" dirty="0" smtClean="0">
              <a:sym typeface="Symbol" panose="05050102010706020507" pitchFamily="18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05792" y="1784611"/>
            <a:ext cx="5144211" cy="4847363"/>
            <a:chOff x="6705792" y="1784611"/>
            <a:chExt cx="5144211" cy="48473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40"/>
            <a:stretch/>
          </p:blipFill>
          <p:spPr>
            <a:xfrm>
              <a:off x="6705792" y="1784611"/>
              <a:ext cx="4933214" cy="42097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097600" y="6293420"/>
              <a:ext cx="1752403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Comisso</a:t>
              </a:r>
              <a:r>
                <a:rPr lang="en-US" sz="1600" dirty="0" smtClean="0"/>
                <a:t>+ 2020)</a:t>
              </a:r>
              <a:endParaRPr lang="en-US" sz="16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34214" y="1491109"/>
            <a:ext cx="4889611" cy="4580456"/>
            <a:chOff x="3346458" y="1478046"/>
            <a:chExt cx="4889611" cy="4580456"/>
          </a:xfrm>
        </p:grpSpPr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3346458" y="1478046"/>
              <a:ext cx="4889611" cy="4580456"/>
              <a:chOff x="3862396" y="1503365"/>
              <a:chExt cx="4889611" cy="4581528"/>
            </a:xfrm>
            <a:noFill/>
          </p:grpSpPr>
          <p:grpSp>
            <p:nvGrpSpPr>
              <p:cNvPr id="18" name="Group 35"/>
              <p:cNvGrpSpPr>
                <a:grpSpLocks/>
              </p:cNvGrpSpPr>
              <p:nvPr/>
            </p:nvGrpSpPr>
            <p:grpSpPr bwMode="auto">
              <a:xfrm>
                <a:off x="3862396" y="1503365"/>
                <a:ext cx="4857754" cy="4581528"/>
                <a:chOff x="2433" y="970"/>
                <a:chExt cx="3060" cy="2886"/>
              </a:xfrm>
              <a:grpFill/>
            </p:grpSpPr>
            <p:sp>
              <p:nvSpPr>
                <p:cNvPr id="2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122" y="1192"/>
                  <a:ext cx="24" cy="2565"/>
                </a:xfrm>
                <a:prstGeom prst="line">
                  <a:avLst/>
                </a:prstGeom>
                <a:grpFill/>
                <a:ln w="57150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711" y="3539"/>
                  <a:ext cx="2782" cy="1"/>
                </a:xfrm>
                <a:prstGeom prst="line">
                  <a:avLst/>
                </a:prstGeom>
                <a:grpFill/>
                <a:ln w="57150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590" y="2235"/>
                  <a:ext cx="790" cy="180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624" y="1216"/>
                  <a:ext cx="0" cy="2299"/>
                </a:xfrm>
                <a:prstGeom prst="line">
                  <a:avLst/>
                </a:prstGeom>
                <a:grpFill/>
                <a:ln w="57150">
                  <a:solidFill>
                    <a:srgbClr val="0099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033" y="1216"/>
                  <a:ext cx="0" cy="2299"/>
                </a:xfrm>
                <a:prstGeom prst="line">
                  <a:avLst/>
                </a:prstGeom>
                <a:grpFill/>
                <a:ln w="57150">
                  <a:solidFill>
                    <a:srgbClr val="0099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848" y="3565"/>
                  <a:ext cx="774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400" b="1">
                      <a:solidFill>
                        <a:srgbClr val="0000FF"/>
                      </a:solidFill>
                    </a:rPr>
                    <a:t>Energy</a:t>
                  </a:r>
                </a:p>
              </p:txBody>
            </p:sp>
            <p:sp>
              <p:nvSpPr>
                <p:cNvPr id="31" name="Text Box 4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195" y="2208"/>
                  <a:ext cx="2768" cy="291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400" b="1" dirty="0" smtClean="0">
                      <a:solidFill>
                        <a:srgbClr val="0000FF"/>
                      </a:solidFill>
                    </a:rPr>
                    <a:t>E</a:t>
                  </a:r>
                  <a:r>
                    <a:rPr lang="en-US" sz="2400" b="1" baseline="30000" dirty="0" smtClean="0">
                      <a:solidFill>
                        <a:srgbClr val="0000FF"/>
                      </a:solidFill>
                    </a:rPr>
                    <a:t>2</a:t>
                  </a:r>
                  <a:r>
                    <a:rPr lang="en-US" sz="2400" b="1" dirty="0" smtClean="0">
                      <a:solidFill>
                        <a:srgbClr val="0000FF"/>
                      </a:solidFill>
                    </a:rPr>
                    <a:t> × Number </a:t>
                  </a:r>
                  <a:r>
                    <a:rPr lang="en-US" sz="2400" b="1" dirty="0">
                      <a:solidFill>
                        <a:srgbClr val="0000FF"/>
                      </a:solidFill>
                    </a:rPr>
                    <a:t>per Unit Energy</a:t>
                  </a:r>
                </a:p>
              </p:txBody>
            </p:sp>
          </p:grpSp>
          <p:sp>
            <p:nvSpPr>
              <p:cNvPr id="19" name="Rectangle 43"/>
              <p:cNvSpPr>
                <a:spLocks noChangeArrowheads="1"/>
              </p:cNvSpPr>
              <p:nvPr/>
            </p:nvSpPr>
            <p:spPr bwMode="auto">
              <a:xfrm>
                <a:off x="4994275" y="5080000"/>
                <a:ext cx="755335" cy="4617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i="1" dirty="0" err="1"/>
                  <a:t>E</a:t>
                </a:r>
                <a:r>
                  <a:rPr lang="en-US" sz="2400" b="1" i="1" baseline="-25000" dirty="0" err="1"/>
                  <a:t>min</a:t>
                </a:r>
                <a:endParaRPr lang="en-US" sz="2400" b="1" i="1" baseline="-25000" dirty="0"/>
              </a:p>
            </p:txBody>
          </p:sp>
          <p:sp>
            <p:nvSpPr>
              <p:cNvPr id="20" name="Rectangle 44"/>
              <p:cNvSpPr>
                <a:spLocks noChangeArrowheads="1"/>
              </p:cNvSpPr>
              <p:nvPr/>
            </p:nvSpPr>
            <p:spPr bwMode="auto">
              <a:xfrm>
                <a:off x="7951788" y="4695825"/>
                <a:ext cx="800219" cy="4617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i="1"/>
                  <a:t>E</a:t>
                </a:r>
                <a:r>
                  <a:rPr lang="en-US" sz="2400" b="1" i="1" baseline="-25000"/>
                  <a:t>max</a:t>
                </a:r>
              </a:p>
            </p:txBody>
          </p:sp>
          <p:sp>
            <p:nvSpPr>
              <p:cNvPr id="21" name="Rectangle 45"/>
              <p:cNvSpPr>
                <a:spLocks noChangeArrowheads="1"/>
              </p:cNvSpPr>
              <p:nvPr/>
            </p:nvSpPr>
            <p:spPr bwMode="auto">
              <a:xfrm>
                <a:off x="6040949" y="2545685"/>
                <a:ext cx="809837" cy="7080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4000" dirty="0">
                    <a:sym typeface="Symbol" pitchFamily="18" charset="2"/>
                  </a:rPr>
                  <a:t>-</a:t>
                </a:r>
                <a:r>
                  <a:rPr lang="en-US" sz="3600" b="1" i="1" dirty="0">
                    <a:sym typeface="Symbol" pitchFamily="18" charset="2"/>
                  </a:rPr>
                  <a:t>p</a:t>
                </a:r>
                <a:r>
                  <a:rPr lang="en-US" sz="3600" b="1" i="1" baseline="-25000" dirty="0">
                    <a:sym typeface="Symbol" pitchFamily="18" charset="2"/>
                  </a:rPr>
                  <a:t>1</a:t>
                </a:r>
                <a:endParaRPr lang="en-US" sz="4000" b="1" i="1" baseline="-25000" dirty="0"/>
              </a:p>
            </p:txBody>
          </p:sp>
          <p:sp>
            <p:nvSpPr>
              <p:cNvPr id="22" name="Line 38"/>
              <p:cNvSpPr>
                <a:spLocks noChangeShapeType="1"/>
              </p:cNvSpPr>
              <p:nvPr/>
            </p:nvSpPr>
            <p:spPr bwMode="auto">
              <a:xfrm>
                <a:off x="6953251" y="3505199"/>
                <a:ext cx="998537" cy="119062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45"/>
              <p:cNvSpPr>
                <a:spLocks noChangeArrowheads="1"/>
              </p:cNvSpPr>
              <p:nvPr/>
            </p:nvSpPr>
            <p:spPr bwMode="auto">
              <a:xfrm>
                <a:off x="7193247" y="3364776"/>
                <a:ext cx="809837" cy="7080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4000" dirty="0">
                    <a:sym typeface="Symbol" pitchFamily="18" charset="2"/>
                  </a:rPr>
                  <a:t>-</a:t>
                </a:r>
                <a:r>
                  <a:rPr lang="en-US" sz="3600" b="1" i="1" dirty="0">
                    <a:sym typeface="Symbol" pitchFamily="18" charset="2"/>
                  </a:rPr>
                  <a:t>p</a:t>
                </a:r>
                <a:r>
                  <a:rPr lang="en-US" sz="3600" b="1" i="1" baseline="-25000" dirty="0">
                    <a:sym typeface="Symbol" pitchFamily="18" charset="2"/>
                  </a:rPr>
                  <a:t>2</a:t>
                </a:r>
                <a:endParaRPr lang="en-US" sz="4000" b="1" i="1" baseline="-25000" dirty="0"/>
              </a:p>
            </p:txBody>
          </p:sp>
          <p:sp>
            <p:nvSpPr>
              <p:cNvPr id="24" name="Rectangle 43"/>
              <p:cNvSpPr>
                <a:spLocks noChangeArrowheads="1"/>
              </p:cNvSpPr>
              <p:nvPr/>
            </p:nvSpPr>
            <p:spPr bwMode="auto">
              <a:xfrm>
                <a:off x="6056463" y="4365032"/>
                <a:ext cx="936475" cy="4616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i="1" dirty="0" err="1"/>
                  <a:t>E</a:t>
                </a:r>
                <a:r>
                  <a:rPr lang="en-US" sz="2400" b="1" i="1" baseline="-25000" dirty="0" err="1"/>
                  <a:t>break</a:t>
                </a:r>
                <a:endParaRPr lang="en-US" sz="2400" b="1" i="1" baseline="-25000" dirty="0"/>
              </a:p>
            </p:txBody>
          </p:sp>
        </p:grp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 flipV="1">
              <a:off x="6477000" y="1905000"/>
              <a:ext cx="0" cy="364880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50627" y="1596478"/>
            <a:ext cx="3291286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Kes</a:t>
            </a:r>
            <a:r>
              <a:rPr lang="en-US" sz="3200" b="1" dirty="0" smtClean="0">
                <a:solidFill>
                  <a:srgbClr val="7030A0"/>
                </a:solidFill>
              </a:rPr>
              <a:t> 75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p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 ~ 1.2  p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~ 3.0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59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3137" y="1762540"/>
            <a:ext cx="11309684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produces the highest energy photons in the Milky Way?</a:t>
            </a:r>
          </a:p>
          <a:p>
            <a:pPr lvl="1"/>
            <a:r>
              <a:rPr lang="en-US" dirty="0" smtClean="0"/>
              <a:t>Pulsar Wind Nebulae (</a:t>
            </a:r>
            <a:r>
              <a:rPr lang="en-US" dirty="0" err="1" smtClean="0"/>
              <a:t>PWNe</a:t>
            </a:r>
            <a:r>
              <a:rPr lang="en-US" dirty="0" smtClean="0"/>
              <a:t>) significant fraction of sources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PWNe</a:t>
            </a:r>
            <a:r>
              <a:rPr lang="en-US" dirty="0" smtClean="0"/>
              <a:t> produce such high energy photons?</a:t>
            </a:r>
          </a:p>
          <a:p>
            <a:pPr lvl="1"/>
            <a:r>
              <a:rPr lang="en-US" dirty="0" smtClean="0"/>
              <a:t>Model for evolution of a PWN inside a SNR</a:t>
            </a:r>
          </a:p>
          <a:p>
            <a:r>
              <a:rPr lang="en-US" dirty="0" smtClean="0"/>
              <a:t>Applications to observed </a:t>
            </a:r>
            <a:r>
              <a:rPr lang="en-US" dirty="0" err="1" smtClean="0"/>
              <a:t>PWNe</a:t>
            </a:r>
            <a:endParaRPr lang="en-US" dirty="0" smtClean="0"/>
          </a:p>
          <a:p>
            <a:pPr lvl="1"/>
            <a:r>
              <a:rPr lang="en-US" b="1" i="1" dirty="0" err="1" smtClean="0">
                <a:solidFill>
                  <a:srgbClr val="0070C0"/>
                </a:solidFill>
              </a:rPr>
              <a:t>Kes</a:t>
            </a:r>
            <a:r>
              <a:rPr lang="en-US" b="1" i="1" dirty="0" smtClean="0">
                <a:solidFill>
                  <a:srgbClr val="0070C0"/>
                </a:solidFill>
              </a:rPr>
              <a:t> 75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Magnetospheric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-rays,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progenitor of neutron star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G21.5-0.9 &amp; G54.1+0.3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Underlying particle acceleration mechanism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HESS J1640-465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Nature of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high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TeV</a:t>
            </a:r>
            <a:r>
              <a:rPr lang="en-US" dirty="0" smtClean="0"/>
              <a:t> luminosity source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CTA 1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rigin of </a:t>
            </a:r>
            <a:r>
              <a:rPr lang="en-US" dirty="0" err="1" smtClean="0"/>
              <a:t>TeV</a:t>
            </a:r>
            <a:r>
              <a:rPr lang="en-US" dirty="0" smtClean="0"/>
              <a:t> halos</a:t>
            </a:r>
          </a:p>
          <a:p>
            <a:r>
              <a:rPr lang="en-US" dirty="0" smtClean="0"/>
              <a:t>Summary &amp; Future 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Particle Energy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3755000"/>
              </p:ext>
            </p:extLst>
          </p:nvPr>
        </p:nvGraphicFramePr>
        <p:xfrm>
          <a:off x="575733" y="1840089"/>
          <a:ext cx="10916357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972">
                  <a:extLst>
                    <a:ext uri="{9D8B030D-6E8A-4147-A177-3AD203B41FA5}">
                      <a16:colId xmlns:a16="http://schemas.microsoft.com/office/drawing/2014/main" xmlns="" val="862574613"/>
                    </a:ext>
                  </a:extLst>
                </a:gridCol>
                <a:gridCol w="2500837">
                  <a:extLst>
                    <a:ext uri="{9D8B030D-6E8A-4147-A177-3AD203B41FA5}">
                      <a16:colId xmlns:a16="http://schemas.microsoft.com/office/drawing/2014/main" xmlns="" val="2691140955"/>
                    </a:ext>
                  </a:extLst>
                </a:gridCol>
                <a:gridCol w="1945095">
                  <a:extLst>
                    <a:ext uri="{9D8B030D-6E8A-4147-A177-3AD203B41FA5}">
                      <a16:colId xmlns:a16="http://schemas.microsoft.com/office/drawing/2014/main" xmlns="" val="3843707679"/>
                    </a:ext>
                  </a:extLst>
                </a:gridCol>
                <a:gridCol w="2064181">
                  <a:extLst>
                    <a:ext uri="{9D8B030D-6E8A-4147-A177-3AD203B41FA5}">
                      <a16:colId xmlns:a16="http://schemas.microsoft.com/office/drawing/2014/main" xmlns="" val="958945587"/>
                    </a:ext>
                  </a:extLst>
                </a:gridCol>
                <a:gridCol w="2183272">
                  <a:extLst>
                    <a:ext uri="{9D8B030D-6E8A-4147-A177-3AD203B41FA5}">
                      <a16:colId xmlns:a16="http://schemas.microsoft.com/office/drawing/2014/main" xmlns="" val="2712194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PSR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Ė</a:t>
                      </a:r>
                      <a:r>
                        <a:rPr lang="en-US" sz="2000" baseline="-25000" dirty="0" err="1" smtClean="0"/>
                        <a:t>psr</a:t>
                      </a:r>
                      <a:endParaRPr lang="en-US" sz="20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e</a:t>
                      </a:r>
                      <a:r>
                        <a:rPr lang="en-US" sz="2000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000" baseline="-25000" dirty="0" err="1" smtClean="0"/>
                        <a:t>psr</a:t>
                      </a:r>
                      <a:endParaRPr lang="en-US" sz="20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</a:t>
                      </a:r>
                      <a:r>
                        <a:rPr lang="en-US" sz="2000" baseline="-25000" dirty="0" err="1" smtClean="0"/>
                        <a:t>max</a:t>
                      </a:r>
                      <a:endParaRPr lang="en-US" sz="20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627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G11.2-0.3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J1811-1925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6.4×10</a:t>
                      </a:r>
                      <a:r>
                        <a:rPr lang="en-US" sz="2000" baseline="30000" dirty="0" smtClean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4.4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– 30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396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Boomerang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J2292+6114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2.2×10</a:t>
                      </a:r>
                      <a:r>
                        <a:rPr lang="en-US" sz="2000" baseline="30000" dirty="0" smtClean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8.1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r>
                        <a:rPr lang="en-US" sz="2000" baseline="0" dirty="0" smtClean="0"/>
                        <a:t> – 4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64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G21.5-0.9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J1833-1034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3.4×10</a:t>
                      </a:r>
                      <a:r>
                        <a:rPr lang="en-US" sz="2000" baseline="30000" dirty="0" smtClean="0"/>
                        <a:t>37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~0.25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536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Eel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J1826-1256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3.6×10</a:t>
                      </a:r>
                      <a:r>
                        <a:rPr lang="en-US" sz="2000" baseline="30000" dirty="0" smtClean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3.3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 – 2.5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437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G54.1+0.3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J1930+1852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1.2×10</a:t>
                      </a:r>
                      <a:r>
                        <a:rPr lang="en-US" sz="2000" baseline="30000" dirty="0" smtClean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6.0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~0.3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311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HESS J1640-465</a:t>
                      </a:r>
                      <a:endParaRPr 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J1640-4631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4.4×10</a:t>
                      </a:r>
                      <a:r>
                        <a:rPr lang="en-US" sz="2000" baseline="30000" dirty="0" smtClean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3.6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~1.5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368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</a:rPr>
                        <a:t>Kes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 75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J1846-0258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8.1×10</a:t>
                      </a:r>
                      <a:r>
                        <a:rPr lang="en-US" sz="2000" baseline="30000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4.9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~1 </a:t>
                      </a:r>
                      <a:r>
                        <a:rPr lang="en-US" sz="2000" dirty="0" err="1" smtClean="0"/>
                        <a:t>PeV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370717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2022 August 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Supernova Remnants and their Progenitors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75732" y="3002844"/>
            <a:ext cx="10967156" cy="1211939"/>
            <a:chOff x="575732" y="3002844"/>
            <a:chExt cx="10967156" cy="121193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75732" y="3002844"/>
              <a:ext cx="10916357" cy="438644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26531" y="3776139"/>
              <a:ext cx="10916357" cy="438644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5733" y="5034840"/>
            <a:ext cx="10916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is </a:t>
            </a:r>
            <a:r>
              <a:rPr lang="en-US" sz="3200" b="1" dirty="0" err="1" smtClean="0">
                <a:solidFill>
                  <a:srgbClr val="FF0000"/>
                </a:solidFill>
              </a:rPr>
              <a:t>E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« </a:t>
            </a:r>
            <a:r>
              <a:rPr lang="en-US" sz="3200" b="1" dirty="0" err="1" smtClean="0">
                <a:solidFill>
                  <a:srgbClr val="FF0000"/>
                </a:solidFill>
              </a:rPr>
              <a:t>e</a:t>
            </a:r>
            <a:r>
              <a:rPr lang="en-US" sz="32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psr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for </a:t>
            </a:r>
            <a:r>
              <a:rPr lang="en-US" sz="3200" b="1" dirty="0" smtClean="0">
                <a:solidFill>
                  <a:srgbClr val="FFFF00"/>
                </a:solidFill>
              </a:rPr>
              <a:t>G21.5-0.9 </a:t>
            </a:r>
            <a:r>
              <a:rPr lang="en-US" sz="3200" dirty="0" smtClean="0"/>
              <a:t>and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G54.1+0.3</a:t>
            </a:r>
            <a:r>
              <a:rPr lang="en-US" sz="3200" dirty="0" smtClean="0"/>
              <a:t>? </a:t>
            </a:r>
          </a:p>
          <a:p>
            <a:r>
              <a:rPr lang="en-US" sz="3200" dirty="0" smtClean="0"/>
              <a:t>Do these </a:t>
            </a:r>
            <a:r>
              <a:rPr lang="en-US" sz="3200" dirty="0" err="1" smtClean="0"/>
              <a:t>PWNe</a:t>
            </a:r>
            <a:r>
              <a:rPr lang="en-US" sz="3200" dirty="0" smtClean="0"/>
              <a:t> have different acceleration mechanisms?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055553" y="553154"/>
            <a:ext cx="4605869" cy="4481686"/>
            <a:chOff x="7055553" y="553154"/>
            <a:chExt cx="4605869" cy="448168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270044" y="1761067"/>
              <a:ext cx="4272844" cy="3273773"/>
            </a:xfrm>
            <a:prstGeom prst="rect">
              <a:avLst/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55553" y="553154"/>
              <a:ext cx="4605869" cy="954107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general, </a:t>
              </a:r>
              <a:r>
                <a:rPr lang="en-US" sz="2800" b="1" dirty="0" err="1">
                  <a:solidFill>
                    <a:srgbClr val="00B050"/>
                  </a:solidFill>
                </a:rPr>
                <a:t>E</a:t>
              </a:r>
              <a:r>
                <a:rPr lang="en-US" sz="2800" b="1" baseline="-25000" dirty="0" err="1">
                  <a:solidFill>
                    <a:srgbClr val="00B050"/>
                  </a:solidFill>
                </a:rPr>
                <a:t>max</a:t>
              </a:r>
              <a:r>
                <a:rPr lang="en-US" sz="2800" b="1" baseline="-25000" dirty="0">
                  <a:solidFill>
                    <a:srgbClr val="00B050"/>
                  </a:solidFill>
                </a:rPr>
                <a:t> </a:t>
              </a:r>
              <a:r>
                <a:rPr lang="en-US" sz="2800" dirty="0">
                  <a:solidFill>
                    <a:srgbClr val="00B050"/>
                  </a:solidFill>
                </a:rPr>
                <a:t> ≥ 1 </a:t>
              </a:r>
              <a:r>
                <a:rPr lang="en-US" sz="2800" dirty="0" err="1">
                  <a:solidFill>
                    <a:srgbClr val="00B050"/>
                  </a:solidFill>
                </a:rPr>
                <a:t>PeV</a:t>
              </a:r>
              <a:endParaRPr lang="en-US" sz="2800" dirty="0">
                <a:solidFill>
                  <a:srgbClr val="00B050"/>
                </a:solidFill>
              </a:endParaRPr>
            </a:p>
            <a:p>
              <a:r>
                <a:rPr lang="en-US" sz="2800" dirty="0" smtClean="0"/>
                <a:t>and</a:t>
              </a:r>
              <a:r>
                <a:rPr lang="en-US" sz="2800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E</a:t>
              </a:r>
              <a:r>
                <a:rPr lang="en-US" sz="2800" b="1" baseline="-25000" dirty="0" err="1">
                  <a:solidFill>
                    <a:srgbClr val="00B050"/>
                  </a:solidFill>
                </a:rPr>
                <a:t>max</a:t>
              </a:r>
              <a:r>
                <a:rPr lang="en-US" sz="2800" b="1" baseline="-25000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&gt; 0.2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e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Symbol" panose="05050102010706020507" pitchFamily="18" charset="2"/>
                </a:rPr>
                <a:t>F</a:t>
              </a:r>
              <a:r>
                <a:rPr lang="en-US" sz="2800" b="1" baseline="-25000" dirty="0" err="1" smtClean="0">
                  <a:solidFill>
                    <a:srgbClr val="00B050"/>
                  </a:solidFill>
                </a:rPr>
                <a:t>psr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7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Acceleration in Young </a:t>
            </a:r>
            <a:r>
              <a:rPr lang="en-US" dirty="0" err="1" smtClean="0"/>
              <a:t>PWNe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08981" y="1761306"/>
            <a:ext cx="5610831" cy="4821303"/>
            <a:chOff x="208981" y="1761306"/>
            <a:chExt cx="5610831" cy="48213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592" y="1761306"/>
              <a:ext cx="4284630" cy="42846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8981" y="6244055"/>
              <a:ext cx="5610831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(Credit: NASA/CXC/</a:t>
              </a:r>
              <a:r>
                <a:rPr lang="en-US" sz="1600" dirty="0" err="1"/>
                <a:t>U.Manitoba</a:t>
              </a:r>
              <a:r>
                <a:rPr lang="en-US" sz="1600" dirty="0"/>
                <a:t>/</a:t>
              </a:r>
              <a:r>
                <a:rPr lang="en-US" sz="1600" dirty="0" err="1"/>
                <a:t>H.Matheson</a:t>
              </a:r>
              <a:r>
                <a:rPr lang="en-US" sz="1600" dirty="0"/>
                <a:t> &amp; </a:t>
              </a:r>
              <a:r>
                <a:rPr lang="en-US" sz="1600" dirty="0" err="1"/>
                <a:t>S.Safi-Harb</a:t>
              </a:r>
              <a:r>
                <a:rPr lang="en-US" sz="1600" dirty="0"/>
                <a:t>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06640" y="1784522"/>
            <a:ext cx="4299987" cy="4780669"/>
            <a:chOff x="7406640" y="1784522"/>
            <a:chExt cx="4299987" cy="47806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640" y="1784522"/>
              <a:ext cx="4299987" cy="42352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054043" y="6226637"/>
              <a:ext cx="1559722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Temim</a:t>
              </a:r>
              <a:r>
                <a:rPr lang="en-US" sz="1600" dirty="0" smtClean="0"/>
                <a:t>+ 2010)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9130" y="1789617"/>
            <a:ext cx="1784463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 w="635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G21.5-0.0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5063" y="1837506"/>
            <a:ext cx="1874231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G54.1+0.3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5708" y="2385128"/>
            <a:ext cx="5075648" cy="4278674"/>
            <a:chOff x="815708" y="2385128"/>
            <a:chExt cx="5075648" cy="427867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08" y="2385128"/>
              <a:ext cx="5075648" cy="367238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213457" y="6325248"/>
              <a:ext cx="1560042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(Hattori+ 2020)</a:t>
              </a:r>
              <a:endParaRPr lang="en-US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85559" y="2403565"/>
            <a:ext cx="5321067" cy="4203630"/>
            <a:chOff x="6385559" y="2403565"/>
            <a:chExt cx="5321067" cy="420363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59" y="2403565"/>
              <a:ext cx="5321067" cy="368381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676607" y="6268641"/>
              <a:ext cx="1662635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(Alford+ in prep)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36870" y="1072721"/>
            <a:ext cx="4448290" cy="4907408"/>
            <a:chOff x="3787779" y="1151098"/>
            <a:chExt cx="4448290" cy="4907408"/>
          </a:xfrm>
          <a:noFill/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3787779" y="1151098"/>
              <a:ext cx="4448290" cy="4907408"/>
              <a:chOff x="4303717" y="1176342"/>
              <a:chExt cx="4448290" cy="4908555"/>
            </a:xfrm>
            <a:grpFill/>
          </p:grpSpPr>
          <p:grpSp>
            <p:nvGrpSpPr>
              <p:cNvPr id="25" name="Group 35"/>
              <p:cNvGrpSpPr>
                <a:grpSpLocks/>
              </p:cNvGrpSpPr>
              <p:nvPr/>
            </p:nvGrpSpPr>
            <p:grpSpPr bwMode="auto">
              <a:xfrm>
                <a:off x="4303717" y="1176342"/>
                <a:ext cx="4416425" cy="4908555"/>
                <a:chOff x="2711" y="764"/>
                <a:chExt cx="2782" cy="3092"/>
              </a:xfrm>
              <a:grpFill/>
            </p:grpSpPr>
            <p:sp>
              <p:nvSpPr>
                <p:cNvPr id="3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122" y="1192"/>
                  <a:ext cx="24" cy="2565"/>
                </a:xfrm>
                <a:prstGeom prst="line">
                  <a:avLst/>
                </a:prstGeom>
                <a:grpFill/>
                <a:ln w="57150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711" y="3539"/>
                  <a:ext cx="2782" cy="1"/>
                </a:xfrm>
                <a:prstGeom prst="line">
                  <a:avLst/>
                </a:prstGeom>
                <a:grpFill/>
                <a:ln w="57150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8"/>
                <p:cNvSpPr>
                  <a:spLocks noChangeShapeType="1"/>
                </p:cNvSpPr>
                <p:nvPr/>
              </p:nvSpPr>
              <p:spPr bwMode="auto">
                <a:xfrm>
                  <a:off x="3611" y="1470"/>
                  <a:ext cx="769" cy="765"/>
                </a:xfrm>
                <a:prstGeom prst="line">
                  <a:avLst/>
                </a:prstGeom>
                <a:grp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624" y="1216"/>
                  <a:ext cx="0" cy="2299"/>
                </a:xfrm>
                <a:prstGeom prst="line">
                  <a:avLst/>
                </a:prstGeom>
                <a:grpFill/>
                <a:ln w="57150">
                  <a:solidFill>
                    <a:srgbClr val="0099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033" y="1216"/>
                  <a:ext cx="0" cy="2299"/>
                </a:xfrm>
                <a:prstGeom prst="line">
                  <a:avLst/>
                </a:prstGeom>
                <a:grpFill/>
                <a:ln w="57150">
                  <a:solidFill>
                    <a:srgbClr val="0099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848" y="3565"/>
                  <a:ext cx="774" cy="2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400" b="1">
                      <a:solidFill>
                        <a:srgbClr val="0000FF"/>
                      </a:solidFill>
                    </a:rPr>
                    <a:t>Energy</a:t>
                  </a:r>
                </a:p>
              </p:txBody>
            </p:sp>
            <p:sp>
              <p:nvSpPr>
                <p:cNvPr id="38" name="Text Box 4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497" y="2002"/>
                  <a:ext cx="2768" cy="291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FF"/>
                      </a:solidFill>
                    </a:rPr>
                    <a:t>E</a:t>
                  </a:r>
                  <a:r>
                    <a:rPr lang="en-US" sz="2400" b="1" baseline="30000" dirty="0">
                      <a:solidFill>
                        <a:srgbClr val="0000FF"/>
                      </a:solidFill>
                    </a:rPr>
                    <a:t>2</a:t>
                  </a:r>
                  <a:r>
                    <a:rPr lang="en-US" sz="2400" b="1" dirty="0">
                      <a:solidFill>
                        <a:srgbClr val="0000FF"/>
                      </a:solidFill>
                    </a:rPr>
                    <a:t> × Number per Unit Energy</a:t>
                  </a:r>
                </a:p>
              </p:txBody>
            </p:sp>
          </p:grpSp>
          <p:sp>
            <p:nvSpPr>
              <p:cNvPr id="26" name="Rectangle 43"/>
              <p:cNvSpPr>
                <a:spLocks noChangeArrowheads="1"/>
              </p:cNvSpPr>
              <p:nvPr/>
            </p:nvSpPr>
            <p:spPr bwMode="auto">
              <a:xfrm>
                <a:off x="4994275" y="5080000"/>
                <a:ext cx="755335" cy="4617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i="1" dirty="0" err="1"/>
                  <a:t>E</a:t>
                </a:r>
                <a:r>
                  <a:rPr lang="en-US" sz="2400" b="1" i="1" baseline="-25000" dirty="0" err="1"/>
                  <a:t>min</a:t>
                </a:r>
                <a:endParaRPr lang="en-US" sz="2400" b="1" i="1" baseline="-25000" dirty="0"/>
              </a:p>
            </p:txBody>
          </p:sp>
          <p:sp>
            <p:nvSpPr>
              <p:cNvPr id="27" name="Rectangle 44"/>
              <p:cNvSpPr>
                <a:spLocks noChangeArrowheads="1"/>
              </p:cNvSpPr>
              <p:nvPr/>
            </p:nvSpPr>
            <p:spPr bwMode="auto">
              <a:xfrm>
                <a:off x="7951788" y="4695825"/>
                <a:ext cx="800219" cy="4617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i="1"/>
                  <a:t>E</a:t>
                </a:r>
                <a:r>
                  <a:rPr lang="en-US" sz="2400" b="1" i="1" baseline="-25000"/>
                  <a:t>max</a:t>
                </a:r>
              </a:p>
            </p:txBody>
          </p:sp>
          <p:sp>
            <p:nvSpPr>
              <p:cNvPr id="28" name="Rectangle 45"/>
              <p:cNvSpPr>
                <a:spLocks noChangeArrowheads="1"/>
              </p:cNvSpPr>
              <p:nvPr/>
            </p:nvSpPr>
            <p:spPr bwMode="auto">
              <a:xfrm>
                <a:off x="5858068" y="2976864"/>
                <a:ext cx="809837" cy="7080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4000" dirty="0">
                    <a:sym typeface="Symbol" pitchFamily="18" charset="2"/>
                  </a:rPr>
                  <a:t>-</a:t>
                </a:r>
                <a:r>
                  <a:rPr lang="en-US" sz="3600" b="1" i="1" dirty="0">
                    <a:sym typeface="Symbol" pitchFamily="18" charset="2"/>
                  </a:rPr>
                  <a:t>p</a:t>
                </a:r>
                <a:r>
                  <a:rPr lang="en-US" sz="3600" b="1" i="1" baseline="-25000" dirty="0">
                    <a:sym typeface="Symbol" pitchFamily="18" charset="2"/>
                  </a:rPr>
                  <a:t>1</a:t>
                </a:r>
                <a:endParaRPr lang="en-US" sz="4000" b="1" i="1" baseline="-25000" dirty="0"/>
              </a:p>
            </p:txBody>
          </p:sp>
          <p:sp>
            <p:nvSpPr>
              <p:cNvPr id="29" name="Line 38"/>
              <p:cNvSpPr>
                <a:spLocks noChangeShapeType="1"/>
              </p:cNvSpPr>
              <p:nvPr/>
            </p:nvSpPr>
            <p:spPr bwMode="auto">
              <a:xfrm>
                <a:off x="6953251" y="3505197"/>
                <a:ext cx="1036641" cy="409579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45"/>
              <p:cNvSpPr>
                <a:spLocks noChangeArrowheads="1"/>
              </p:cNvSpPr>
              <p:nvPr/>
            </p:nvSpPr>
            <p:spPr bwMode="auto">
              <a:xfrm>
                <a:off x="7088743" y="2737613"/>
                <a:ext cx="809837" cy="7080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4000" dirty="0">
                    <a:sym typeface="Symbol" pitchFamily="18" charset="2"/>
                  </a:rPr>
                  <a:t>-</a:t>
                </a:r>
                <a:r>
                  <a:rPr lang="en-US" sz="3600" b="1" i="1" dirty="0">
                    <a:sym typeface="Symbol" pitchFamily="18" charset="2"/>
                  </a:rPr>
                  <a:t>p</a:t>
                </a:r>
                <a:r>
                  <a:rPr lang="en-US" sz="3600" b="1" i="1" baseline="-25000" dirty="0">
                    <a:sym typeface="Symbol" pitchFamily="18" charset="2"/>
                  </a:rPr>
                  <a:t>2</a:t>
                </a:r>
                <a:endParaRPr lang="en-US" sz="4000" b="1" i="1" baseline="-25000" dirty="0"/>
              </a:p>
            </p:txBody>
          </p:sp>
          <p:sp>
            <p:nvSpPr>
              <p:cNvPr id="31" name="Rectangle 43"/>
              <p:cNvSpPr>
                <a:spLocks noChangeArrowheads="1"/>
              </p:cNvSpPr>
              <p:nvPr/>
            </p:nvSpPr>
            <p:spPr bwMode="auto">
              <a:xfrm>
                <a:off x="6056463" y="5044460"/>
                <a:ext cx="936475" cy="46166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 i="1" dirty="0" err="1"/>
                  <a:t>E</a:t>
                </a:r>
                <a:r>
                  <a:rPr lang="en-US" sz="2400" b="1" i="1" baseline="-25000" dirty="0" err="1"/>
                  <a:t>break</a:t>
                </a:r>
                <a:endParaRPr lang="en-US" sz="2400" b="1" i="1" baseline="-25000" dirty="0"/>
              </a:p>
            </p:txBody>
          </p:sp>
        </p:grp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 flipV="1">
              <a:off x="6477000" y="1905000"/>
              <a:ext cx="0" cy="3648809"/>
            </a:xfrm>
            <a:prstGeom prst="line">
              <a:avLst/>
            </a:prstGeom>
            <a:grpFill/>
            <a:ln w="5715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7419822" y="1185443"/>
            <a:ext cx="4448290" cy="4947087"/>
            <a:chOff x="4303717" y="1136655"/>
            <a:chExt cx="4448290" cy="4948243"/>
          </a:xfrm>
          <a:noFill/>
        </p:grpSpPr>
        <p:grpSp>
          <p:nvGrpSpPr>
            <p:cNvPr id="42" name="Group 35"/>
            <p:cNvGrpSpPr>
              <a:grpSpLocks/>
            </p:cNvGrpSpPr>
            <p:nvPr/>
          </p:nvGrpSpPr>
          <p:grpSpPr bwMode="auto">
            <a:xfrm>
              <a:off x="4303717" y="1136655"/>
              <a:ext cx="4416425" cy="4948243"/>
              <a:chOff x="2711" y="739"/>
              <a:chExt cx="2782" cy="3117"/>
            </a:xfrm>
            <a:grpFill/>
          </p:grpSpPr>
          <p:sp>
            <p:nvSpPr>
              <p:cNvPr id="49" name="Line 36"/>
              <p:cNvSpPr>
                <a:spLocks noChangeShapeType="1"/>
              </p:cNvSpPr>
              <p:nvPr/>
            </p:nvSpPr>
            <p:spPr bwMode="auto">
              <a:xfrm flipV="1">
                <a:off x="3122" y="1192"/>
                <a:ext cx="24" cy="2565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7"/>
              <p:cNvSpPr>
                <a:spLocks noChangeShapeType="1"/>
              </p:cNvSpPr>
              <p:nvPr/>
            </p:nvSpPr>
            <p:spPr bwMode="auto">
              <a:xfrm flipV="1">
                <a:off x="2711" y="3539"/>
                <a:ext cx="2782" cy="1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8"/>
              <p:cNvSpPr>
                <a:spLocks noChangeShapeType="1"/>
              </p:cNvSpPr>
              <p:nvPr/>
            </p:nvSpPr>
            <p:spPr bwMode="auto">
              <a:xfrm>
                <a:off x="3626" y="2213"/>
                <a:ext cx="1407" cy="264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 flipV="1">
                <a:off x="3624" y="1216"/>
                <a:ext cx="0" cy="2299"/>
              </a:xfrm>
              <a:prstGeom prst="line">
                <a:avLst/>
              </a:prstGeom>
              <a:grpFill/>
              <a:ln w="57150">
                <a:solidFill>
                  <a:srgbClr val="00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 flipV="1">
                <a:off x="5033" y="1216"/>
                <a:ext cx="0" cy="2299"/>
              </a:xfrm>
              <a:prstGeom prst="line">
                <a:avLst/>
              </a:prstGeom>
              <a:grpFill/>
              <a:ln w="57150">
                <a:solidFill>
                  <a:srgbClr val="0099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 Box 41"/>
              <p:cNvSpPr txBox="1">
                <a:spLocks noChangeArrowheads="1"/>
              </p:cNvSpPr>
              <p:nvPr/>
            </p:nvSpPr>
            <p:spPr bwMode="auto">
              <a:xfrm>
                <a:off x="3848" y="3565"/>
                <a:ext cx="774" cy="2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FF"/>
                    </a:solidFill>
                  </a:rPr>
                  <a:t>Energy</a:t>
                </a:r>
              </a:p>
            </p:txBody>
          </p:sp>
          <p:sp>
            <p:nvSpPr>
              <p:cNvPr id="55" name="Text Box 42"/>
              <p:cNvSpPr txBox="1">
                <a:spLocks noChangeArrowheads="1"/>
              </p:cNvSpPr>
              <p:nvPr/>
            </p:nvSpPr>
            <p:spPr bwMode="auto">
              <a:xfrm rot="16200000">
                <a:off x="1497" y="1977"/>
                <a:ext cx="2768" cy="291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E</a:t>
                </a:r>
                <a:r>
                  <a:rPr lang="en-US" sz="2400" b="1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 × Number per Unit Energy</a:t>
                </a:r>
              </a:p>
            </p:txBody>
          </p:sp>
        </p:grp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994275" y="5080000"/>
              <a:ext cx="755335" cy="4617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 dirty="0" err="1"/>
                <a:t>E</a:t>
              </a:r>
              <a:r>
                <a:rPr lang="en-US" sz="2400" b="1" i="1" baseline="-25000" dirty="0" err="1"/>
                <a:t>min</a:t>
              </a:r>
              <a:endParaRPr lang="en-US" sz="2400" b="1" i="1" baseline="-25000" dirty="0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7951788" y="4695825"/>
              <a:ext cx="800219" cy="4617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/>
                <a:t>E</a:t>
              </a:r>
              <a:r>
                <a:rPr lang="en-US" sz="2400" b="1" i="1" baseline="-25000"/>
                <a:t>max</a:t>
              </a: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6249957" y="2545685"/>
              <a:ext cx="809837" cy="7080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 dirty="0">
                  <a:sym typeface="Symbol" pitchFamily="18" charset="2"/>
                </a:rPr>
                <a:t>-</a:t>
              </a:r>
              <a:r>
                <a:rPr lang="en-US" sz="3600" b="1" i="1" dirty="0">
                  <a:sym typeface="Symbol" pitchFamily="18" charset="2"/>
                </a:rPr>
                <a:t>p</a:t>
              </a:r>
              <a:r>
                <a:rPr lang="en-US" sz="3600" b="1" i="1" baseline="-25000" dirty="0">
                  <a:sym typeface="Symbol" pitchFamily="18" charset="2"/>
                </a:rPr>
                <a:t>1</a:t>
              </a:r>
              <a:endParaRPr lang="en-US" sz="4000" b="1" i="1" baseline="-25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89739" y="1944820"/>
            <a:ext cx="3405099" cy="2653069"/>
            <a:chOff x="2289739" y="1944820"/>
            <a:chExt cx="3405099" cy="2653069"/>
          </a:xfrm>
        </p:grpSpPr>
        <p:sp>
          <p:nvSpPr>
            <p:cNvPr id="56" name="TextBox 55"/>
            <p:cNvSpPr txBox="1"/>
            <p:nvPr/>
          </p:nvSpPr>
          <p:spPr>
            <a:xfrm>
              <a:off x="2289739" y="4013114"/>
              <a:ext cx="3405099" cy="5847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 p</a:t>
              </a:r>
              <a:r>
                <a:rPr lang="en-US" sz="3200" b="1" baseline="-25000" dirty="0" smtClean="0"/>
                <a:t>1</a:t>
              </a:r>
              <a:r>
                <a:rPr lang="en-US" sz="3200" b="1" dirty="0" smtClean="0"/>
                <a:t> ~ 2.9  p</a:t>
              </a:r>
              <a:r>
                <a:rPr lang="en-US" sz="3200" b="1" baseline="-25000" dirty="0" smtClean="0"/>
                <a:t>2</a:t>
              </a:r>
              <a:r>
                <a:rPr lang="en-US" sz="3200" b="1" dirty="0" smtClean="0"/>
                <a:t> ~ 2.5</a:t>
              </a:r>
              <a:endParaRPr lang="en-US" sz="32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35227" y="1944820"/>
              <a:ext cx="1560042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(Hattori+ 2020)</a:t>
              </a:r>
              <a:endParaRPr lang="en-US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014058" y="4291791"/>
            <a:ext cx="1965602" cy="850387"/>
            <a:chOff x="8204161" y="555806"/>
            <a:chExt cx="1965602" cy="850387"/>
          </a:xfrm>
        </p:grpSpPr>
        <p:sp>
          <p:nvSpPr>
            <p:cNvPr id="58" name="TextBox 57"/>
            <p:cNvSpPr txBox="1"/>
            <p:nvPr/>
          </p:nvSpPr>
          <p:spPr>
            <a:xfrm>
              <a:off x="8442967" y="555806"/>
              <a:ext cx="1662635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(Alford+ in prep)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204161" y="821418"/>
              <a:ext cx="1965602" cy="5847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 p</a:t>
              </a:r>
              <a:r>
                <a:rPr lang="en-US" sz="3200" b="1" baseline="-25000" dirty="0" smtClean="0"/>
                <a:t>1</a:t>
              </a:r>
              <a:r>
                <a:rPr lang="en-US" sz="3200" b="1" dirty="0" smtClean="0"/>
                <a:t> ~ 2.35</a:t>
              </a:r>
              <a:endParaRPr lang="en-US" sz="3200" b="1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45585" y="5573497"/>
            <a:ext cx="1784463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 w="635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G21.5-0.0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92959" y="5686703"/>
            <a:ext cx="1874231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G54.1+0.3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2" grpId="0" animBg="1"/>
      <p:bldP spid="6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HESS </a:t>
            </a:r>
            <a:r>
              <a:rPr lang="en-US" dirty="0"/>
              <a:t>J1640-465: </a:t>
            </a:r>
            <a:r>
              <a:rPr lang="en-US" dirty="0" smtClean="0"/>
              <a:t>“Stage 2” PWN in SNR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166" y="1828799"/>
            <a:ext cx="4860815" cy="4227443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TeV</a:t>
            </a:r>
            <a:r>
              <a:rPr lang="en-US" dirty="0" smtClean="0"/>
              <a:t> luminous source in Galaxy</a:t>
            </a:r>
          </a:p>
          <a:p>
            <a:pPr lvl="1"/>
            <a:r>
              <a:rPr lang="en-US" dirty="0" smtClean="0"/>
              <a:t>(possibly from a SNR)</a:t>
            </a:r>
          </a:p>
          <a:p>
            <a:r>
              <a:rPr lang="en-US" dirty="0" smtClean="0"/>
              <a:t>Associated with:</a:t>
            </a:r>
          </a:p>
          <a:p>
            <a:pPr lvl="1"/>
            <a:r>
              <a:rPr lang="en-US" dirty="0" smtClean="0"/>
              <a:t>a young, energetic pulsar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an </a:t>
            </a:r>
            <a:r>
              <a:rPr lang="en-US" dirty="0" err="1" smtClean="0"/>
              <a:t>abnormably</a:t>
            </a:r>
            <a:r>
              <a:rPr lang="en-US" dirty="0" smtClean="0"/>
              <a:t> high braking index (</a:t>
            </a:r>
            <a:r>
              <a:rPr lang="en-US" b="1" i="1" dirty="0" smtClean="0"/>
              <a:t>p</a:t>
            </a:r>
            <a:r>
              <a:rPr lang="en-US" dirty="0" smtClean="0"/>
              <a:t> &gt; 3),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X-ray PWN offset from pulsar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22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323164" y="1768585"/>
            <a:ext cx="5567999" cy="4730419"/>
            <a:chOff x="6323164" y="1768585"/>
            <a:chExt cx="5567999" cy="47304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466" y="1768585"/>
              <a:ext cx="5357073" cy="42876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23164" y="6222005"/>
              <a:ext cx="5567999" cy="27699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(</a:t>
              </a:r>
              <a:r>
                <a:rPr lang="en-US" sz="1200" dirty="0">
                  <a:latin typeface="+mj-lt"/>
                </a:rPr>
                <a:t> "Discovery of the hard VHE γ-ray source HESS J1641−463", H.E.S.S. Collaboration</a:t>
              </a:r>
              <a:r>
                <a:rPr lang="en-US" sz="1200" dirty="0" smtClean="0">
                  <a:latin typeface="+mj-lt"/>
                </a:rPr>
                <a:t>)</a:t>
              </a:r>
              <a:endParaRPr lang="en-US" sz="1200" dirty="0"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32174" y="8097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54389" y="1768585"/>
            <a:ext cx="5567999" cy="4772462"/>
            <a:chOff x="6554389" y="1768585"/>
            <a:chExt cx="5567999" cy="47724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828" y="1768585"/>
              <a:ext cx="4112147" cy="424682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54389" y="6264048"/>
              <a:ext cx="5567999" cy="27699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(</a:t>
              </a:r>
              <a:r>
                <a:rPr lang="en-US" sz="1200" dirty="0">
                  <a:latin typeface="+mj-lt"/>
                </a:rPr>
                <a:t> "Discovery of the hard VHE γ-ray source HESS J1641−463", H.E.S.S. Collaboration</a:t>
              </a:r>
              <a:r>
                <a:rPr lang="en-US" sz="1200" dirty="0" smtClean="0">
                  <a:latin typeface="+mj-lt"/>
                </a:rPr>
                <a:t>)</a:t>
              </a:r>
              <a:endParaRPr lang="en-US" sz="1200" dirty="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3184" y="1899672"/>
            <a:ext cx="5975744" cy="4089780"/>
            <a:chOff x="5608320" y="1844808"/>
            <a:chExt cx="5975744" cy="408978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09000"/>
                      </a14:imgEffect>
                      <a14:imgEffect>
                        <a14:brightnessContrast contras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54" b="10040"/>
            <a:stretch/>
          </p:blipFill>
          <p:spPr bwMode="auto">
            <a:xfrm>
              <a:off x="5608320" y="1844808"/>
              <a:ext cx="5975744" cy="380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7571232" y="5657589"/>
              <a:ext cx="2420112" cy="27699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1200" dirty="0" smtClean="0">
                  <a:latin typeface="+mj-lt"/>
                </a:rPr>
                <a:t>(</a:t>
              </a:r>
              <a:r>
                <a:rPr lang="en-US" altLang="en-US" sz="1200" dirty="0" err="1" smtClean="0">
                  <a:latin typeface="+mj-lt"/>
                </a:rPr>
                <a:t>Gotthelf</a:t>
              </a:r>
              <a:r>
                <a:rPr lang="en-US" altLang="en-US" sz="1200" dirty="0" smtClean="0">
                  <a:latin typeface="+mj-lt"/>
                </a:rPr>
                <a:t> </a:t>
              </a:r>
              <a:r>
                <a:rPr lang="en-US" altLang="en-US" sz="1200" dirty="0">
                  <a:latin typeface="+mj-lt"/>
                </a:rPr>
                <a:t>et al. </a:t>
              </a:r>
              <a:r>
                <a:rPr lang="en-US" altLang="en-US" sz="1200" dirty="0" smtClean="0">
                  <a:latin typeface="+mj-lt"/>
                </a:rPr>
                <a:t>2014, </a:t>
              </a:r>
              <a:r>
                <a:rPr lang="en-US" altLang="en-US" sz="1200" i="1" dirty="0" err="1">
                  <a:latin typeface="+mj-lt"/>
                </a:rPr>
                <a:t>ApJ</a:t>
              </a:r>
              <a:r>
                <a:rPr lang="en-US" altLang="en-US" sz="1200" dirty="0">
                  <a:latin typeface="+mj-lt"/>
                </a:rPr>
                <a:t> </a:t>
              </a:r>
              <a:r>
                <a:rPr lang="en-US" altLang="en-US" sz="1200" dirty="0" smtClean="0">
                  <a:latin typeface="+mj-lt"/>
                </a:rPr>
                <a:t>,788, 155)</a:t>
              </a:r>
              <a:endParaRPr lang="en-US" altLang="en-US" sz="12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47320" y="1795477"/>
            <a:ext cx="5633255" cy="4744288"/>
            <a:chOff x="6247320" y="1795477"/>
            <a:chExt cx="5633255" cy="4744288"/>
          </a:xfrm>
        </p:grpSpPr>
        <p:grpSp>
          <p:nvGrpSpPr>
            <p:cNvPr id="19" name="Group 18"/>
            <p:cNvGrpSpPr/>
            <p:nvPr/>
          </p:nvGrpSpPr>
          <p:grpSpPr>
            <a:xfrm>
              <a:off x="6247320" y="1795477"/>
              <a:ext cx="5633255" cy="4744288"/>
              <a:chOff x="6247320" y="1795477"/>
              <a:chExt cx="5633255" cy="4744288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10"/>
              <a:stretch/>
            </p:blipFill>
            <p:spPr bwMode="auto">
              <a:xfrm>
                <a:off x="6247320" y="1795477"/>
                <a:ext cx="4712229" cy="4263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8772940" y="6262766"/>
                <a:ext cx="3107635" cy="276999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altLang="en-US" sz="1200" dirty="0" smtClean="0">
                    <a:latin typeface="+mj-lt"/>
                  </a:rPr>
                  <a:t>(R</a:t>
                </a:r>
                <a:r>
                  <a:rPr lang="en-US" altLang="en-US" sz="1200" dirty="0">
                    <a:latin typeface="+mj-lt"/>
                  </a:rPr>
                  <a:t>. F. Archibald et al. </a:t>
                </a:r>
                <a:r>
                  <a:rPr lang="en-US" altLang="en-US" sz="1200" dirty="0" smtClean="0">
                    <a:latin typeface="+mj-lt"/>
                  </a:rPr>
                  <a:t>2016, </a:t>
                </a:r>
                <a:r>
                  <a:rPr lang="en-US" altLang="en-US" sz="1200" i="1" dirty="0" err="1" smtClean="0">
                    <a:latin typeface="+mj-lt"/>
                  </a:rPr>
                  <a:t>ApJL</a:t>
                </a:r>
                <a:r>
                  <a:rPr lang="en-US" altLang="en-US" sz="1200" dirty="0" smtClean="0">
                    <a:latin typeface="+mj-lt"/>
                  </a:rPr>
                  <a:t>, 819, L16)</a:t>
                </a:r>
                <a:endParaRPr lang="en-US" altLang="en-US" sz="1200" dirty="0">
                  <a:latin typeface="+mj-lt"/>
                </a:endParaRPr>
              </a:p>
            </p:txBody>
          </p:sp>
        </p:grpSp>
        <p:sp>
          <p:nvSpPr>
            <p:cNvPr id="20" name="Rounded Rectangle 19"/>
            <p:cNvSpPr/>
            <p:nvPr/>
          </p:nvSpPr>
          <p:spPr bwMode="auto">
            <a:xfrm>
              <a:off x="6247320" y="1873715"/>
              <a:ext cx="4526697" cy="379155"/>
            </a:xfrm>
            <a:prstGeom prst="roundRect">
              <a:avLst/>
            </a:prstGeom>
            <a:solidFill>
              <a:srgbClr val="00B0F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93881" y="1768584"/>
            <a:ext cx="5141844" cy="4230169"/>
            <a:chOff x="6193881" y="1768584"/>
            <a:chExt cx="5141844" cy="423016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881" y="1768584"/>
              <a:ext cx="5141844" cy="423016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204857" y="5656219"/>
              <a:ext cx="2149948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Abdelmaguid</a:t>
              </a:r>
              <a:r>
                <a:rPr lang="en-US" sz="1600" dirty="0" smtClean="0"/>
                <a:t>+ 2023)</a:t>
              </a: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94022" y="3004457"/>
            <a:ext cx="1763486" cy="1502229"/>
            <a:chOff x="7694022" y="3004457"/>
            <a:chExt cx="1763486" cy="1502229"/>
          </a:xfrm>
        </p:grpSpPr>
        <p:sp>
          <p:nvSpPr>
            <p:cNvPr id="28" name="5-Point Star 27"/>
            <p:cNvSpPr>
              <a:spLocks noChangeAspect="1"/>
            </p:cNvSpPr>
            <p:nvPr/>
          </p:nvSpPr>
          <p:spPr bwMode="auto">
            <a:xfrm>
              <a:off x="7694022" y="3252651"/>
              <a:ext cx="619832" cy="619832"/>
            </a:xfrm>
            <a:prstGeom prst="star5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759337" y="3004457"/>
              <a:ext cx="1698171" cy="1502229"/>
            </a:xfrm>
            <a:prstGeom prst="ellipse">
              <a:avLst/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70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HESS J1640-465: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-rays from a PWN or SNR?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914" y="1775791"/>
            <a:ext cx="5157240" cy="4227443"/>
          </a:xfrm>
        </p:spPr>
        <p:txBody>
          <a:bodyPr>
            <a:normAutofit/>
          </a:bodyPr>
          <a:lstStyle/>
          <a:p>
            <a:r>
              <a:rPr lang="en-US" dirty="0" smtClean="0"/>
              <a:t>Model reproduces SNR size, PWN size and SED</a:t>
            </a:r>
          </a:p>
          <a:p>
            <a:r>
              <a:rPr lang="en-US" dirty="0" smtClean="0"/>
              <a:t>Why so </a:t>
            </a:r>
            <a:r>
              <a:rPr lang="en-US" dirty="0" err="1" smtClean="0"/>
              <a:t>TeV</a:t>
            </a:r>
            <a:r>
              <a:rPr lang="en-US" dirty="0" smtClean="0"/>
              <a:t> luminous?</a:t>
            </a:r>
          </a:p>
          <a:p>
            <a:pPr lvl="1"/>
            <a:r>
              <a:rPr lang="en-US" dirty="0" smtClean="0"/>
              <a:t>Initial period </a:t>
            </a:r>
            <a:r>
              <a:rPr lang="en-US" b="1" i="1" dirty="0" smtClean="0"/>
              <a:t>P</a:t>
            </a:r>
            <a:r>
              <a:rPr lang="en-US" b="1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 10 </a:t>
            </a:r>
            <a:r>
              <a:rPr lang="en-US" dirty="0" err="1" smtClean="0">
                <a:sym typeface="Symbol" panose="05050102010706020507" pitchFamily="18" charset="2"/>
              </a:rPr>
              <a:t>ms</a:t>
            </a:r>
            <a:r>
              <a:rPr lang="en-US" dirty="0" smtClean="0">
                <a:sym typeface="Symbol" panose="05050102010706020507" pitchFamily="18" charset="2"/>
              </a:rPr>
              <a:t> &lt;&lt; current period </a:t>
            </a:r>
            <a:r>
              <a:rPr lang="en-US" b="1" i="1" dirty="0" smtClean="0">
                <a:sym typeface="Symbol" panose="05050102010706020507" pitchFamily="18" charset="2"/>
              </a:rPr>
              <a:t>P</a:t>
            </a:r>
            <a:r>
              <a:rPr lang="en-US" dirty="0" smtClean="0">
                <a:sym typeface="Symbol" panose="05050102010706020507" pitchFamily="18" charset="2"/>
              </a:rPr>
              <a:t>  206 </a:t>
            </a:r>
            <a:r>
              <a:rPr lang="en-US" dirty="0" err="1" smtClean="0">
                <a:sym typeface="Symbol" panose="05050102010706020507" pitchFamily="18" charset="2"/>
              </a:rPr>
              <a:t>ms</a:t>
            </a:r>
            <a:endParaRPr lang="en-US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Initial spin-down luminosity Ė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  1.2×10</a:t>
            </a:r>
            <a:r>
              <a:rPr lang="en-US" baseline="30000" dirty="0" smtClean="0">
                <a:sym typeface="Symbol" panose="05050102010706020507" pitchFamily="18" charset="2"/>
              </a:rPr>
              <a:t>42</a:t>
            </a:r>
            <a:r>
              <a:rPr lang="en-US" dirty="0" smtClean="0">
                <a:sym typeface="Symbol" panose="05050102010706020507" pitchFamily="18" charset="2"/>
              </a:rPr>
              <a:t> ergs / s 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Born spinning very rapidly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23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64287" y="6335493"/>
            <a:ext cx="2149948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Abdelmaguid</a:t>
            </a:r>
            <a:r>
              <a:rPr lang="en-US" sz="1600" dirty="0" smtClean="0"/>
              <a:t>+ 2023)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/>
          <a:stretch/>
        </p:blipFill>
        <p:spPr>
          <a:xfrm>
            <a:off x="6014270" y="1845872"/>
            <a:ext cx="5729240" cy="41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CTA 1: “Stage 2.5” PWN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066" y="1763484"/>
            <a:ext cx="5575387" cy="4280264"/>
          </a:xfrm>
        </p:spPr>
        <p:txBody>
          <a:bodyPr>
            <a:normAutofit/>
          </a:bodyPr>
          <a:lstStyle/>
          <a:p>
            <a:r>
              <a:rPr lang="en-US" dirty="0" smtClean="0"/>
              <a:t>“Mixed Morphology” SNR</a:t>
            </a:r>
          </a:p>
          <a:p>
            <a:pPr lvl="1"/>
            <a:r>
              <a:rPr lang="en-US" dirty="0" smtClean="0"/>
              <a:t>Radio shell + central thermal X-rays</a:t>
            </a:r>
          </a:p>
          <a:p>
            <a:r>
              <a:rPr lang="en-US" dirty="0" smtClean="0"/>
              <a:t>Energetic pulsar</a:t>
            </a:r>
          </a:p>
          <a:p>
            <a:pPr lvl="1"/>
            <a:r>
              <a:rPr lang="en-US" dirty="0" smtClean="0"/>
              <a:t>Discovered in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-rays</a:t>
            </a:r>
          </a:p>
          <a:p>
            <a:r>
              <a:rPr lang="en-US" dirty="0" smtClean="0"/>
              <a:t>Associated with a PWN</a:t>
            </a:r>
          </a:p>
          <a:p>
            <a:pPr lvl="1"/>
            <a:r>
              <a:rPr lang="en-US" dirty="0" smtClean="0"/>
              <a:t>Diffuse </a:t>
            </a:r>
            <a:r>
              <a:rPr lang="en-US" dirty="0" err="1" smtClean="0"/>
              <a:t>TeV</a:t>
            </a:r>
            <a:r>
              <a:rPr lang="en-US" dirty="0" smtClean="0"/>
              <a:t> emission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extended than X-rays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62379" y="1815737"/>
            <a:ext cx="4900613" cy="4819132"/>
            <a:chOff x="6362379" y="1815737"/>
            <a:chExt cx="4900613" cy="48191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379" y="1815737"/>
              <a:ext cx="4900613" cy="42291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27772" y="6296315"/>
              <a:ext cx="1293222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</a:t>
              </a:r>
              <a:r>
                <a:rPr lang="en-US" sz="1600" dirty="0" err="1" smtClean="0"/>
                <a:t>Aliu</a:t>
              </a:r>
              <a:r>
                <a:rPr lang="en-US" sz="1600" dirty="0" smtClean="0"/>
                <a:t>+ 2013)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29786" y="326571"/>
            <a:ext cx="5355856" cy="5718266"/>
            <a:chOff x="5429786" y="326571"/>
            <a:chExt cx="5355856" cy="57182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500" y="326571"/>
              <a:ext cx="3290142" cy="57182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29786" y="5678007"/>
              <a:ext cx="1754788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</a:t>
              </a:r>
              <a:r>
                <a:rPr lang="en-US" sz="1600" dirty="0" err="1" smtClean="0"/>
                <a:t>Caraveo</a:t>
              </a:r>
              <a:r>
                <a:rPr lang="en-US" sz="1600" dirty="0" smtClean="0"/>
                <a:t>+ 2010)</a:t>
              </a:r>
              <a:endParaRPr lang="en-US" sz="1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13107" y="1795017"/>
            <a:ext cx="5431656" cy="4235682"/>
            <a:chOff x="5913107" y="1795017"/>
            <a:chExt cx="5431656" cy="42356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049" y="1795017"/>
              <a:ext cx="4891714" cy="423568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913107" y="5691069"/>
              <a:ext cx="1293222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</a:t>
              </a:r>
              <a:r>
                <a:rPr lang="en-US" sz="1600" dirty="0" err="1" smtClean="0"/>
                <a:t>Aliu</a:t>
              </a:r>
              <a:r>
                <a:rPr lang="en-US" sz="1600" dirty="0" smtClean="0"/>
                <a:t>+ 2013)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13860" y="1773901"/>
            <a:ext cx="4947829" cy="4852261"/>
            <a:chOff x="6413860" y="1773901"/>
            <a:chExt cx="4947829" cy="48522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860" y="1773901"/>
              <a:ext cx="4947829" cy="426984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547458" y="6287608"/>
              <a:ext cx="1293222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</a:t>
              </a:r>
              <a:r>
                <a:rPr lang="en-US" sz="1600" dirty="0" err="1" smtClean="0"/>
                <a:t>Aliu</a:t>
              </a:r>
              <a:r>
                <a:rPr lang="en-US" sz="1600" dirty="0" smtClean="0"/>
                <a:t>+ 2013)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82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CTA 1: Structure of X-ray PWN (</a:t>
            </a:r>
            <a:r>
              <a:rPr lang="en-US" i="1" dirty="0" smtClean="0"/>
              <a:t>XMM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192" y="1828799"/>
            <a:ext cx="5872482" cy="4167051"/>
          </a:xfrm>
        </p:spPr>
        <p:txBody>
          <a:bodyPr/>
          <a:lstStyle/>
          <a:p>
            <a:r>
              <a:rPr lang="en-US" dirty="0" smtClean="0"/>
              <a:t>Inner core (~5’)</a:t>
            </a:r>
          </a:p>
          <a:p>
            <a:pPr lvl="1"/>
            <a:r>
              <a:rPr lang="en-US" dirty="0" smtClean="0"/>
              <a:t>Centered on pulsar</a:t>
            </a:r>
          </a:p>
          <a:p>
            <a:pPr lvl="1"/>
            <a:r>
              <a:rPr lang="en-US" dirty="0" smtClean="0"/>
              <a:t>Fairly uniform surface brightness</a:t>
            </a:r>
          </a:p>
          <a:p>
            <a:pPr lvl="1"/>
            <a:r>
              <a:rPr lang="en-US" dirty="0" smtClean="0"/>
              <a:t>Hard spectrum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~ 2.0</a:t>
            </a:r>
          </a:p>
          <a:p>
            <a:r>
              <a:rPr lang="en-US" dirty="0" smtClean="0"/>
              <a:t>Outer halo (&gt;5’)</a:t>
            </a:r>
          </a:p>
          <a:p>
            <a:pPr lvl="1"/>
            <a:r>
              <a:rPr lang="en-US" dirty="0" smtClean="0"/>
              <a:t>Sharp ~5× drop in surface brightness </a:t>
            </a:r>
          </a:p>
          <a:p>
            <a:pPr lvl="1"/>
            <a:r>
              <a:rPr lang="en-US" dirty="0" smtClean="0"/>
              <a:t>Softer spectrum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~ 2.1 – 2.5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1" t="10606" r="5455" b="9654"/>
          <a:stretch/>
        </p:blipFill>
        <p:spPr>
          <a:xfrm>
            <a:off x="6490792" y="1777184"/>
            <a:ext cx="4926148" cy="42600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2824" y="6283248"/>
            <a:ext cx="1720343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(Alford+ in prep.)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6" r="56883" b="11212"/>
          <a:stretch/>
        </p:blipFill>
        <p:spPr>
          <a:xfrm>
            <a:off x="6583701" y="1776549"/>
            <a:ext cx="4741800" cy="42847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120" y="2037806"/>
            <a:ext cx="8177353" cy="3170099"/>
          </a:xfrm>
          <a:prstGeom prst="rect">
            <a:avLst/>
          </a:prstGeom>
          <a:solidFill>
            <a:schemeClr val="bg1">
              <a:alpha val="8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Outer Halo = Particles escaping from inner core?</a:t>
            </a:r>
          </a:p>
          <a:p>
            <a:endParaRPr lang="en-US" sz="4000" dirty="0"/>
          </a:p>
          <a:p>
            <a:r>
              <a:rPr lang="en-US" sz="4000" dirty="0" smtClean="0"/>
              <a:t>Escaped particles diffusing inside SNR </a:t>
            </a:r>
            <a:r>
              <a:rPr lang="en-US" sz="4000" dirty="0" smtClean="0">
                <a:sym typeface="Wingdings" panose="05000000000000000000" pitchFamily="2" charset="2"/>
              </a:rPr>
              <a:t> extended </a:t>
            </a:r>
            <a:r>
              <a:rPr lang="en-US" sz="40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4000" dirty="0" smtClean="0">
                <a:sym typeface="Wingdings" panose="05000000000000000000" pitchFamily="2" charset="2"/>
              </a:rPr>
              <a:t>-rays?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58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“Stage 2” Particle Escape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26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566" y="2767468"/>
            <a:ext cx="8702736" cy="4055558"/>
            <a:chOff x="548641" y="2767468"/>
            <a:chExt cx="8702736" cy="40555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5" t="11999" r="11841" b="13143"/>
            <a:stretch/>
          </p:blipFill>
          <p:spPr>
            <a:xfrm>
              <a:off x="4650374" y="2767468"/>
              <a:ext cx="3536069" cy="325450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48641" y="6238251"/>
              <a:ext cx="8702736" cy="5847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/>
                <a:t>(Credit: X-ray: NASA/CXC/SAO/</a:t>
              </a:r>
              <a:r>
                <a:rPr lang="en-US" sz="1600" dirty="0" err="1"/>
                <a:t>T.Temim</a:t>
              </a:r>
              <a:r>
                <a:rPr lang="en-US" sz="1600" dirty="0"/>
                <a:t> et al, ESA/XMM-Newton; Radio: SIFA/MOST; Radio: CSIRO/ATNF/ATCA; Infrared: UMass/IPAC-Caltech/NASA/NSF/2MASS); Optical (DSS))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8425" y="1828796"/>
            <a:ext cx="3708576" cy="3669583"/>
            <a:chOff x="438425" y="1828796"/>
            <a:chExt cx="3708576" cy="36695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25" y="1828796"/>
              <a:ext cx="3708576" cy="320040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79114" y="5159825"/>
              <a:ext cx="1293222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</a:t>
              </a:r>
              <a:r>
                <a:rPr lang="en-US" sz="1600" dirty="0" err="1" smtClean="0"/>
                <a:t>Aliu</a:t>
              </a:r>
              <a:r>
                <a:rPr lang="en-US" sz="1600" dirty="0" smtClean="0"/>
                <a:t>+ 2013)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95999" y="1841857"/>
            <a:ext cx="3823575" cy="3885863"/>
            <a:chOff x="7895999" y="1841857"/>
            <a:chExt cx="3823575" cy="38858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999" y="1841857"/>
              <a:ext cx="3817030" cy="351391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241284" y="5389166"/>
              <a:ext cx="1478290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Slane</a:t>
              </a:r>
              <a:r>
                <a:rPr lang="en-US" sz="1600" dirty="0" smtClean="0"/>
                <a:t>+ 2018)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88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28799"/>
            <a:ext cx="10809111" cy="4310743"/>
          </a:xfrm>
        </p:spPr>
        <p:txBody>
          <a:bodyPr>
            <a:normAutofit/>
          </a:bodyPr>
          <a:lstStyle/>
          <a:p>
            <a:r>
              <a:rPr lang="en-US" dirty="0" smtClean="0"/>
              <a:t>Studying </a:t>
            </a:r>
            <a:r>
              <a:rPr lang="en-US" dirty="0" err="1" smtClean="0"/>
              <a:t>PWNe</a:t>
            </a:r>
            <a:r>
              <a:rPr lang="en-US" dirty="0" smtClean="0"/>
              <a:t> offers a wealth of information on Galactic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sources</a:t>
            </a:r>
          </a:p>
          <a:p>
            <a:pPr lvl="1"/>
            <a:r>
              <a:rPr lang="en-US" dirty="0" smtClean="0"/>
              <a:t>Variety of acceleration mechanisms </a:t>
            </a:r>
          </a:p>
          <a:p>
            <a:pPr lvl="1"/>
            <a:r>
              <a:rPr lang="en-US" dirty="0" smtClean="0"/>
              <a:t>Injection of high-energy particles into ISM</a:t>
            </a:r>
            <a:endParaRPr lang="en-US" dirty="0"/>
          </a:p>
          <a:p>
            <a:r>
              <a:rPr lang="en-US" dirty="0" smtClean="0"/>
              <a:t>Studying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-rays provides important information on </a:t>
            </a:r>
            <a:r>
              <a:rPr lang="en-US" dirty="0" err="1" smtClean="0"/>
              <a:t>PWNe</a:t>
            </a:r>
            <a:endParaRPr lang="en-US" dirty="0" smtClean="0"/>
          </a:p>
          <a:p>
            <a:pPr lvl="1"/>
            <a:r>
              <a:rPr lang="en-US" dirty="0" smtClean="0"/>
              <a:t>Background photon fields </a:t>
            </a:r>
            <a:r>
              <a:rPr lang="en-US" dirty="0" smtClean="0">
                <a:sym typeface="Wingdings" panose="05000000000000000000" pitchFamily="2" charset="2"/>
              </a:rPr>
              <a:t> important environmental information</a:t>
            </a:r>
          </a:p>
          <a:p>
            <a:pPr lvl="1"/>
            <a:r>
              <a:rPr lang="en-US" dirty="0" smtClean="0"/>
              <a:t>Crucial for constraining wind parameters (e.g., magnetization </a:t>
            </a:r>
            <a:r>
              <a:rPr lang="en-US" dirty="0" err="1" smtClean="0">
                <a:latin typeface="Symbol" panose="05050102010706020507" pitchFamily="18" charset="2"/>
              </a:rPr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Hopefully more to come!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Galactic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sky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33138" y="1828800"/>
            <a:ext cx="4993018" cy="4102768"/>
          </a:xfrm>
        </p:spPr>
        <p:txBody>
          <a:bodyPr>
            <a:normAutofit/>
          </a:bodyPr>
          <a:lstStyle/>
          <a:p>
            <a:r>
              <a:rPr lang="en-US" dirty="0" smtClean="0"/>
              <a:t>“New” observing facilities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GeV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Fermi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i="1" dirty="0" smtClean="0">
                <a:sym typeface="Wingdings" panose="05000000000000000000" pitchFamily="2" charset="2"/>
              </a:rPr>
              <a:t>AGILE</a:t>
            </a:r>
          </a:p>
          <a:p>
            <a:pPr lvl="1"/>
            <a:r>
              <a:rPr lang="en-US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TeV</a:t>
            </a:r>
            <a:r>
              <a:rPr lang="en-US" dirty="0" smtClean="0">
                <a:sym typeface="Wingdings" panose="05000000000000000000" pitchFamily="2" charset="2"/>
              </a:rPr>
              <a:t> HESS, VERITAS, MAGIC, CANGAROO</a:t>
            </a:r>
          </a:p>
          <a:p>
            <a:pPr lvl="1"/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~</a:t>
            </a:r>
            <a:r>
              <a:rPr lang="en-U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0.1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P</a:t>
            </a:r>
            <a:r>
              <a:rPr lang="en-US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eV</a:t>
            </a:r>
            <a:r>
              <a:rPr lang="en-U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HAWC, Tibet AS-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, LHAASO, MILAGRO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&gt;0.1 </a:t>
            </a:r>
            <a:r>
              <a:rPr lang="en-US" dirty="0" err="1" smtClean="0">
                <a:sym typeface="Wingdings" panose="05000000000000000000" pitchFamily="2" charset="2"/>
              </a:rPr>
              <a:t>PeV</a:t>
            </a:r>
            <a:r>
              <a:rPr lang="en-US" dirty="0" smtClean="0">
                <a:sym typeface="Wingdings" panose="05000000000000000000" pitchFamily="2" charset="2"/>
              </a:rPr>
              <a:t> photons  &gt;</a:t>
            </a:r>
            <a:r>
              <a:rPr lang="en-US" dirty="0" err="1" smtClean="0">
                <a:sym typeface="Wingdings" panose="05000000000000000000" pitchFamily="2" charset="2"/>
              </a:rPr>
              <a:t>PeV</a:t>
            </a:r>
            <a:r>
              <a:rPr lang="en-US" dirty="0" smtClean="0">
                <a:sym typeface="Wingdings" panose="05000000000000000000" pitchFamily="2" charset="2"/>
              </a:rPr>
              <a:t> particles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46558" y="1813720"/>
            <a:ext cx="6224016" cy="4773234"/>
            <a:chOff x="5546558" y="1813720"/>
            <a:chExt cx="6224016" cy="47732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558" y="1813720"/>
              <a:ext cx="6224016" cy="411784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41011" y="6248400"/>
              <a:ext cx="1414170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(</a:t>
              </a:r>
              <a:r>
                <a:rPr lang="en-US" sz="1600" dirty="0" err="1" smtClean="0">
                  <a:latin typeface="+mj-lt"/>
                </a:rPr>
                <a:t>Ajello</a:t>
              </a:r>
              <a:r>
                <a:rPr lang="en-US" sz="1600" dirty="0">
                  <a:latin typeface="+mj-lt"/>
                </a:rPr>
                <a:t>+</a:t>
              </a:r>
              <a:r>
                <a:rPr lang="en-US" sz="1600" dirty="0" smtClean="0">
                  <a:latin typeface="+mj-lt"/>
                </a:rPr>
                <a:t> 2017)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46558" y="311734"/>
            <a:ext cx="6224016" cy="5707193"/>
            <a:chOff x="5546558" y="311734"/>
            <a:chExt cx="6224016" cy="57071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558" y="311734"/>
              <a:ext cx="6224016" cy="56768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773617" y="5680373"/>
              <a:ext cx="1636987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Abdalla</a:t>
              </a:r>
              <a:r>
                <a:rPr lang="en-US" sz="1600" dirty="0" smtClean="0"/>
                <a:t>+ 2021)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59896" y="957737"/>
            <a:ext cx="6464821" cy="5676850"/>
            <a:chOff x="5359896" y="957737"/>
            <a:chExt cx="6464821" cy="56768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896" y="957737"/>
              <a:ext cx="6464821" cy="509017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76993" y="6296033"/>
              <a:ext cx="1330814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(Cao+ 2021)</a:t>
              </a:r>
              <a:endParaRPr lang="en-US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5417" y="2513758"/>
            <a:ext cx="7273235" cy="1754326"/>
          </a:xfrm>
          <a:prstGeom prst="rect">
            <a:avLst/>
          </a:prstGeom>
          <a:solidFill>
            <a:schemeClr val="bg1">
              <a:alpha val="80000"/>
            </a:schemeClr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What are the Galactic </a:t>
            </a:r>
            <a:r>
              <a:rPr lang="en-US" sz="5400" b="1" dirty="0" err="1" smtClean="0">
                <a:solidFill>
                  <a:srgbClr val="FF0000"/>
                </a:solidFill>
              </a:rPr>
              <a:t>PeVatrons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Wind Nebulae (</a:t>
            </a:r>
            <a:r>
              <a:rPr lang="en-US" dirty="0" err="1" smtClean="0"/>
              <a:t>PWNe</a:t>
            </a:r>
            <a:r>
              <a:rPr lang="en-US" dirty="0" smtClean="0"/>
              <a:t>) = </a:t>
            </a:r>
            <a:r>
              <a:rPr lang="en-US" dirty="0" err="1" smtClean="0"/>
              <a:t>Pevatrons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168" y="1828800"/>
            <a:ext cx="5873884" cy="4038600"/>
          </a:xfrm>
        </p:spPr>
        <p:txBody>
          <a:bodyPr/>
          <a:lstStyle/>
          <a:p>
            <a:r>
              <a:rPr lang="en-US" dirty="0" smtClean="0"/>
              <a:t>Many Galactic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sources coincident with pulsars…</a:t>
            </a:r>
          </a:p>
          <a:p>
            <a:pPr lvl="1"/>
            <a:r>
              <a:rPr lang="en-US" dirty="0" smtClean="0"/>
              <a:t>… observed to produce </a:t>
            </a:r>
            <a:r>
              <a:rPr lang="en-US" dirty="0" err="1" smtClean="0"/>
              <a:t>PWNe</a:t>
            </a:r>
            <a:endParaRPr lang="en-US" dirty="0" smtClean="0"/>
          </a:p>
          <a:p>
            <a:r>
              <a:rPr lang="en-US" dirty="0" smtClean="0"/>
              <a:t>Pulsars / </a:t>
            </a:r>
            <a:r>
              <a:rPr lang="en-US" dirty="0" err="1" smtClean="0"/>
              <a:t>PWNe</a:t>
            </a:r>
            <a:r>
              <a:rPr lang="en-US" dirty="0" smtClean="0"/>
              <a:t> significant fraction of Galactic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sources</a:t>
            </a:r>
          </a:p>
          <a:p>
            <a:pPr lvl="1"/>
            <a:r>
              <a:rPr lang="en-US" dirty="0" smtClean="0"/>
              <a:t> UHE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-rays “universal feature” of energetic pulsars?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142922" y="1828799"/>
            <a:ext cx="4579553" cy="4738277"/>
            <a:chOff x="7142922" y="1828799"/>
            <a:chExt cx="4579553" cy="4738277"/>
          </a:xfrm>
        </p:grpSpPr>
        <p:grpSp>
          <p:nvGrpSpPr>
            <p:cNvPr id="10" name="Group 9"/>
            <p:cNvGrpSpPr/>
            <p:nvPr/>
          </p:nvGrpSpPr>
          <p:grpSpPr>
            <a:xfrm>
              <a:off x="7142922" y="1828799"/>
              <a:ext cx="4579553" cy="4738277"/>
              <a:chOff x="7142922" y="1828799"/>
              <a:chExt cx="4579553" cy="47382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669"/>
              <a:stretch/>
            </p:blipFill>
            <p:spPr>
              <a:xfrm>
                <a:off x="7142922" y="1828799"/>
                <a:ext cx="4579553" cy="417079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9621081" y="6228522"/>
                <a:ext cx="1707519" cy="33855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(Burgess+ 2022)</a:t>
                </a:r>
                <a:endParaRPr lang="en-US" sz="16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282610" y="2809458"/>
              <a:ext cx="2626040" cy="4616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</a:rPr>
                <a:t>PSR </a:t>
              </a:r>
              <a:r>
                <a:rPr lang="en-US" sz="2400" b="1">
                  <a:solidFill>
                    <a:srgbClr val="FF0000"/>
                  </a:solidFill>
                </a:rPr>
                <a:t>J1826−1256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3896" y="1828798"/>
            <a:ext cx="4738579" cy="4738278"/>
            <a:chOff x="6983896" y="1828798"/>
            <a:chExt cx="4738579" cy="473827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39"/>
            <a:stretch/>
          </p:blipFill>
          <p:spPr>
            <a:xfrm>
              <a:off x="6983896" y="1828798"/>
              <a:ext cx="4738579" cy="416962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913562" y="6228522"/>
              <a:ext cx="1707519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(Burgess+ 2022)</a:t>
              </a:r>
              <a:endParaRPr lang="en-US" sz="1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48400" y="2094049"/>
            <a:ext cx="5457825" cy="3949560"/>
            <a:chOff x="6248400" y="2014537"/>
            <a:chExt cx="5457825" cy="39495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2014537"/>
              <a:ext cx="5457825" cy="36671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218902" y="5625543"/>
              <a:ext cx="2412840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Carrigan</a:t>
              </a:r>
              <a:r>
                <a:rPr lang="en-US" sz="1600" dirty="0" smtClean="0"/>
                <a:t>+, HESS 2013)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624" y="398277"/>
            <a:ext cx="11269253" cy="1971363"/>
            <a:chOff x="471624" y="398277"/>
            <a:chExt cx="11269253" cy="197136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" y="398277"/>
              <a:ext cx="11241718" cy="197136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1624" y="532917"/>
              <a:ext cx="1593706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(Alberts+ 2021)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85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/ PWN –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915" y="1749287"/>
            <a:ext cx="5953533" cy="4299287"/>
          </a:xfrm>
        </p:spPr>
        <p:txBody>
          <a:bodyPr/>
          <a:lstStyle/>
          <a:p>
            <a:r>
              <a:rPr lang="en-US" dirty="0" smtClean="0"/>
              <a:t>Pulsars associated with </a:t>
            </a:r>
            <a:r>
              <a:rPr lang="en-US" dirty="0" err="1" smtClean="0"/>
              <a:t>TeV</a:t>
            </a:r>
            <a:r>
              <a:rPr lang="en-US" dirty="0" smtClean="0"/>
              <a:t> sources are:</a:t>
            </a:r>
          </a:p>
          <a:p>
            <a:pPr lvl="1"/>
            <a:r>
              <a:rPr lang="en-US" dirty="0" smtClean="0"/>
              <a:t>energetic (high Ė), and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ary in “age”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baseline="-25000" dirty="0" smtClean="0"/>
              <a:t>c</a:t>
            </a:r>
            <a:r>
              <a:rPr lang="en-US" dirty="0" smtClean="0"/>
              <a:t> ~ 10</a:t>
            </a:r>
            <a:r>
              <a:rPr lang="en-US" baseline="30000" dirty="0" smtClean="0"/>
              <a:t>3</a:t>
            </a:r>
            <a:r>
              <a:rPr lang="en-US" dirty="0" smtClean="0"/>
              <a:t> – 10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/>
              <a:t>“Older” pulsars often associated with </a:t>
            </a:r>
            <a:r>
              <a:rPr lang="en-US" dirty="0" err="1" smtClean="0"/>
              <a:t>TeV</a:t>
            </a:r>
            <a:r>
              <a:rPr lang="en-US" dirty="0" smtClean="0"/>
              <a:t> halos</a:t>
            </a:r>
          </a:p>
          <a:p>
            <a:pPr lvl="1"/>
            <a:r>
              <a:rPr lang="en-US" dirty="0" err="1" smtClean="0"/>
              <a:t>TeV</a:t>
            </a:r>
            <a:r>
              <a:rPr lang="en-US" dirty="0" smtClean="0"/>
              <a:t> &gt;&gt; radio, X-ray extent</a:t>
            </a:r>
          </a:p>
          <a:p>
            <a:pPr lvl="1"/>
            <a:r>
              <a:rPr lang="en-US" dirty="0" smtClean="0"/>
              <a:t>Particles escape from PWN, diffuse in ISM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321287" y="1828799"/>
            <a:ext cx="4717775" cy="4771053"/>
            <a:chOff x="7050157" y="1828799"/>
            <a:chExt cx="4717775" cy="47710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20"/>
            <a:stretch/>
          </p:blipFill>
          <p:spPr>
            <a:xfrm>
              <a:off x="7050157" y="1828799"/>
              <a:ext cx="4717775" cy="42197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409044" y="6261298"/>
              <a:ext cx="1636987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Abdalla</a:t>
              </a:r>
              <a:r>
                <a:rPr lang="en-US" sz="1600" dirty="0" smtClean="0"/>
                <a:t>+ 2018)</a:t>
              </a:r>
              <a:endParaRPr lang="en-US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72465" y="1815899"/>
            <a:ext cx="4376492" cy="4777323"/>
            <a:chOff x="6672465" y="1815899"/>
            <a:chExt cx="4376492" cy="4777323"/>
          </a:xfrm>
        </p:grpSpPr>
        <p:pic>
          <p:nvPicPr>
            <p:cNvPr id="11" name="Main graphic"/>
            <p:cNvPicPr>
              <a:picLocks noChangeAspect="1"/>
            </p:cNvPicPr>
            <p:nvPr/>
          </p:nvPicPr>
          <p:blipFill rotWithShape="1">
            <a:blip r:embed="rId3"/>
            <a:srcRect r="64400"/>
            <a:stretch/>
          </p:blipFill>
          <p:spPr>
            <a:xfrm>
              <a:off x="7251149" y="1815899"/>
              <a:ext cx="3797808" cy="4181856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672465" y="6254668"/>
              <a:ext cx="2037737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Abeysekara</a:t>
              </a:r>
              <a:r>
                <a:rPr lang="en-US" sz="1600" dirty="0" smtClean="0"/>
                <a:t>+ 2017)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49344" y="1770000"/>
            <a:ext cx="5511602" cy="4816596"/>
            <a:chOff x="6449344" y="1770000"/>
            <a:chExt cx="5511602" cy="4816596"/>
          </a:xfrm>
        </p:grpSpPr>
        <p:pic>
          <p:nvPicPr>
            <p:cNvPr id="14" name="New pictur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9344" y="1770000"/>
              <a:ext cx="4372226" cy="426695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952383" y="6248042"/>
              <a:ext cx="2008563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(Tang &amp; </a:t>
              </a:r>
              <a:r>
                <a:rPr lang="en-US" sz="1600" dirty="0" err="1" smtClean="0"/>
                <a:t>Piran</a:t>
              </a:r>
              <a:r>
                <a:rPr lang="en-US" sz="1600" dirty="0" smtClean="0"/>
                <a:t> 2019)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63530" y="2208955"/>
            <a:ext cx="7711048" cy="2585323"/>
          </a:xfrm>
          <a:prstGeom prst="rect">
            <a:avLst/>
          </a:prstGeom>
          <a:solidFill>
            <a:schemeClr val="bg1">
              <a:alpha val="80000"/>
            </a:schemeClr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Range in “ages” </a:t>
            </a:r>
            <a:r>
              <a:rPr lang="en-US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Diversity </a:t>
            </a:r>
            <a:r>
              <a:rPr lang="en-US" sz="5400" b="1" dirty="0" smtClean="0">
                <a:solidFill>
                  <a:srgbClr val="FF0000"/>
                </a:solidFill>
              </a:rPr>
              <a:t>in observed properties of PWN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PWN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905" y="1828800"/>
            <a:ext cx="5093252" cy="4240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“Three” stages:</a:t>
            </a:r>
          </a:p>
          <a:p>
            <a:pPr lvl="1"/>
            <a:r>
              <a:rPr lang="en-US" dirty="0" smtClean="0"/>
              <a:t>PWN freely expands within a SNR</a:t>
            </a:r>
          </a:p>
          <a:p>
            <a:pPr lvl="1"/>
            <a:r>
              <a:rPr lang="en-US" dirty="0" smtClean="0"/>
              <a:t>PWN interacts with SNR reverse shock</a:t>
            </a:r>
          </a:p>
          <a:p>
            <a:pPr lvl="1"/>
            <a:r>
              <a:rPr lang="en-US" dirty="0" smtClean="0"/>
              <a:t>Pulsar leaves SNR and creates “new” PWN in ISM</a:t>
            </a:r>
          </a:p>
          <a:p>
            <a:r>
              <a:rPr lang="en-US" dirty="0" smtClean="0"/>
              <a:t>Long radiative lifetime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“Stage 3” PWN 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 Remnants of Stages 1 &amp;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F2D-053D-44EF-937F-31020F30D603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667556" y="1828800"/>
            <a:ext cx="6102815" cy="4764422"/>
            <a:chOff x="5667556" y="1828800"/>
            <a:chExt cx="6102815" cy="47644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56" y="1828800"/>
              <a:ext cx="6102815" cy="41479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672465" y="6254668"/>
              <a:ext cx="1638590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Giacinti</a:t>
              </a:r>
              <a:r>
                <a:rPr lang="en-US" sz="1600" dirty="0" smtClean="0"/>
                <a:t>+ 2020)</a:t>
              </a:r>
              <a:endParaRPr lang="en-US" sz="1600" dirty="0"/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711200" y="1716422"/>
            <a:ext cx="11059171" cy="205406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/>
          <p:cNvSpPr>
            <a:spLocks/>
          </p:cNvSpPr>
          <p:nvPr/>
        </p:nvSpPr>
        <p:spPr bwMode="auto">
          <a:xfrm rot="10800000">
            <a:off x="10908611" y="1930400"/>
            <a:ext cx="538163" cy="4033838"/>
          </a:xfrm>
          <a:custGeom>
            <a:avLst/>
            <a:gdLst>
              <a:gd name="T0" fmla="*/ 459 w 605"/>
              <a:gd name="T1" fmla="*/ 0 h 2541"/>
              <a:gd name="T2" fmla="*/ 169 w 605"/>
              <a:gd name="T3" fmla="*/ 412 h 2541"/>
              <a:gd name="T4" fmla="*/ 24 w 605"/>
              <a:gd name="T5" fmla="*/ 1089 h 2541"/>
              <a:gd name="T6" fmla="*/ 97 w 605"/>
              <a:gd name="T7" fmla="*/ 1815 h 2541"/>
              <a:gd name="T8" fmla="*/ 605 w 605"/>
              <a:gd name="T9" fmla="*/ 2541 h 2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2541"/>
              <a:gd name="T17" fmla="*/ 605 w 605"/>
              <a:gd name="T18" fmla="*/ 2541 h 2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2541">
                <a:moveTo>
                  <a:pt x="459" y="0"/>
                </a:moveTo>
                <a:cubicBezTo>
                  <a:pt x="350" y="115"/>
                  <a:pt x="241" y="231"/>
                  <a:pt x="169" y="412"/>
                </a:cubicBezTo>
                <a:cubicBezTo>
                  <a:pt x="97" y="593"/>
                  <a:pt x="36" y="855"/>
                  <a:pt x="24" y="1089"/>
                </a:cubicBezTo>
                <a:cubicBezTo>
                  <a:pt x="12" y="1323"/>
                  <a:pt x="0" y="1573"/>
                  <a:pt x="97" y="1815"/>
                </a:cubicBezTo>
                <a:cubicBezTo>
                  <a:pt x="194" y="2057"/>
                  <a:pt x="399" y="2299"/>
                  <a:pt x="605" y="2541"/>
                </a:cubicBezTo>
              </a:path>
            </a:pathLst>
          </a:custGeom>
          <a:noFill/>
          <a:ln w="1016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07" name="Freeform 3"/>
          <p:cNvSpPr>
            <a:spLocks/>
          </p:cNvSpPr>
          <p:nvPr/>
        </p:nvSpPr>
        <p:spPr bwMode="auto">
          <a:xfrm>
            <a:off x="3983038" y="1930400"/>
            <a:ext cx="538162" cy="4033838"/>
          </a:xfrm>
          <a:custGeom>
            <a:avLst/>
            <a:gdLst>
              <a:gd name="T0" fmla="*/ 459 w 605"/>
              <a:gd name="T1" fmla="*/ 0 h 2541"/>
              <a:gd name="T2" fmla="*/ 169 w 605"/>
              <a:gd name="T3" fmla="*/ 412 h 2541"/>
              <a:gd name="T4" fmla="*/ 24 w 605"/>
              <a:gd name="T5" fmla="*/ 1089 h 2541"/>
              <a:gd name="T6" fmla="*/ 97 w 605"/>
              <a:gd name="T7" fmla="*/ 1815 h 2541"/>
              <a:gd name="T8" fmla="*/ 605 w 605"/>
              <a:gd name="T9" fmla="*/ 2541 h 2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2541"/>
              <a:gd name="T17" fmla="*/ 605 w 605"/>
              <a:gd name="T18" fmla="*/ 2541 h 2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2541">
                <a:moveTo>
                  <a:pt x="459" y="0"/>
                </a:moveTo>
                <a:cubicBezTo>
                  <a:pt x="350" y="115"/>
                  <a:pt x="241" y="231"/>
                  <a:pt x="169" y="412"/>
                </a:cubicBezTo>
                <a:cubicBezTo>
                  <a:pt x="97" y="593"/>
                  <a:pt x="36" y="855"/>
                  <a:pt x="24" y="1089"/>
                </a:cubicBezTo>
                <a:cubicBezTo>
                  <a:pt x="12" y="1323"/>
                  <a:pt x="0" y="1573"/>
                  <a:pt x="97" y="1815"/>
                </a:cubicBezTo>
                <a:cubicBezTo>
                  <a:pt x="194" y="2057"/>
                  <a:pt x="399" y="2299"/>
                  <a:pt x="605" y="2541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08" name="Freeform 4"/>
          <p:cNvSpPr>
            <a:spLocks/>
          </p:cNvSpPr>
          <p:nvPr/>
        </p:nvSpPr>
        <p:spPr bwMode="auto">
          <a:xfrm>
            <a:off x="3906838" y="1930400"/>
            <a:ext cx="538162" cy="4033838"/>
          </a:xfrm>
          <a:custGeom>
            <a:avLst/>
            <a:gdLst>
              <a:gd name="T0" fmla="*/ 459 w 605"/>
              <a:gd name="T1" fmla="*/ 0 h 2541"/>
              <a:gd name="T2" fmla="*/ 169 w 605"/>
              <a:gd name="T3" fmla="*/ 412 h 2541"/>
              <a:gd name="T4" fmla="*/ 24 w 605"/>
              <a:gd name="T5" fmla="*/ 1089 h 2541"/>
              <a:gd name="T6" fmla="*/ 97 w 605"/>
              <a:gd name="T7" fmla="*/ 1815 h 2541"/>
              <a:gd name="T8" fmla="*/ 605 w 605"/>
              <a:gd name="T9" fmla="*/ 2541 h 2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2541"/>
              <a:gd name="T17" fmla="*/ 605 w 605"/>
              <a:gd name="T18" fmla="*/ 2541 h 2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2541">
                <a:moveTo>
                  <a:pt x="459" y="0"/>
                </a:moveTo>
                <a:cubicBezTo>
                  <a:pt x="350" y="115"/>
                  <a:pt x="241" y="231"/>
                  <a:pt x="169" y="412"/>
                </a:cubicBezTo>
                <a:cubicBezTo>
                  <a:pt x="97" y="593"/>
                  <a:pt x="36" y="855"/>
                  <a:pt x="24" y="1089"/>
                </a:cubicBezTo>
                <a:cubicBezTo>
                  <a:pt x="12" y="1323"/>
                  <a:pt x="0" y="1573"/>
                  <a:pt x="97" y="1815"/>
                </a:cubicBezTo>
                <a:cubicBezTo>
                  <a:pt x="194" y="2057"/>
                  <a:pt x="399" y="2299"/>
                  <a:pt x="605" y="2541"/>
                </a:cubicBezTo>
              </a:path>
            </a:pathLst>
          </a:custGeom>
          <a:noFill/>
          <a:ln w="1016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09" name="Freeform 5"/>
          <p:cNvSpPr>
            <a:spLocks/>
          </p:cNvSpPr>
          <p:nvPr/>
        </p:nvSpPr>
        <p:spPr bwMode="auto">
          <a:xfrm rot="10800000">
            <a:off x="7708901" y="1892300"/>
            <a:ext cx="538163" cy="4033838"/>
          </a:xfrm>
          <a:custGeom>
            <a:avLst/>
            <a:gdLst>
              <a:gd name="T0" fmla="*/ 459 w 605"/>
              <a:gd name="T1" fmla="*/ 0 h 2541"/>
              <a:gd name="T2" fmla="*/ 169 w 605"/>
              <a:gd name="T3" fmla="*/ 412 h 2541"/>
              <a:gd name="T4" fmla="*/ 24 w 605"/>
              <a:gd name="T5" fmla="*/ 1089 h 2541"/>
              <a:gd name="T6" fmla="*/ 97 w 605"/>
              <a:gd name="T7" fmla="*/ 1815 h 2541"/>
              <a:gd name="T8" fmla="*/ 605 w 605"/>
              <a:gd name="T9" fmla="*/ 2541 h 2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2541"/>
              <a:gd name="T17" fmla="*/ 605 w 605"/>
              <a:gd name="T18" fmla="*/ 2541 h 2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2541">
                <a:moveTo>
                  <a:pt x="459" y="0"/>
                </a:moveTo>
                <a:cubicBezTo>
                  <a:pt x="350" y="115"/>
                  <a:pt x="241" y="231"/>
                  <a:pt x="169" y="412"/>
                </a:cubicBezTo>
                <a:cubicBezTo>
                  <a:pt x="97" y="593"/>
                  <a:pt x="36" y="855"/>
                  <a:pt x="24" y="1089"/>
                </a:cubicBezTo>
                <a:cubicBezTo>
                  <a:pt x="12" y="1323"/>
                  <a:pt x="0" y="1573"/>
                  <a:pt x="97" y="1815"/>
                </a:cubicBezTo>
                <a:cubicBezTo>
                  <a:pt x="194" y="2057"/>
                  <a:pt x="399" y="2299"/>
                  <a:pt x="605" y="2541"/>
                </a:cubicBezTo>
              </a:path>
            </a:pathLst>
          </a:custGeom>
          <a:noFill/>
          <a:ln w="1016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0" name="Freeform 6"/>
          <p:cNvSpPr>
            <a:spLocks/>
          </p:cNvSpPr>
          <p:nvPr/>
        </p:nvSpPr>
        <p:spPr bwMode="auto">
          <a:xfrm rot="10800000">
            <a:off x="7632701" y="1892300"/>
            <a:ext cx="538163" cy="4033838"/>
          </a:xfrm>
          <a:custGeom>
            <a:avLst/>
            <a:gdLst>
              <a:gd name="T0" fmla="*/ 459 w 605"/>
              <a:gd name="T1" fmla="*/ 0 h 2541"/>
              <a:gd name="T2" fmla="*/ 169 w 605"/>
              <a:gd name="T3" fmla="*/ 412 h 2541"/>
              <a:gd name="T4" fmla="*/ 24 w 605"/>
              <a:gd name="T5" fmla="*/ 1089 h 2541"/>
              <a:gd name="T6" fmla="*/ 97 w 605"/>
              <a:gd name="T7" fmla="*/ 1815 h 2541"/>
              <a:gd name="T8" fmla="*/ 605 w 605"/>
              <a:gd name="T9" fmla="*/ 2541 h 2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2541"/>
              <a:gd name="T17" fmla="*/ 605 w 605"/>
              <a:gd name="T18" fmla="*/ 2541 h 2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2541">
                <a:moveTo>
                  <a:pt x="459" y="0"/>
                </a:moveTo>
                <a:cubicBezTo>
                  <a:pt x="350" y="115"/>
                  <a:pt x="241" y="231"/>
                  <a:pt x="169" y="412"/>
                </a:cubicBezTo>
                <a:cubicBezTo>
                  <a:pt x="97" y="593"/>
                  <a:pt x="36" y="855"/>
                  <a:pt x="24" y="1089"/>
                </a:cubicBezTo>
                <a:cubicBezTo>
                  <a:pt x="12" y="1323"/>
                  <a:pt x="0" y="1573"/>
                  <a:pt x="97" y="1815"/>
                </a:cubicBezTo>
                <a:cubicBezTo>
                  <a:pt x="194" y="2057"/>
                  <a:pt x="399" y="2299"/>
                  <a:pt x="605" y="2541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Oval 7"/>
          <p:cNvSpPr>
            <a:spLocks noChangeArrowheads="1"/>
          </p:cNvSpPr>
          <p:nvPr/>
        </p:nvSpPr>
        <p:spPr bwMode="auto">
          <a:xfrm>
            <a:off x="5443538" y="3205164"/>
            <a:ext cx="1382712" cy="11064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Schematic of a </a:t>
            </a:r>
            <a:r>
              <a:rPr lang="en-US" sz="4000" dirty="0" smtClean="0"/>
              <a:t>PWN </a:t>
            </a:r>
            <a:r>
              <a:rPr lang="en-US" sz="4000" dirty="0"/>
              <a:t>inside a </a:t>
            </a:r>
            <a:r>
              <a:rPr lang="en-US" sz="4000" dirty="0" smtClean="0"/>
              <a:t>SNR</a:t>
            </a:r>
            <a:endParaRPr lang="en-US" sz="4000" dirty="0"/>
          </a:p>
        </p:txBody>
      </p:sp>
      <p:sp>
        <p:nvSpPr>
          <p:cNvPr id="1035" name="Line 9"/>
          <p:cNvSpPr>
            <a:spLocks noChangeShapeType="1"/>
          </p:cNvSpPr>
          <p:nvPr/>
        </p:nvSpPr>
        <p:spPr bwMode="auto">
          <a:xfrm>
            <a:off x="5562600" y="2667000"/>
            <a:ext cx="533400" cy="990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6" name="Oval 10"/>
          <p:cNvSpPr>
            <a:spLocks noChangeArrowheads="1"/>
          </p:cNvSpPr>
          <p:nvPr/>
        </p:nvSpPr>
        <p:spPr bwMode="auto">
          <a:xfrm>
            <a:off x="6019800" y="3657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Text Box 11"/>
          <p:cNvSpPr txBox="1">
            <a:spLocks noChangeArrowheads="1"/>
          </p:cNvSpPr>
          <p:nvPr/>
        </p:nvSpPr>
        <p:spPr bwMode="auto">
          <a:xfrm>
            <a:off x="3737598" y="2133600"/>
            <a:ext cx="2030413" cy="457200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Neutron Star</a:t>
            </a:r>
          </a:p>
        </p:txBody>
      </p:sp>
      <p:sp>
        <p:nvSpPr>
          <p:cNvPr id="98317" name="Oval 13"/>
          <p:cNvSpPr>
            <a:spLocks noChangeArrowheads="1"/>
          </p:cNvSpPr>
          <p:nvPr/>
        </p:nvSpPr>
        <p:spPr bwMode="auto">
          <a:xfrm>
            <a:off x="6477000" y="2128870"/>
            <a:ext cx="552660" cy="514938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Oval 15"/>
          <p:cNvSpPr>
            <a:spLocks noChangeArrowheads="1"/>
          </p:cNvSpPr>
          <p:nvPr/>
        </p:nvSpPr>
        <p:spPr bwMode="auto">
          <a:xfrm>
            <a:off x="7887598" y="1743731"/>
            <a:ext cx="830194" cy="608529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57838" y="3275014"/>
            <a:ext cx="1155700" cy="998537"/>
            <a:chOff x="2541" y="2063"/>
            <a:chExt cx="728" cy="629"/>
          </a:xfrm>
        </p:grpSpPr>
        <p:sp>
          <p:nvSpPr>
            <p:cNvPr id="1050" name="Line 17"/>
            <p:cNvSpPr>
              <a:spLocks noChangeShapeType="1"/>
            </p:cNvSpPr>
            <p:nvPr/>
          </p:nvSpPr>
          <p:spPr bwMode="auto">
            <a:xfrm flipH="1">
              <a:off x="2541" y="2378"/>
              <a:ext cx="2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18"/>
            <p:cNvSpPr>
              <a:spLocks noChangeShapeType="1"/>
            </p:cNvSpPr>
            <p:nvPr/>
          </p:nvSpPr>
          <p:spPr bwMode="auto">
            <a:xfrm flipH="1">
              <a:off x="2638" y="2450"/>
              <a:ext cx="192" cy="1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19"/>
            <p:cNvSpPr>
              <a:spLocks noChangeShapeType="1"/>
            </p:cNvSpPr>
            <p:nvPr/>
          </p:nvSpPr>
          <p:spPr bwMode="auto">
            <a:xfrm flipH="1">
              <a:off x="2904" y="2475"/>
              <a:ext cx="0" cy="2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0"/>
            <p:cNvSpPr>
              <a:spLocks noChangeShapeType="1"/>
            </p:cNvSpPr>
            <p:nvPr/>
          </p:nvSpPr>
          <p:spPr bwMode="auto">
            <a:xfrm>
              <a:off x="2976" y="2448"/>
              <a:ext cx="170" cy="14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21"/>
            <p:cNvSpPr>
              <a:spLocks noChangeShapeType="1"/>
            </p:cNvSpPr>
            <p:nvPr/>
          </p:nvSpPr>
          <p:spPr bwMode="auto">
            <a:xfrm>
              <a:off x="3001" y="2378"/>
              <a:ext cx="2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22"/>
            <p:cNvSpPr>
              <a:spLocks noChangeShapeType="1"/>
            </p:cNvSpPr>
            <p:nvPr/>
          </p:nvSpPr>
          <p:spPr bwMode="auto">
            <a:xfrm flipV="1">
              <a:off x="2977" y="2184"/>
              <a:ext cx="193" cy="1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23"/>
            <p:cNvSpPr>
              <a:spLocks noChangeShapeType="1"/>
            </p:cNvSpPr>
            <p:nvPr/>
          </p:nvSpPr>
          <p:spPr bwMode="auto">
            <a:xfrm flipV="1">
              <a:off x="2904" y="2063"/>
              <a:ext cx="3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24"/>
            <p:cNvSpPr>
              <a:spLocks noChangeShapeType="1"/>
            </p:cNvSpPr>
            <p:nvPr/>
          </p:nvSpPr>
          <p:spPr bwMode="auto">
            <a:xfrm flipH="1" flipV="1">
              <a:off x="2638" y="2160"/>
              <a:ext cx="194" cy="1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5151438" y="4389438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Pulsar Wind</a:t>
            </a:r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 flipH="1">
            <a:off x="6826250" y="3198814"/>
            <a:ext cx="768350" cy="346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7478714" y="2989184"/>
            <a:ext cx="2930225" cy="1384995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Termination Shock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Magnetic Field: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ym typeface="Symbol" pitchFamily="18" charset="2"/>
              </a:rPr>
              <a:t></a:t>
            </a:r>
            <a:r>
              <a:rPr lang="en-US" sz="2000" b="1" baseline="-25000" dirty="0">
                <a:sym typeface="Symbol" pitchFamily="18" charset="2"/>
              </a:rPr>
              <a:t>B</a:t>
            </a:r>
            <a:r>
              <a:rPr lang="en-US" sz="2000" b="1" dirty="0">
                <a:cs typeface="Arial" charset="0"/>
                <a:sym typeface="Symbol" pitchFamily="18" charset="2"/>
              </a:rPr>
              <a:t>Ė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Leptons (</a:t>
            </a:r>
            <a:r>
              <a:rPr lang="en-US" sz="2000" b="1" dirty="0" err="1">
                <a:solidFill>
                  <a:srgbClr val="FF0000"/>
                </a:solidFill>
                <a:cs typeface="Arial" charset="0"/>
                <a:sym typeface="Symbol" pitchFamily="18" charset="2"/>
              </a:rPr>
              <a:t>e</a:t>
            </a:r>
            <a:r>
              <a:rPr lang="en-US" sz="2000" b="1" baseline="30000" dirty="0" err="1">
                <a:solidFill>
                  <a:srgbClr val="FF0000"/>
                </a:solidFill>
                <a:cs typeface="Arial" charset="0"/>
                <a:sym typeface="Symbol" pitchFamily="18" charset="2"/>
              </a:rPr>
              <a:t>+</a:t>
            </a:r>
            <a:r>
              <a:rPr lang="en-US" sz="2000" b="1" dirty="0" err="1">
                <a:solidFill>
                  <a:srgbClr val="FF0000"/>
                </a:solidFill>
                <a:cs typeface="Arial" charset="0"/>
                <a:sym typeface="Symbol" pitchFamily="18" charset="2"/>
              </a:rPr>
              <a:t>,e</a:t>
            </a:r>
            <a:r>
              <a:rPr lang="en-US" sz="2000" b="1" baseline="30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-</a:t>
            </a:r>
            <a:r>
              <a:rPr lang="en-US" sz="2000" b="1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):</a:t>
            </a:r>
            <a:r>
              <a:rPr lang="en-US" sz="2000" b="1" dirty="0">
                <a:solidFill>
                  <a:schemeClr val="accent1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000" b="1" dirty="0">
                <a:sym typeface="Symbol" pitchFamily="18" charset="2"/>
              </a:rPr>
              <a:t></a:t>
            </a:r>
            <a:r>
              <a:rPr lang="en-US" sz="2000" b="1" baseline="-25000" dirty="0" err="1">
                <a:sym typeface="Symbol" pitchFamily="18" charset="2"/>
              </a:rPr>
              <a:t>e</a:t>
            </a:r>
            <a:r>
              <a:rPr lang="en-US" sz="2000" b="1" dirty="0" err="1">
                <a:sym typeface="Symbol" pitchFamily="18" charset="2"/>
              </a:rPr>
              <a:t>Ė</a:t>
            </a:r>
            <a:endParaRPr lang="en-US" sz="2000" b="1" dirty="0">
              <a:sym typeface="Symbol" pitchFamily="18" charset="2"/>
            </a:endParaRPr>
          </a:p>
          <a:p>
            <a:pPr algn="ctr"/>
            <a:r>
              <a:rPr lang="en-US" sz="2000" b="1" dirty="0">
                <a:sym typeface="Symbol" pitchFamily="18" charset="2"/>
              </a:rPr>
              <a:t>Injection Spectrum</a:t>
            </a:r>
          </a:p>
        </p:txBody>
      </p:sp>
      <p:sp>
        <p:nvSpPr>
          <p:cNvPr id="98332" name="Text Box 28"/>
          <p:cNvSpPr txBox="1">
            <a:spLocks noChangeArrowheads="1"/>
          </p:cNvSpPr>
          <p:nvPr/>
        </p:nvSpPr>
        <p:spPr bwMode="auto">
          <a:xfrm>
            <a:off x="4703764" y="4887913"/>
            <a:ext cx="3043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9900"/>
                </a:solidFill>
              </a:rPr>
              <a:t>Pulsar Wind Nebula</a:t>
            </a:r>
          </a:p>
          <a:p>
            <a:pPr algn="ctr"/>
            <a:r>
              <a:rPr lang="en-US" sz="2000" b="1">
                <a:solidFill>
                  <a:srgbClr val="009900"/>
                </a:solidFill>
              </a:rPr>
              <a:t>Pressure: </a:t>
            </a:r>
            <a:r>
              <a:rPr lang="en-US" sz="2000" b="1">
                <a:solidFill>
                  <a:srgbClr val="009900"/>
                </a:solidFill>
                <a:sym typeface="Symbol" pitchFamily="18" charset="2"/>
              </a:rPr>
              <a:t>P</a:t>
            </a:r>
            <a:r>
              <a:rPr lang="en-US" sz="2000" b="1" baseline="-25000">
                <a:solidFill>
                  <a:srgbClr val="009900"/>
                </a:solidFill>
                <a:sym typeface="Symbol" pitchFamily="18" charset="2"/>
              </a:rPr>
              <a:t>pwn</a:t>
            </a:r>
            <a:endParaRPr lang="en-US" sz="2000" b="1">
              <a:solidFill>
                <a:srgbClr val="009900"/>
              </a:solidFill>
              <a:sym typeface="Symbol" pitchFamily="18" charset="2"/>
            </a:endParaRPr>
          </a:p>
          <a:p>
            <a:pPr algn="ctr"/>
            <a:r>
              <a:rPr lang="en-US" sz="2000" b="1">
                <a:solidFill>
                  <a:srgbClr val="009900"/>
                </a:solidFill>
                <a:sym typeface="Symbol" pitchFamily="18" charset="2"/>
              </a:rPr>
              <a:t>Magnetic Field: B</a:t>
            </a:r>
            <a:r>
              <a:rPr lang="en-US" sz="2000" b="1" baseline="-25000">
                <a:solidFill>
                  <a:srgbClr val="009900"/>
                </a:solidFill>
                <a:sym typeface="Symbol" pitchFamily="18" charset="2"/>
              </a:rPr>
              <a:t>pwn</a:t>
            </a:r>
            <a:endParaRPr lang="en-US" sz="2000" b="1" baseline="-25000">
              <a:solidFill>
                <a:srgbClr val="0099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7747001" y="4419600"/>
            <a:ext cx="2790825" cy="1066800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800080"/>
                </a:solidFill>
              </a:rPr>
              <a:t>Swept-up Material</a:t>
            </a:r>
          </a:p>
          <a:p>
            <a:pPr algn="ctr"/>
            <a:r>
              <a:rPr lang="en-US" sz="2000" b="1">
                <a:solidFill>
                  <a:srgbClr val="800080"/>
                </a:solidFill>
              </a:rPr>
              <a:t>Mass: </a:t>
            </a:r>
            <a:r>
              <a:rPr lang="en-US" sz="2000" b="1">
                <a:solidFill>
                  <a:srgbClr val="800080"/>
                </a:solidFill>
                <a:sym typeface="Symbol" pitchFamily="18" charset="2"/>
              </a:rPr>
              <a:t>M</a:t>
            </a:r>
            <a:r>
              <a:rPr lang="en-US" sz="2000" b="1" baseline="-25000">
                <a:solidFill>
                  <a:srgbClr val="800080"/>
                </a:solidFill>
                <a:sym typeface="Symbol" pitchFamily="18" charset="2"/>
              </a:rPr>
              <a:t>sw,pwn</a:t>
            </a:r>
            <a:endParaRPr lang="en-US" sz="2000" b="1">
              <a:solidFill>
                <a:srgbClr val="800080"/>
              </a:solidFill>
              <a:sym typeface="Symbol" pitchFamily="18" charset="2"/>
            </a:endParaRPr>
          </a:p>
          <a:p>
            <a:pPr algn="ctr"/>
            <a:r>
              <a:rPr lang="en-US" sz="2000" b="1">
                <a:solidFill>
                  <a:srgbClr val="800080"/>
                </a:solidFill>
                <a:sym typeface="Symbol" pitchFamily="18" charset="2"/>
              </a:rPr>
              <a:t>Velocity: v</a:t>
            </a:r>
            <a:r>
              <a:rPr lang="en-US" sz="2000" b="1" baseline="-25000">
                <a:solidFill>
                  <a:srgbClr val="800080"/>
                </a:solidFill>
                <a:sym typeface="Symbol" pitchFamily="18" charset="2"/>
              </a:rPr>
              <a:t>pwn</a:t>
            </a:r>
            <a:endParaRPr lang="en-US" sz="2000" b="1" baseline="-25000">
              <a:solidFill>
                <a:srgbClr val="80008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98334" name="Freeform 30"/>
          <p:cNvSpPr>
            <a:spLocks/>
          </p:cNvSpPr>
          <p:nvPr/>
        </p:nvSpPr>
        <p:spPr bwMode="auto">
          <a:xfrm>
            <a:off x="783328" y="1930400"/>
            <a:ext cx="538162" cy="4033838"/>
          </a:xfrm>
          <a:custGeom>
            <a:avLst/>
            <a:gdLst>
              <a:gd name="T0" fmla="*/ 459 w 605"/>
              <a:gd name="T1" fmla="*/ 0 h 2541"/>
              <a:gd name="T2" fmla="*/ 169 w 605"/>
              <a:gd name="T3" fmla="*/ 412 h 2541"/>
              <a:gd name="T4" fmla="*/ 24 w 605"/>
              <a:gd name="T5" fmla="*/ 1089 h 2541"/>
              <a:gd name="T6" fmla="*/ 97 w 605"/>
              <a:gd name="T7" fmla="*/ 1815 h 2541"/>
              <a:gd name="T8" fmla="*/ 605 w 605"/>
              <a:gd name="T9" fmla="*/ 2541 h 2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2541"/>
              <a:gd name="T17" fmla="*/ 605 w 605"/>
              <a:gd name="T18" fmla="*/ 2541 h 2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2541">
                <a:moveTo>
                  <a:pt x="459" y="0"/>
                </a:moveTo>
                <a:cubicBezTo>
                  <a:pt x="350" y="115"/>
                  <a:pt x="241" y="231"/>
                  <a:pt x="169" y="412"/>
                </a:cubicBezTo>
                <a:cubicBezTo>
                  <a:pt x="97" y="593"/>
                  <a:pt x="36" y="855"/>
                  <a:pt x="24" y="1089"/>
                </a:cubicBezTo>
                <a:cubicBezTo>
                  <a:pt x="12" y="1323"/>
                  <a:pt x="0" y="1573"/>
                  <a:pt x="97" y="1815"/>
                </a:cubicBezTo>
                <a:cubicBezTo>
                  <a:pt x="194" y="2057"/>
                  <a:pt x="399" y="2299"/>
                  <a:pt x="605" y="2541"/>
                </a:cubicBezTo>
              </a:path>
            </a:pathLst>
          </a:custGeom>
          <a:noFill/>
          <a:ln w="1016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1398104" y="2595840"/>
            <a:ext cx="2343150" cy="2744787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9900"/>
                </a:solidFill>
              </a:rPr>
              <a:t>Supernova Remnant</a:t>
            </a:r>
          </a:p>
          <a:p>
            <a:pPr algn="ctr"/>
            <a:r>
              <a:rPr lang="en-US" b="1" dirty="0">
                <a:solidFill>
                  <a:srgbClr val="FF9900"/>
                </a:solidFill>
              </a:rPr>
              <a:t>Pressure: </a:t>
            </a:r>
            <a:r>
              <a:rPr lang="en-US" b="1" dirty="0" err="1">
                <a:solidFill>
                  <a:srgbClr val="FF9900"/>
                </a:solidFill>
                <a:sym typeface="Symbol" pitchFamily="18" charset="2"/>
              </a:rPr>
              <a:t>P</a:t>
            </a:r>
            <a:r>
              <a:rPr lang="en-US" b="1" baseline="-25000" dirty="0" err="1">
                <a:solidFill>
                  <a:srgbClr val="FF9900"/>
                </a:solidFill>
                <a:sym typeface="Symbol" pitchFamily="18" charset="2"/>
              </a:rPr>
              <a:t>snr</a:t>
            </a:r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(</a:t>
            </a:r>
            <a:r>
              <a:rPr lang="en-US" b="1" dirty="0" err="1">
                <a:solidFill>
                  <a:srgbClr val="FF9900"/>
                </a:solidFill>
                <a:sym typeface="Symbol" pitchFamily="18" charset="2"/>
              </a:rPr>
              <a:t>R</a:t>
            </a:r>
            <a:r>
              <a:rPr lang="en-US" b="1" baseline="-25000" dirty="0" err="1">
                <a:solidFill>
                  <a:srgbClr val="FF9900"/>
                </a:solidFill>
                <a:sym typeface="Symbol" pitchFamily="18" charset="2"/>
              </a:rPr>
              <a:t>pwn</a:t>
            </a:r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)</a:t>
            </a:r>
          </a:p>
          <a:p>
            <a:pPr algn="ctr"/>
            <a:r>
              <a:rPr lang="en-US" b="1" dirty="0">
                <a:solidFill>
                  <a:srgbClr val="FF9900"/>
                </a:solidFill>
              </a:rPr>
              <a:t>Velocity: </a:t>
            </a:r>
            <a:r>
              <a:rPr lang="en-US" b="1" dirty="0" err="1">
                <a:solidFill>
                  <a:srgbClr val="FF9900"/>
                </a:solidFill>
                <a:sym typeface="Symbol" pitchFamily="18" charset="2"/>
              </a:rPr>
              <a:t>v</a:t>
            </a:r>
            <a:r>
              <a:rPr lang="en-US" b="1" baseline="-25000" dirty="0" err="1">
                <a:solidFill>
                  <a:srgbClr val="FF9900"/>
                </a:solidFill>
                <a:sym typeface="Symbol" pitchFamily="18" charset="2"/>
              </a:rPr>
              <a:t>snr</a:t>
            </a:r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(</a:t>
            </a:r>
            <a:r>
              <a:rPr lang="en-US" b="1" dirty="0" err="1">
                <a:solidFill>
                  <a:srgbClr val="FF9900"/>
                </a:solidFill>
                <a:sym typeface="Symbol" pitchFamily="18" charset="2"/>
              </a:rPr>
              <a:t>R</a:t>
            </a:r>
            <a:r>
              <a:rPr lang="en-US" b="1" baseline="-25000" dirty="0" err="1">
                <a:solidFill>
                  <a:srgbClr val="FF9900"/>
                </a:solidFill>
                <a:sym typeface="Symbol" pitchFamily="18" charset="2"/>
              </a:rPr>
              <a:t>pwn</a:t>
            </a:r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)</a:t>
            </a:r>
          </a:p>
          <a:p>
            <a:pPr algn="ctr"/>
            <a:r>
              <a:rPr lang="en-US" b="1" dirty="0">
                <a:solidFill>
                  <a:srgbClr val="FF9900"/>
                </a:solidFill>
              </a:rPr>
              <a:t>Density: </a:t>
            </a:r>
            <a:r>
              <a:rPr lang="en-US" b="1" dirty="0" err="1">
                <a:solidFill>
                  <a:srgbClr val="FF9900"/>
                </a:solidFill>
                <a:latin typeface="Symbol" pitchFamily="18" charset="2"/>
                <a:sym typeface="Symbol" pitchFamily="18" charset="2"/>
              </a:rPr>
              <a:t>r</a:t>
            </a:r>
            <a:r>
              <a:rPr lang="en-US" b="1" baseline="-25000" dirty="0" err="1">
                <a:solidFill>
                  <a:srgbClr val="FF9900"/>
                </a:solidFill>
                <a:sym typeface="Symbol" pitchFamily="18" charset="2"/>
              </a:rPr>
              <a:t>snr</a:t>
            </a:r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(</a:t>
            </a:r>
            <a:r>
              <a:rPr lang="en-US" b="1" dirty="0" err="1">
                <a:solidFill>
                  <a:srgbClr val="FF9900"/>
                </a:solidFill>
                <a:sym typeface="Symbol" pitchFamily="18" charset="2"/>
              </a:rPr>
              <a:t>R</a:t>
            </a:r>
            <a:r>
              <a:rPr lang="en-US" b="1" baseline="-25000" dirty="0" err="1">
                <a:solidFill>
                  <a:srgbClr val="FF9900"/>
                </a:solidFill>
                <a:sym typeface="Symbol" pitchFamily="18" charset="2"/>
              </a:rPr>
              <a:t>pwn</a:t>
            </a:r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)</a:t>
            </a:r>
          </a:p>
          <a:p>
            <a:pPr algn="ctr"/>
            <a:endParaRPr lang="en-US" b="1" dirty="0">
              <a:solidFill>
                <a:srgbClr val="FF9900"/>
              </a:solidFill>
              <a:sym typeface="Symbol" pitchFamily="18" charset="2"/>
            </a:endParaRPr>
          </a:p>
          <a:p>
            <a:pPr algn="ctr"/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FF9900"/>
                </a:solidFill>
                <a:sym typeface="Symbol" pitchFamily="18" charset="2"/>
              </a:rPr>
              <a:t>Ejecta</a:t>
            </a:r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 mass: </a:t>
            </a:r>
            <a:r>
              <a:rPr lang="en-US" b="1" dirty="0" err="1">
                <a:sym typeface="Symbol" pitchFamily="18" charset="2"/>
              </a:rPr>
              <a:t>M</a:t>
            </a:r>
            <a:r>
              <a:rPr lang="en-US" b="1" baseline="-25000" dirty="0" err="1">
                <a:sym typeface="Symbol" pitchFamily="18" charset="2"/>
              </a:rPr>
              <a:t>ej</a:t>
            </a:r>
            <a:endParaRPr lang="en-US" b="1" baseline="-25000" dirty="0">
              <a:sym typeface="Symbol" pitchFamily="18" charset="2"/>
            </a:endParaRPr>
          </a:p>
          <a:p>
            <a:pPr algn="ctr"/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Kinetic energy: </a:t>
            </a:r>
            <a:r>
              <a:rPr lang="en-US" b="1" dirty="0" err="1">
                <a:sym typeface="Symbol" pitchFamily="18" charset="2"/>
              </a:rPr>
              <a:t>E</a:t>
            </a:r>
            <a:r>
              <a:rPr lang="en-US" b="1" baseline="-25000" dirty="0" err="1">
                <a:sym typeface="Symbol" pitchFamily="18" charset="2"/>
              </a:rPr>
              <a:t>sn</a:t>
            </a:r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 </a:t>
            </a:r>
          </a:p>
          <a:p>
            <a:pPr algn="ctr"/>
            <a:r>
              <a:rPr lang="en-US" b="1" dirty="0">
                <a:solidFill>
                  <a:srgbClr val="FF9900"/>
                </a:solidFill>
                <a:sym typeface="Symbol" pitchFamily="18" charset="2"/>
              </a:rPr>
              <a:t>Density ISM: </a:t>
            </a:r>
            <a:r>
              <a:rPr lang="en-US" b="1" dirty="0" err="1">
                <a:sym typeface="Symbol" pitchFamily="18" charset="2"/>
              </a:rPr>
              <a:t>n</a:t>
            </a:r>
            <a:r>
              <a:rPr lang="en-US" b="1" baseline="-25000" dirty="0" err="1">
                <a:sym typeface="Symbol" pitchFamily="18" charset="2"/>
              </a:rPr>
              <a:t>ism</a:t>
            </a:r>
            <a:endParaRPr lang="en-US" b="1" baseline="-25000" dirty="0"/>
          </a:p>
        </p:txBody>
      </p:sp>
      <p:sp>
        <p:nvSpPr>
          <p:cNvPr id="1049" name="Text Box 32"/>
          <p:cNvSpPr txBox="1">
            <a:spLocks noChangeArrowheads="1"/>
          </p:cNvSpPr>
          <p:nvPr/>
        </p:nvSpPr>
        <p:spPr bwMode="auto">
          <a:xfrm>
            <a:off x="1524000" y="5686482"/>
            <a:ext cx="2480166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(</a:t>
            </a:r>
            <a:r>
              <a:rPr lang="en-US" sz="1200" dirty="0" err="1">
                <a:latin typeface="Times New Roman" pitchFamily="18" charset="0"/>
              </a:rPr>
              <a:t>Gelfand</a:t>
            </a:r>
            <a:r>
              <a:rPr lang="en-US" sz="1200" dirty="0">
                <a:latin typeface="Times New Roman" pitchFamily="18" charset="0"/>
              </a:rPr>
              <a:t> et al. 2009, </a:t>
            </a:r>
            <a:r>
              <a:rPr lang="en-US" sz="1200" i="1" dirty="0" err="1">
                <a:latin typeface="Times New Roman" pitchFamily="18" charset="0"/>
              </a:rPr>
              <a:t>ApJ</a:t>
            </a:r>
            <a:r>
              <a:rPr lang="en-US" sz="1200" dirty="0">
                <a:latin typeface="Times New Roman" pitchFamily="18" charset="0"/>
              </a:rPr>
              <a:t>, 703, 2051)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25195" y="1767992"/>
                <a:ext cx="3111657" cy="971035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195" y="1767992"/>
                <a:ext cx="3111657" cy="971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8993" y="6016109"/>
                <a:ext cx="22124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02B8215-B3BB-4DA7-95DA-240952992810}" type="mathplaceholder">
                        <a:rPr lang="en-US" altLang="ja-JP" i="1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993" y="6016109"/>
                <a:ext cx="2212464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318" name="Oval 14"/>
          <p:cNvSpPr>
            <a:spLocks noChangeArrowheads="1"/>
          </p:cNvSpPr>
          <p:nvPr/>
        </p:nvSpPr>
        <p:spPr bwMode="auto">
          <a:xfrm>
            <a:off x="7490239" y="2358888"/>
            <a:ext cx="4572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07" grpId="0" animBg="1"/>
      <p:bldP spid="98308" grpId="0" animBg="1"/>
      <p:bldP spid="98309" grpId="0" animBg="1"/>
      <p:bldP spid="98310" grpId="0" animBg="1"/>
      <p:bldP spid="98311" grpId="0" animBg="1"/>
      <p:bldP spid="98317" grpId="0" animBg="1"/>
      <p:bldP spid="98319" grpId="0" animBg="1"/>
      <p:bldP spid="98329" grpId="0"/>
      <p:bldP spid="98330" grpId="0" animBg="1"/>
      <p:bldP spid="98331" grpId="0" animBg="1"/>
      <p:bldP spid="98332" grpId="0"/>
      <p:bldP spid="98333" grpId="0" animBg="1"/>
      <p:bldP spid="98334" grpId="0" animBg="1"/>
      <p:bldP spid="98335" grpId="0" animBg="1"/>
      <p:bldP spid="983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Evolutionary Model for a </a:t>
            </a:r>
            <a:r>
              <a:rPr lang="en-US" sz="4000" dirty="0" smtClean="0"/>
              <a:t>PWN </a:t>
            </a:r>
            <a:r>
              <a:rPr lang="en-US" sz="4000" dirty="0"/>
              <a:t>Inside a </a:t>
            </a:r>
            <a:r>
              <a:rPr lang="en-US" sz="4000" dirty="0" smtClean="0"/>
              <a:t>SNR</a:t>
            </a:r>
            <a:endParaRPr lang="en-US" sz="40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3826" y="1812993"/>
            <a:ext cx="6447186" cy="423849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Homogeneous ISM, PWN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One-zone model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Dynamical evolution determined by motion of swept-up material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Difference in pressure between PWN and SNR results in net force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PWN’s emission dominated by synchrotron radiation and Inverse Compton scattering of electrons off background photons</a:t>
            </a:r>
            <a:endParaRPr lang="en-US" sz="3200" b="1" dirty="0">
              <a:solidFill>
                <a:srgbClr val="FF9900"/>
              </a:solidFill>
              <a:sym typeface="Symbol" pitchFamily="18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70540" y="1842604"/>
            <a:ext cx="4462464" cy="4270376"/>
            <a:chOff x="2783" y="1144"/>
            <a:chExt cx="2811" cy="2690"/>
          </a:xfrm>
        </p:grpSpPr>
        <p:pic>
          <p:nvPicPr>
            <p:cNvPr id="13328" name="Picture 5" descr="gelfand07_fig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3" y="1144"/>
              <a:ext cx="2734" cy="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Text Box 6"/>
            <p:cNvSpPr txBox="1">
              <a:spLocks noChangeArrowheads="1"/>
            </p:cNvSpPr>
            <p:nvPr/>
          </p:nvSpPr>
          <p:spPr bwMode="auto">
            <a:xfrm>
              <a:off x="4080" y="3660"/>
              <a:ext cx="1514" cy="17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Times New Roman" pitchFamily="18" charset="0"/>
                </a:rPr>
                <a:t>(</a:t>
              </a:r>
              <a:r>
                <a:rPr lang="en-US" sz="1200" dirty="0" err="1">
                  <a:latin typeface="Times New Roman" pitchFamily="18" charset="0"/>
                </a:rPr>
                <a:t>Gelfand</a:t>
              </a:r>
              <a:r>
                <a:rPr lang="en-US" sz="1200" dirty="0">
                  <a:latin typeface="Times New Roman" pitchFamily="18" charset="0"/>
                </a:rPr>
                <a:t> et al. 2007, </a:t>
              </a:r>
              <a:r>
                <a:rPr lang="en-US" sz="1200" i="1" dirty="0" err="1">
                  <a:latin typeface="Times New Roman" pitchFamily="18" charset="0"/>
                </a:rPr>
                <a:t>ApJ</a:t>
              </a:r>
              <a:r>
                <a:rPr lang="en-US" sz="1200" dirty="0">
                  <a:latin typeface="Times New Roman" pitchFamily="18" charset="0"/>
                </a:rPr>
                <a:t>, 663, 468)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571686" y="2084389"/>
            <a:ext cx="3994150" cy="3722687"/>
            <a:chOff x="364" y="829"/>
            <a:chExt cx="2516" cy="2345"/>
          </a:xfrm>
        </p:grpSpPr>
        <p:sp>
          <p:nvSpPr>
            <p:cNvPr id="13326" name="Oval 20"/>
            <p:cNvSpPr>
              <a:spLocks noChangeArrowheads="1"/>
            </p:cNvSpPr>
            <p:nvPr/>
          </p:nvSpPr>
          <p:spPr bwMode="auto">
            <a:xfrm>
              <a:off x="412" y="878"/>
              <a:ext cx="2419" cy="227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</a:rPr>
                <a:t>Pulsar Wind Nebula</a:t>
              </a:r>
            </a:p>
          </p:txBody>
        </p:sp>
        <p:sp>
          <p:nvSpPr>
            <p:cNvPr id="13327" name="Oval 21"/>
            <p:cNvSpPr>
              <a:spLocks noChangeArrowheads="1"/>
            </p:cNvSpPr>
            <p:nvPr/>
          </p:nvSpPr>
          <p:spPr bwMode="auto">
            <a:xfrm>
              <a:off x="364" y="829"/>
              <a:ext cx="2516" cy="2345"/>
            </a:xfrm>
            <a:prstGeom prst="ellipse">
              <a:avLst/>
            </a:prstGeom>
            <a:noFill/>
            <a:ln w="952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955942" y="1854201"/>
            <a:ext cx="3435350" cy="1458913"/>
            <a:chOff x="2445" y="1168"/>
            <a:chExt cx="2164" cy="919"/>
          </a:xfrm>
        </p:grpSpPr>
        <p:sp>
          <p:nvSpPr>
            <p:cNvPr id="13322" name="Line 23"/>
            <p:cNvSpPr>
              <a:spLocks noChangeShapeType="1"/>
            </p:cNvSpPr>
            <p:nvPr/>
          </p:nvSpPr>
          <p:spPr bwMode="auto">
            <a:xfrm flipH="1" flipV="1">
              <a:off x="2638" y="1410"/>
              <a:ext cx="484" cy="387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24"/>
            <p:cNvSpPr>
              <a:spLocks noChangeShapeType="1"/>
            </p:cNvSpPr>
            <p:nvPr/>
          </p:nvSpPr>
          <p:spPr bwMode="auto">
            <a:xfrm>
              <a:off x="3146" y="1821"/>
              <a:ext cx="339" cy="26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Rectangle 25"/>
            <p:cNvSpPr>
              <a:spLocks noChangeArrowheads="1"/>
            </p:cNvSpPr>
            <p:nvPr/>
          </p:nvSpPr>
          <p:spPr bwMode="auto">
            <a:xfrm>
              <a:off x="2445" y="1168"/>
              <a:ext cx="9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sym typeface="Symbol" pitchFamily="18" charset="2"/>
                </a:rPr>
                <a:t>4</a:t>
              </a:r>
              <a:r>
                <a:rPr lang="el-GR" b="1" dirty="0">
                  <a:solidFill>
                    <a:srgbClr val="00B050"/>
                  </a:solidFill>
                  <a:cs typeface="Arial" charset="0"/>
                  <a:sym typeface="Symbol" pitchFamily="18" charset="2"/>
                </a:rPr>
                <a:t>π</a:t>
              </a:r>
              <a:r>
                <a:rPr lang="en-US" b="1" dirty="0">
                  <a:solidFill>
                    <a:srgbClr val="00B050"/>
                  </a:solidFill>
                  <a:sym typeface="Symbol" pitchFamily="18" charset="2"/>
                </a:rPr>
                <a:t>R</a:t>
              </a:r>
              <a:r>
                <a:rPr lang="en-US" b="1" baseline="-25000" dirty="0">
                  <a:solidFill>
                    <a:srgbClr val="00B050"/>
                  </a:solidFill>
                  <a:sym typeface="Symbol" pitchFamily="18" charset="2"/>
                </a:rPr>
                <a:t>pwn</a:t>
              </a:r>
              <a:r>
                <a:rPr lang="en-US" b="1" baseline="30000" dirty="0">
                  <a:solidFill>
                    <a:srgbClr val="00B050"/>
                  </a:solidFill>
                  <a:sym typeface="Symbol" pitchFamily="18" charset="2"/>
                </a:rPr>
                <a:t>2</a:t>
              </a:r>
              <a:r>
                <a:rPr lang="en-US" b="1" dirty="0">
                  <a:solidFill>
                    <a:srgbClr val="00B050"/>
                  </a:solidFill>
                  <a:sym typeface="Symbol" pitchFamily="18" charset="2"/>
                </a:rPr>
                <a:t>P</a:t>
              </a:r>
              <a:r>
                <a:rPr lang="en-US" b="1" baseline="-25000" dirty="0">
                  <a:solidFill>
                    <a:srgbClr val="00B050"/>
                  </a:solidFill>
                  <a:sym typeface="Symbol" pitchFamily="18" charset="2"/>
                </a:rPr>
                <a:t>pwn</a:t>
              </a:r>
            </a:p>
          </p:txBody>
        </p:sp>
        <p:sp>
          <p:nvSpPr>
            <p:cNvPr id="13325" name="Rectangle 26"/>
            <p:cNvSpPr>
              <a:spLocks noChangeArrowheads="1"/>
            </p:cNvSpPr>
            <p:nvPr/>
          </p:nvSpPr>
          <p:spPr bwMode="auto">
            <a:xfrm>
              <a:off x="3315" y="1725"/>
              <a:ext cx="1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9900"/>
                  </a:solidFill>
                  <a:sym typeface="Symbol" pitchFamily="18" charset="2"/>
                </a:rPr>
                <a:t>4</a:t>
              </a:r>
              <a:r>
                <a:rPr lang="el-GR" b="1">
                  <a:solidFill>
                    <a:srgbClr val="FF9900"/>
                  </a:solidFill>
                  <a:cs typeface="Arial" charset="0"/>
                  <a:sym typeface="Symbol" pitchFamily="18" charset="2"/>
                </a:rPr>
                <a:t>π</a:t>
              </a:r>
              <a:r>
                <a:rPr lang="en-US" b="1">
                  <a:solidFill>
                    <a:srgbClr val="FF9900"/>
                  </a:solidFill>
                  <a:cs typeface="Arial" charset="0"/>
                  <a:sym typeface="Symbol" pitchFamily="18" charset="2"/>
                </a:rPr>
                <a:t>R</a:t>
              </a:r>
              <a:r>
                <a:rPr lang="en-US" b="1" baseline="-25000">
                  <a:solidFill>
                    <a:srgbClr val="FF9900"/>
                  </a:solidFill>
                  <a:cs typeface="Arial" charset="0"/>
                  <a:sym typeface="Symbol" pitchFamily="18" charset="2"/>
                </a:rPr>
                <a:t>pwn</a:t>
              </a:r>
              <a:r>
                <a:rPr lang="en-US" b="1" baseline="30000">
                  <a:solidFill>
                    <a:srgbClr val="FF9900"/>
                  </a:solidFill>
                  <a:cs typeface="Arial" charset="0"/>
                  <a:sym typeface="Symbol" pitchFamily="18" charset="2"/>
                </a:rPr>
                <a:t>2</a:t>
              </a:r>
              <a:r>
                <a:rPr lang="en-US" b="1">
                  <a:solidFill>
                    <a:srgbClr val="FF9900"/>
                  </a:solidFill>
                  <a:sym typeface="Symbol" pitchFamily="18" charset="2"/>
                </a:rPr>
                <a:t>P</a:t>
              </a:r>
              <a:r>
                <a:rPr lang="en-US" b="1" baseline="-25000">
                  <a:solidFill>
                    <a:srgbClr val="FF9900"/>
                  </a:solidFill>
                  <a:sym typeface="Symbol" pitchFamily="18" charset="2"/>
                </a:rPr>
                <a:t>snr</a:t>
              </a:r>
              <a:r>
                <a:rPr lang="en-US" b="1">
                  <a:solidFill>
                    <a:srgbClr val="FF9900"/>
                  </a:solidFill>
                  <a:sym typeface="Symbol" pitchFamily="18" charset="2"/>
                </a:rPr>
                <a:t>(R</a:t>
              </a:r>
              <a:r>
                <a:rPr lang="en-US" b="1" baseline="-25000">
                  <a:solidFill>
                    <a:srgbClr val="FF9900"/>
                  </a:solidFill>
                  <a:sym typeface="Symbol" pitchFamily="18" charset="2"/>
                </a:rPr>
                <a:t>pwn</a:t>
              </a:r>
              <a:r>
                <a:rPr lang="en-US" b="1">
                  <a:solidFill>
                    <a:srgbClr val="FF9900"/>
                  </a:solidFill>
                  <a:sym typeface="Symbol" pitchFamily="18" charset="2"/>
                </a:rPr>
                <a:t>)</a:t>
              </a:r>
            </a:p>
          </p:txBody>
        </p:sp>
      </p:grpSp>
      <p:sp>
        <p:nvSpPr>
          <p:cNvPr id="100379" name="Text Box 27"/>
          <p:cNvSpPr txBox="1">
            <a:spLocks noChangeArrowheads="1"/>
          </p:cNvSpPr>
          <p:nvPr/>
        </p:nvSpPr>
        <p:spPr bwMode="auto">
          <a:xfrm>
            <a:off x="6091377" y="5654608"/>
            <a:ext cx="2655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9900"/>
                </a:solidFill>
              </a:rPr>
              <a:t>Supernova Remnant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7096564" y="6347792"/>
            <a:ext cx="2480166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(</a:t>
            </a:r>
            <a:r>
              <a:rPr lang="en-US" sz="1200" dirty="0" err="1">
                <a:latin typeface="Times New Roman" pitchFamily="18" charset="0"/>
              </a:rPr>
              <a:t>Gelfand</a:t>
            </a:r>
            <a:r>
              <a:rPr lang="en-US" sz="1200" dirty="0">
                <a:latin typeface="Times New Roman" pitchFamily="18" charset="0"/>
              </a:rPr>
              <a:t> et al. 2009, </a:t>
            </a:r>
            <a:r>
              <a:rPr lang="en-US" sz="1200" i="1" dirty="0" err="1">
                <a:latin typeface="Times New Roman" pitchFamily="18" charset="0"/>
              </a:rPr>
              <a:t>ApJ</a:t>
            </a:r>
            <a:r>
              <a:rPr lang="en-US" sz="1200" dirty="0">
                <a:latin typeface="Times New Roman" pitchFamily="18" charset="0"/>
              </a:rPr>
              <a:t>, 703, 2051)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709CE-10AE-4C1F-9F62-F8C69FD1FC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2023 March 29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Institute for Cosmic Ray Research (U. Tokyo)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Evolutionary Model Parameters</a:t>
            </a:r>
            <a:endParaRPr lang="en-US" sz="400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0331" y="1828799"/>
            <a:ext cx="6294782" cy="426720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Neutron Star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Initial Spin Period </a:t>
            </a:r>
            <a:r>
              <a:rPr lang="en-US" dirty="0" smtClean="0">
                <a:cs typeface="Arial" charset="0"/>
              </a:rPr>
              <a:t>/ </a:t>
            </a:r>
            <a:r>
              <a:rPr lang="en-US" sz="2400" dirty="0" smtClean="0">
                <a:cs typeface="Arial" charset="0"/>
              </a:rPr>
              <a:t>Spin-down </a:t>
            </a:r>
            <a:r>
              <a:rPr lang="en-US" sz="2400" dirty="0">
                <a:cs typeface="Arial" charset="0"/>
              </a:rPr>
              <a:t>Luminosity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Spin-down Timescale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Braking Index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Pulsar Wind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Fraction of energy in magnetic fields, electrons / positrons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Acceleration mechanism: minimum and maximum particle energy, energy spectrum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Progenitor Supernova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>
                <a:cs typeface="Arial" charset="0"/>
              </a:rPr>
              <a:t>Ejecta</a:t>
            </a:r>
            <a:r>
              <a:rPr lang="en-US" sz="2400" dirty="0">
                <a:cs typeface="Arial" charset="0"/>
              </a:rPr>
              <a:t> Mass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Initial Kinetic Energy</a:t>
            </a:r>
          </a:p>
        </p:txBody>
      </p:sp>
      <p:pic>
        <p:nvPicPr>
          <p:cNvPr id="12" name="Content Placeholder 11" descr="g11_xray_radio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3559" t="12567" r="13559" b="10232"/>
          <a:stretch>
            <a:fillRect/>
          </a:stretch>
        </p:blipFill>
        <p:spPr>
          <a:xfrm>
            <a:off x="7083286" y="1752600"/>
            <a:ext cx="4114800" cy="4114800"/>
          </a:xfrm>
        </p:spPr>
      </p:pic>
      <p:sp>
        <p:nvSpPr>
          <p:cNvPr id="13" name="Rectangle 12"/>
          <p:cNvSpPr/>
          <p:nvPr/>
        </p:nvSpPr>
        <p:spPr>
          <a:xfrm>
            <a:off x="5940286" y="5819002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(Credit: X-ray: NASA/CXC/Eureka Scientific/</a:t>
            </a:r>
            <a:r>
              <a:rPr lang="en-US" sz="1200" dirty="0" err="1">
                <a:latin typeface="+mj-lt"/>
              </a:rPr>
              <a:t>M.Roberts</a:t>
            </a:r>
            <a:r>
              <a:rPr lang="en-US" sz="1200" dirty="0">
                <a:latin typeface="+mj-lt"/>
              </a:rPr>
              <a:t> et al.; Radio: NRAO/AUI/NSF)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 March 29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Cosmic Ray Research (U. Tokyo)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03789">
  <a:themeElements>
    <a:clrScheme name="Office Theme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10203789</Template>
  <TotalTime>29149</TotalTime>
  <Words>2145</Words>
  <Application>Microsoft Office PowerPoint</Application>
  <PresentationFormat>ワイド画面</PresentationFormat>
  <Paragraphs>442</Paragraphs>
  <Slides>27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 New Roman</vt:lpstr>
      <vt:lpstr>Wingdings</vt:lpstr>
      <vt:lpstr>10203789</vt:lpstr>
      <vt:lpstr>The Contribution of Pulsar Wind Nebulae to the Galactic High Energy Sky</vt:lpstr>
      <vt:lpstr>Outline</vt:lpstr>
      <vt:lpstr>Galactic g-ray sky</vt:lpstr>
      <vt:lpstr>Pulsar Wind Nebulae (PWNe) = Pevatrons ?</vt:lpstr>
      <vt:lpstr>Pulsar / PWN – TeV g-ray associations</vt:lpstr>
      <vt:lpstr>PWN Evolution</vt:lpstr>
      <vt:lpstr>Schematic of a PWN inside a SNR</vt:lpstr>
      <vt:lpstr>Evolutionary Model for a PWN Inside a SNR</vt:lpstr>
      <vt:lpstr>Evolutionary Model Parameters</vt:lpstr>
      <vt:lpstr>(Basic) Procedure</vt:lpstr>
      <vt:lpstr>Kes 75: Young PWN in SNR (“Stage 1”)</vt:lpstr>
      <vt:lpstr>Kes 75: Model Results</vt:lpstr>
      <vt:lpstr>Kes 75: Magnetospheric g-ray emission from PSR J1846-0258 </vt:lpstr>
      <vt:lpstr>Kes 75: Magnetospheric g-ray emission from PSR J1846-0258 </vt:lpstr>
      <vt:lpstr>Kes 75: Progenitor Supernova / Star</vt:lpstr>
      <vt:lpstr>Kes 75: Wolf-Rayet Star inside PWN?</vt:lpstr>
      <vt:lpstr>Pulsar = High V Battery  Powerful Current</vt:lpstr>
      <vt:lpstr>Unshocked  Shocked Pulsar Wind</vt:lpstr>
      <vt:lpstr>Particle Acceleration at Termination Shock</vt:lpstr>
      <vt:lpstr>Maximum Particle Energy</vt:lpstr>
      <vt:lpstr>Particle Acceleration in Young PWNe</vt:lpstr>
      <vt:lpstr>HESS J1640-465: “Stage 2” PWN in SNR</vt:lpstr>
      <vt:lpstr>HESS J1640-465: g-rays from a PWN or SNR?</vt:lpstr>
      <vt:lpstr>CTA 1: “Stage 2.5” PWN</vt:lpstr>
      <vt:lpstr>CTA 1: Structure of X-ray PWN (XMM)</vt:lpstr>
      <vt:lpstr>Sequence of “Stage 2” Particle Escape</vt:lpstr>
      <vt:lpstr>Summary / Conclusions</vt:lpstr>
    </vt:vector>
  </TitlesOfParts>
  <Company>New York University Abu Dhabi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D Gelfand</dc:creator>
  <cp:lastModifiedBy>Asano</cp:lastModifiedBy>
  <cp:revision>190</cp:revision>
  <dcterms:created xsi:type="dcterms:W3CDTF">2019-12-12T09:15:10Z</dcterms:created>
  <dcterms:modified xsi:type="dcterms:W3CDTF">2023-04-05T06:19:24Z</dcterms:modified>
</cp:coreProperties>
</file>