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526" r:id="rId3"/>
    <p:sldId id="258" r:id="rId4"/>
    <p:sldId id="548" r:id="rId5"/>
    <p:sldId id="291" r:id="rId6"/>
    <p:sldId id="316" r:id="rId7"/>
    <p:sldId id="294" r:id="rId8"/>
    <p:sldId id="299" r:id="rId9"/>
    <p:sldId id="318" r:id="rId10"/>
    <p:sldId id="319" r:id="rId11"/>
    <p:sldId id="313" r:id="rId12"/>
    <p:sldId id="317" r:id="rId13"/>
    <p:sldId id="300" r:id="rId14"/>
    <p:sldId id="301" r:id="rId15"/>
    <p:sldId id="302" r:id="rId16"/>
    <p:sldId id="303" r:id="rId17"/>
    <p:sldId id="547" r:id="rId18"/>
    <p:sldId id="315" r:id="rId19"/>
    <p:sldId id="305" r:id="rId20"/>
    <p:sldId id="306" r:id="rId21"/>
    <p:sldId id="308" r:id="rId22"/>
    <p:sldId id="309" r:id="rId23"/>
    <p:sldId id="311" r:id="rId24"/>
    <p:sldId id="312" r:id="rId25"/>
    <p:sldId id="557" r:id="rId26"/>
    <p:sldId id="549" r:id="rId27"/>
    <p:sldId id="260" r:id="rId28"/>
    <p:sldId id="261" r:id="rId29"/>
    <p:sldId id="550" r:id="rId30"/>
    <p:sldId id="551" r:id="rId31"/>
    <p:sldId id="552" r:id="rId32"/>
    <p:sldId id="262" r:id="rId33"/>
    <p:sldId id="265" r:id="rId34"/>
    <p:sldId id="553" r:id="rId35"/>
    <p:sldId id="267" r:id="rId36"/>
    <p:sldId id="263" r:id="rId37"/>
    <p:sldId id="555" r:id="rId38"/>
    <p:sldId id="554" r:id="rId39"/>
    <p:sldId id="264" r:id="rId40"/>
    <p:sldId id="570" r:id="rId41"/>
    <p:sldId id="571" r:id="rId42"/>
    <p:sldId id="558" r:id="rId43"/>
    <p:sldId id="556" r:id="rId44"/>
    <p:sldId id="562" r:id="rId45"/>
    <p:sldId id="284" r:id="rId46"/>
    <p:sldId id="270" r:id="rId47"/>
    <p:sldId id="561" r:id="rId48"/>
    <p:sldId id="563" r:id="rId49"/>
    <p:sldId id="564" r:id="rId50"/>
    <p:sldId id="565" r:id="rId51"/>
    <p:sldId id="566" r:id="rId52"/>
    <p:sldId id="569" r:id="rId53"/>
    <p:sldId id="56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osuke Hirai" initials="RH" lastIdx="1" clrIdx="0">
    <p:extLst>
      <p:ext uri="{19B8F6BF-5375-455C-9EA6-DF929625EA0E}">
        <p15:presenceInfo xmlns:p15="http://schemas.microsoft.com/office/powerpoint/2012/main" userId="13399c765e1d09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9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2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853A9-7FF7-4B3E-ABB1-149D7B2C45B0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DD29E-AAC7-4A71-90D7-0940284CB8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24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159A3-3241-41C1-82D8-0D41B1B5E18B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33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4010DD-9FEA-416F-A10C-E0519A801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8FD7ED4-AAB4-4B4B-9920-C70129ADF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1B9BBF-FADA-4DCE-BA0C-C2C77C267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5531E0-5185-4674-AAF8-11A4847E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137B85-03C7-4DDB-ADCA-CFF01F39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502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7CEAF9-D9D7-4D4F-9BA8-E1B8DB9FB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EC1CFD-6604-4A3D-9DDB-28AA868C0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447FFF-776C-491D-B2BA-E06F804E6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EC39CD-AF01-4182-99D5-B91E8609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BF8975-51FF-4721-9A83-83B76A1C4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40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AE8B233-4AE9-4634-9D74-F44AFD9F4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D3EC08-E115-43D6-B89C-F9FEAA065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29AF3-F3BC-47B7-B1AF-F4F3D7E3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C8B83B-BC77-4699-8B94-EB10921B8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7A8908-B4CF-4789-A494-72BA0A66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05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E3A61D-AFF9-4D25-8ACC-E3E42359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2C48D3-FC8E-4507-98F8-8A9B73E1C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D868B9-ACEC-4DF2-AFDD-1754A1AD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E869C5-1956-4A3E-8727-19A6986A9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E4084B-81BF-4366-BB67-CBA00C490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837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92FA8-8297-48FD-BB64-A7B42E45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6F877A-D3D2-42D0-A502-7FDA46948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1F8B80-5BB1-4B4D-9D9B-F46EC2F40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CF8789-82F1-4B61-9D24-00924AC42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29A81F-5940-498F-BAC8-6012DEF9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07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92C055-DFB5-4DB2-8425-2AC9C2258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09B863-8D41-4BF2-9F3F-B1E91FBA9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72E654-E948-4AB3-89E7-D9A14108A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C650404-A42C-44FC-A4C2-5594D390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105D66-C395-4F00-AC5F-F4A7996A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6BF95B-F6B0-4FE7-803E-44115096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780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F7514-5578-425D-AF81-95A193D3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5A079C-E956-44E6-AC54-7224FA969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B8C73A-CF38-4BC1-A64B-E9B07250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871A2A8-882B-4056-93B5-DE16A9876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5D97E-4FA6-440C-9DF3-431EB9E9D7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6CE250-3106-400A-9C93-6BFE54C2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F5B29F8-A6A5-42D5-B31E-0BD3F46C7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925125-2440-4DE7-8828-8F09D8BC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902FB3-1BCB-4F3D-A22E-066DB692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E942FE4-9038-46AC-81B5-499EF3E1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4FC286-4293-449E-A693-CA32E3263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7C3689-2802-4686-9E06-95FF3C1E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30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89B6FB4-6FB8-4105-9D2E-0118D1C91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0850626-D75B-4032-9EA4-B0FB0A28A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C63B6FB-7D59-4F04-85D8-7A88C4CA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70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1AB9F4-7430-46F4-8B00-EF14FBF9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254B3D-A67C-44B6-B7A7-275E6416B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C2D760-79B6-4316-B905-17A04C843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31221F-7822-4244-A9B7-5A40A9F2C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1CB3F7-FEBC-4C7A-8998-D27C7EB2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6FE928-B027-49E1-839E-F8AC832A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93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C9FC18-5F39-478A-A016-F910F880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B376A81-C68B-4E07-B942-5E58CBBC5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E77FDC-6A2F-4A28-AA94-3B0EF4231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4D97DB-3D34-4FF6-86F4-84AE0742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60B70A-17D9-4220-8BA4-D367460F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B40E8B-B70A-4A68-B18A-424B9BAF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55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3B22A9-1C05-4DCE-9CA6-4C6239329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DF3680-0E61-4CFC-85D9-BEC127700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7D2213-CF70-4A71-AB39-C31E2F6A7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3812D-447F-42C3-A0EB-856B8D5A40D6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1A023F-F984-47C2-8171-CA4714ED1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F3979B-B8C2-4AEF-90E2-382519CD7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817AC-522B-4AE4-8F1E-7AFBD84EA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70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5F35D0-D0AA-4245-A193-0297A5E08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389" y="87747"/>
            <a:ext cx="11179046" cy="1731007"/>
          </a:xfrm>
        </p:spPr>
        <p:txBody>
          <a:bodyPr>
            <a:normAutofit/>
          </a:bodyPr>
          <a:lstStyle/>
          <a:p>
            <a:pPr algn="l"/>
            <a:r>
              <a:rPr lang="en-AU" sz="8800" dirty="0" err="1">
                <a:solidFill>
                  <a:schemeClr val="bg1"/>
                </a:solidFill>
                <a:latin typeface="GavadonUltraKt" panose="00000400000000000000" pitchFamily="2" charset="0"/>
              </a:rPr>
              <a:t>dy</a:t>
            </a:r>
            <a:r>
              <a:rPr lang="ja-JP" altLang="en-US" sz="8800" dirty="0">
                <a:solidFill>
                  <a:schemeClr val="bg1"/>
                </a:solidFill>
                <a:latin typeface="GavadonUltraKt" panose="00000400000000000000" pitchFamily="2" charset="0"/>
              </a:rPr>
              <a:t>・</a:t>
            </a:r>
            <a:r>
              <a:rPr lang="en-AU" sz="8800" dirty="0">
                <a:solidFill>
                  <a:schemeClr val="bg1"/>
                </a:solidFill>
                <a:latin typeface="GavadonUltraKt" panose="00000400000000000000" pitchFamily="2" charset="0"/>
              </a:rPr>
              <a:t>;</a:t>
            </a:r>
            <a:r>
              <a:rPr lang="en-AU" sz="8800" dirty="0" err="1">
                <a:solidFill>
                  <a:schemeClr val="bg1"/>
                </a:solidFill>
                <a:latin typeface="GavadonUltraKt" panose="00000400000000000000" pitchFamily="2" charset="0"/>
              </a:rPr>
              <a:t>ypedyt</a:t>
            </a:r>
            <a:endParaRPr lang="en-GB" sz="96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GavadonUltraKt" panose="00000400000000000000" pitchFamily="2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337E5E-8E5A-4F52-BC35-BC6EBF986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6435" y="3884728"/>
            <a:ext cx="6858000" cy="1655762"/>
          </a:xfrm>
        </p:spPr>
        <p:txBody>
          <a:bodyPr>
            <a:normAutofit/>
          </a:bodyPr>
          <a:lstStyle/>
          <a:p>
            <a:pPr algn="r"/>
            <a:r>
              <a:rPr lang="en-GB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Ryosuke Hirai</a:t>
            </a:r>
          </a:p>
          <a:p>
            <a:pPr algn="r"/>
            <a:r>
              <a:rPr lang="en-GB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Monash University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002F0CFF-0E9A-4CE5-8A88-620EA7685F12}"/>
              </a:ext>
            </a:extLst>
          </p:cNvPr>
          <p:cNvSpPr txBox="1">
            <a:spLocks/>
          </p:cNvSpPr>
          <p:nvPr/>
        </p:nvSpPr>
        <p:spPr>
          <a:xfrm>
            <a:off x="144332" y="4862871"/>
            <a:ext cx="528876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u="sng" dirty="0">
                <a:solidFill>
                  <a:schemeClr val="bg1"/>
                </a:solidFill>
              </a:rPr>
              <a:t>Collaborators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Ilya Mandel (Monash)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Mike Lau (Monash)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Philipp </a:t>
            </a:r>
            <a:r>
              <a:rPr lang="en-GB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Podsiadlowski</a:t>
            </a:r>
            <a:r>
              <a:rPr lang="en-GB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(Oxford)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806E832-F689-475C-A20B-965E286EB678}"/>
              </a:ext>
            </a:extLst>
          </p:cNvPr>
          <p:cNvGrpSpPr/>
          <p:nvPr/>
        </p:nvGrpSpPr>
        <p:grpSpPr>
          <a:xfrm>
            <a:off x="7585470" y="5274023"/>
            <a:ext cx="4261893" cy="987984"/>
            <a:chOff x="6864972" y="5549197"/>
            <a:chExt cx="4359729" cy="10106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FCEAF5E-2E21-4A2A-8C61-DE20E9173586}"/>
                </a:ext>
              </a:extLst>
            </p:cNvPr>
            <p:cNvSpPr/>
            <p:nvPr/>
          </p:nvSpPr>
          <p:spPr>
            <a:xfrm>
              <a:off x="6864972" y="5604640"/>
              <a:ext cx="4359729" cy="955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6DE7568-8C60-4B6D-8738-9136067C1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972" y="5549197"/>
              <a:ext cx="4359729" cy="101066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547419-4E91-49F8-A94B-1003B74BCD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2" b="11756"/>
          <a:stretch/>
        </p:blipFill>
        <p:spPr>
          <a:xfrm>
            <a:off x="5433093" y="5328222"/>
            <a:ext cx="2062712" cy="929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8A733C-7ACF-45CD-81DF-1A2B11A86D2D}"/>
              </a:ext>
            </a:extLst>
          </p:cNvPr>
          <p:cNvSpPr txBox="1"/>
          <p:nvPr/>
        </p:nvSpPr>
        <p:spPr>
          <a:xfrm>
            <a:off x="8163938" y="6354505"/>
            <a:ext cx="377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ICRR seminar@ ICRR 14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Mar 2022</a:t>
            </a:r>
          </a:p>
        </p:txBody>
      </p:sp>
    </p:spTree>
    <p:extLst>
      <p:ext uri="{BB962C8B-B14F-4D97-AF65-F5344CB8AC3E}">
        <p14:creationId xmlns:p14="http://schemas.microsoft.com/office/powerpoint/2010/main" val="3581001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180AB-B3E6-46A7-BEDE-4606BF01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0"/>
            <a:ext cx="10515600" cy="1325563"/>
          </a:xfrm>
        </p:spPr>
        <p:txBody>
          <a:bodyPr/>
          <a:lstStyle/>
          <a:p>
            <a:r>
              <a:rPr lang="en-GB" dirty="0"/>
              <a:t>Line-driven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E14130-0468-416B-BAB2-E760366A5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0236"/>
            <a:ext cx="10515600" cy="2003424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CAK theory </a:t>
            </a:r>
            <a:r>
              <a:rPr lang="en-GB" dirty="0"/>
              <a:t>(Castor, Abbott &amp; Klein 1975)</a:t>
            </a:r>
          </a:p>
          <a:p>
            <a:pPr lvl="1"/>
            <a:r>
              <a:rPr lang="en-GB" dirty="0"/>
              <a:t>Opacity of UV spectral lines can be very high in an otherwise optically thin wind</a:t>
            </a:r>
          </a:p>
          <a:p>
            <a:pPr lvl="1"/>
            <a:r>
              <a:rPr lang="en-GB" dirty="0"/>
              <a:t>Wind material efficiently captures photons from the stars due to </a:t>
            </a:r>
            <a:br>
              <a:rPr lang="en-GB" dirty="0"/>
            </a:br>
            <a:r>
              <a:rPr lang="en-GB" dirty="0"/>
              <a:t>“line </a:t>
            </a:r>
            <a:r>
              <a:rPr lang="en-GB" dirty="0" err="1"/>
              <a:t>deshadowing</a:t>
            </a:r>
            <a:r>
              <a:rPr lang="en-GB" dirty="0"/>
              <a:t>”</a:t>
            </a:r>
          </a:p>
          <a:p>
            <a:pPr lvl="1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5AC4885-DEC5-4CFA-A0EA-BDDCDF867F13}"/>
              </a:ext>
            </a:extLst>
          </p:cNvPr>
          <p:cNvSpPr/>
          <p:nvPr/>
        </p:nvSpPr>
        <p:spPr>
          <a:xfrm>
            <a:off x="306159" y="3380238"/>
            <a:ext cx="2661557" cy="266155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Star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F8A0FA63-4035-4B4F-B3DB-48207AECB58A}"/>
              </a:ext>
            </a:extLst>
          </p:cNvPr>
          <p:cNvCxnSpPr>
            <a:cxnSpLocks/>
          </p:cNvCxnSpPr>
          <p:nvPr/>
        </p:nvCxnSpPr>
        <p:spPr>
          <a:xfrm>
            <a:off x="3275240" y="3814080"/>
            <a:ext cx="111034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5C6A7BA5-62E4-44EB-8242-94091601A534}"/>
              </a:ext>
            </a:extLst>
          </p:cNvPr>
          <p:cNvCxnSpPr>
            <a:cxnSpLocks/>
          </p:cNvCxnSpPr>
          <p:nvPr/>
        </p:nvCxnSpPr>
        <p:spPr>
          <a:xfrm>
            <a:off x="3275240" y="3809999"/>
            <a:ext cx="0" cy="1843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07F344E-A2F8-43BB-8B7D-CBD275756E42}"/>
              </a:ext>
            </a:extLst>
          </p:cNvPr>
          <p:cNvSpPr/>
          <p:nvPr/>
        </p:nvSpPr>
        <p:spPr>
          <a:xfrm>
            <a:off x="3360493" y="3882118"/>
            <a:ext cx="989353" cy="1538968"/>
          </a:xfrm>
          <a:custGeom>
            <a:avLst/>
            <a:gdLst>
              <a:gd name="connsiteX0" fmla="*/ 7275 w 989353"/>
              <a:gd name="connsiteY0" fmla="*/ 0 h 1538968"/>
              <a:gd name="connsiteX1" fmla="*/ 109328 w 989353"/>
              <a:gd name="connsiteY1" fmla="*/ 118382 h 1538968"/>
              <a:gd name="connsiteX2" fmla="*/ 766553 w 989353"/>
              <a:gd name="connsiteY2" fmla="*/ 289832 h 1538968"/>
              <a:gd name="connsiteX3" fmla="*/ 982907 w 989353"/>
              <a:gd name="connsiteY3" fmla="*/ 420461 h 1538968"/>
              <a:gd name="connsiteX4" fmla="*/ 562446 w 989353"/>
              <a:gd name="connsiteY4" fmla="*/ 800100 h 1538968"/>
              <a:gd name="connsiteX5" fmla="*/ 305271 w 989353"/>
              <a:gd name="connsiteY5" fmla="*/ 1081768 h 1538968"/>
              <a:gd name="connsiteX6" fmla="*/ 68507 w 989353"/>
              <a:gd name="connsiteY6" fmla="*/ 1538968 h 1538968"/>
              <a:gd name="connsiteX7" fmla="*/ 68507 w 989353"/>
              <a:gd name="connsiteY7" fmla="*/ 1538968 h 15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9353" h="1538968">
                <a:moveTo>
                  <a:pt x="7275" y="0"/>
                </a:moveTo>
                <a:cubicBezTo>
                  <a:pt x="-4972" y="35038"/>
                  <a:pt x="-17218" y="70077"/>
                  <a:pt x="109328" y="118382"/>
                </a:cubicBezTo>
                <a:cubicBezTo>
                  <a:pt x="235874" y="166687"/>
                  <a:pt x="620957" y="239486"/>
                  <a:pt x="766553" y="289832"/>
                </a:cubicBezTo>
                <a:cubicBezTo>
                  <a:pt x="912150" y="340179"/>
                  <a:pt x="1016925" y="335416"/>
                  <a:pt x="982907" y="420461"/>
                </a:cubicBezTo>
                <a:cubicBezTo>
                  <a:pt x="948889" y="505506"/>
                  <a:pt x="675385" y="689882"/>
                  <a:pt x="562446" y="800100"/>
                </a:cubicBezTo>
                <a:cubicBezTo>
                  <a:pt x="449507" y="910318"/>
                  <a:pt x="387594" y="958623"/>
                  <a:pt x="305271" y="1081768"/>
                </a:cubicBezTo>
                <a:cubicBezTo>
                  <a:pt x="222948" y="1204913"/>
                  <a:pt x="68507" y="1538968"/>
                  <a:pt x="68507" y="1538968"/>
                </a:cubicBezTo>
                <a:lnTo>
                  <a:pt x="68507" y="1538968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BDD3E7C-20BD-42CA-8D03-FB97402C8826}"/>
                  </a:ext>
                </a:extLst>
              </p:cNvPr>
              <p:cNvSpPr txBox="1"/>
              <p:nvPr/>
            </p:nvSpPr>
            <p:spPr>
              <a:xfrm>
                <a:off x="3603490" y="3419599"/>
                <a:ext cx="463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DD3E7C-20BD-42CA-8D03-FB97402C8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490" y="3419599"/>
                <a:ext cx="463332" cy="369332"/>
              </a:xfrm>
              <a:prstGeom prst="rect">
                <a:avLst/>
              </a:prstGeom>
              <a:blipFill>
                <a:blip r:embed="rId2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0176C67-4C91-4713-9CB6-073CCD07D814}"/>
                  </a:ext>
                </a:extLst>
              </p:cNvPr>
              <p:cNvSpPr txBox="1"/>
              <p:nvPr/>
            </p:nvSpPr>
            <p:spPr>
              <a:xfrm>
                <a:off x="2932090" y="4468584"/>
                <a:ext cx="37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176C67-4C91-4713-9CB6-073CCD07D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090" y="4468584"/>
                <a:ext cx="37138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8552A3D8-3FA5-44F4-9D48-7DB942F900A6}"/>
              </a:ext>
            </a:extLst>
          </p:cNvPr>
          <p:cNvCxnSpPr>
            <a:cxnSpLocks/>
          </p:cNvCxnSpPr>
          <p:nvPr/>
        </p:nvCxnSpPr>
        <p:spPr>
          <a:xfrm flipH="1">
            <a:off x="6869484" y="3908199"/>
            <a:ext cx="0" cy="15688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6217740-6522-41F2-9E10-D349D3BB18EC}"/>
              </a:ext>
            </a:extLst>
          </p:cNvPr>
          <p:cNvSpPr txBox="1"/>
          <p:nvPr/>
        </p:nvSpPr>
        <p:spPr>
          <a:xfrm>
            <a:off x="2545347" y="5815048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Emitting spectrum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4BEE2A0-2A09-4AB0-9EFD-E421E12DBFA9}"/>
              </a:ext>
            </a:extLst>
          </p:cNvPr>
          <p:cNvSpPr txBox="1"/>
          <p:nvPr/>
        </p:nvSpPr>
        <p:spPr>
          <a:xfrm>
            <a:off x="5550658" y="5857272"/>
            <a:ext cx="405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Absorption spectrum (wind material)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272B918-CE9A-455B-983A-67EA85839060}"/>
              </a:ext>
            </a:extLst>
          </p:cNvPr>
          <p:cNvGrpSpPr/>
          <p:nvPr/>
        </p:nvGrpSpPr>
        <p:grpSpPr>
          <a:xfrm flipH="1">
            <a:off x="6183882" y="4137570"/>
            <a:ext cx="1375676" cy="96910"/>
            <a:chOff x="5502371" y="4137570"/>
            <a:chExt cx="1375676" cy="969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F3A6D838-5F0A-44BB-87B2-2B7562AEE6E8}"/>
                </a:ext>
              </a:extLst>
            </p:cNvPr>
            <p:cNvGrpSpPr/>
            <p:nvPr/>
          </p:nvGrpSpPr>
          <p:grpSpPr>
            <a:xfrm>
              <a:off x="5502371" y="4137570"/>
              <a:ext cx="1375676" cy="96910"/>
              <a:chOff x="5502371" y="4137570"/>
              <a:chExt cx="1375676" cy="96910"/>
            </a:xfrm>
          </p:grpSpPr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xmlns="" id="{FBB9E345-9132-4C23-A102-4FB1CE4F9F44}"/>
                  </a:ext>
                </a:extLst>
              </p:cNvPr>
              <p:cNvSpPr/>
              <p:nvPr/>
            </p:nvSpPr>
            <p:spPr>
              <a:xfrm rot="5400000">
                <a:off x="6143807" y="3499422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xmlns="" id="{A68331BE-E61E-477F-B974-B83D7616C290}"/>
                  </a:ext>
                </a:extLst>
              </p:cNvPr>
              <p:cNvSpPr/>
              <p:nvPr/>
            </p:nvSpPr>
            <p:spPr>
              <a:xfrm rot="5400000" flipH="1">
                <a:off x="6140519" y="3500241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EBF79FF4-76C7-414A-9FBA-8029238095D6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61" y="4147352"/>
              <a:ext cx="0" cy="756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019F6854-EDAF-48D2-B1E4-39B582C42164}"/>
              </a:ext>
            </a:extLst>
          </p:cNvPr>
          <p:cNvCxnSpPr>
            <a:cxnSpLocks/>
          </p:cNvCxnSpPr>
          <p:nvPr/>
        </p:nvCxnSpPr>
        <p:spPr>
          <a:xfrm flipH="1">
            <a:off x="5904339" y="3901917"/>
            <a:ext cx="0" cy="15688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42EFC781-C00A-44C8-BE82-DD80BDB4E069}"/>
              </a:ext>
            </a:extLst>
          </p:cNvPr>
          <p:cNvGrpSpPr/>
          <p:nvPr/>
        </p:nvGrpSpPr>
        <p:grpSpPr>
          <a:xfrm flipH="1">
            <a:off x="5218737" y="4131288"/>
            <a:ext cx="1375676" cy="96910"/>
            <a:chOff x="5502371" y="4137570"/>
            <a:chExt cx="1375676" cy="9691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8F3CF80C-B82E-48E7-9CB5-DA19381CD5AA}"/>
                </a:ext>
              </a:extLst>
            </p:cNvPr>
            <p:cNvGrpSpPr/>
            <p:nvPr/>
          </p:nvGrpSpPr>
          <p:grpSpPr>
            <a:xfrm>
              <a:off x="5502371" y="4137570"/>
              <a:ext cx="1375676" cy="96910"/>
              <a:chOff x="5502371" y="4137570"/>
              <a:chExt cx="1375676" cy="96910"/>
            </a:xfrm>
          </p:grpSpPr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xmlns="" id="{46D566D3-D38B-494A-B7F9-98C58747DC5E}"/>
                  </a:ext>
                </a:extLst>
              </p:cNvPr>
              <p:cNvSpPr/>
              <p:nvPr/>
            </p:nvSpPr>
            <p:spPr>
              <a:xfrm rot="5400000">
                <a:off x="6143807" y="3499422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xmlns="" id="{801FE388-76E6-4C34-B731-F625FEC03361}"/>
                  </a:ext>
                </a:extLst>
              </p:cNvPr>
              <p:cNvSpPr/>
              <p:nvPr/>
            </p:nvSpPr>
            <p:spPr>
              <a:xfrm rot="5400000" flipH="1">
                <a:off x="6140519" y="3500241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730F7ADA-253F-4BC2-968D-46D527A29118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61" y="4147352"/>
              <a:ext cx="0" cy="756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C3F59AF3-4C4B-48EC-8F72-F96289CB6B3B}"/>
              </a:ext>
            </a:extLst>
          </p:cNvPr>
          <p:cNvCxnSpPr>
            <a:cxnSpLocks/>
          </p:cNvCxnSpPr>
          <p:nvPr/>
        </p:nvCxnSpPr>
        <p:spPr>
          <a:xfrm flipH="1">
            <a:off x="7864093" y="3898112"/>
            <a:ext cx="0" cy="15688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C8926A29-8EBA-44EC-B789-C0AAE38C1F36}"/>
              </a:ext>
            </a:extLst>
          </p:cNvPr>
          <p:cNvGrpSpPr/>
          <p:nvPr/>
        </p:nvGrpSpPr>
        <p:grpSpPr>
          <a:xfrm flipH="1">
            <a:off x="7178491" y="4127483"/>
            <a:ext cx="1375676" cy="96910"/>
            <a:chOff x="5502371" y="4137570"/>
            <a:chExt cx="1375676" cy="96910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9C225462-D642-48E1-A129-9EDF929BD20E}"/>
                </a:ext>
              </a:extLst>
            </p:cNvPr>
            <p:cNvGrpSpPr/>
            <p:nvPr/>
          </p:nvGrpSpPr>
          <p:grpSpPr>
            <a:xfrm>
              <a:off x="5502371" y="4137570"/>
              <a:ext cx="1375676" cy="96910"/>
              <a:chOff x="5502371" y="4137570"/>
              <a:chExt cx="1375676" cy="96910"/>
            </a:xfrm>
          </p:grpSpPr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xmlns="" id="{44BF0910-5A18-4618-8625-6814AB258306}"/>
                  </a:ext>
                </a:extLst>
              </p:cNvPr>
              <p:cNvSpPr/>
              <p:nvPr/>
            </p:nvSpPr>
            <p:spPr>
              <a:xfrm rot="5400000">
                <a:off x="6143807" y="3499422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xmlns="" id="{280D5DE9-16D3-4AC2-B9C3-F335448FBFC1}"/>
                  </a:ext>
                </a:extLst>
              </p:cNvPr>
              <p:cNvSpPr/>
              <p:nvPr/>
            </p:nvSpPr>
            <p:spPr>
              <a:xfrm rot="5400000" flipH="1">
                <a:off x="6140519" y="3500241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A4EB8F22-8052-4EE6-9A24-174EEE9E93D0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61" y="4147352"/>
              <a:ext cx="0" cy="756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7655EEA6-430C-485F-B962-C34BA73A69F3}"/>
              </a:ext>
            </a:extLst>
          </p:cNvPr>
          <p:cNvCxnSpPr>
            <a:cxnSpLocks/>
          </p:cNvCxnSpPr>
          <p:nvPr/>
        </p:nvCxnSpPr>
        <p:spPr>
          <a:xfrm flipH="1">
            <a:off x="9109814" y="3913502"/>
            <a:ext cx="0" cy="15688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67EFB3D9-BFF1-4B12-98D2-A9C38B615FB2}"/>
              </a:ext>
            </a:extLst>
          </p:cNvPr>
          <p:cNvGrpSpPr/>
          <p:nvPr/>
        </p:nvGrpSpPr>
        <p:grpSpPr>
          <a:xfrm flipH="1">
            <a:off x="8424565" y="4142873"/>
            <a:ext cx="1375676" cy="96910"/>
            <a:chOff x="5502371" y="4137570"/>
            <a:chExt cx="1375676" cy="9691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62B26A0E-92E1-42F8-82C2-52D372F3437F}"/>
                </a:ext>
              </a:extLst>
            </p:cNvPr>
            <p:cNvGrpSpPr/>
            <p:nvPr/>
          </p:nvGrpSpPr>
          <p:grpSpPr>
            <a:xfrm>
              <a:off x="5502371" y="4137570"/>
              <a:ext cx="1375676" cy="96910"/>
              <a:chOff x="5502371" y="4137570"/>
              <a:chExt cx="1375676" cy="96910"/>
            </a:xfrm>
          </p:grpSpPr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xmlns="" id="{9062A1C9-02F9-44FB-89F5-2360CEB1B058}"/>
                  </a:ext>
                </a:extLst>
              </p:cNvPr>
              <p:cNvSpPr/>
              <p:nvPr/>
            </p:nvSpPr>
            <p:spPr>
              <a:xfrm rot="5400000">
                <a:off x="6143807" y="3499422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xmlns="" id="{EB6AD893-CA4B-4E04-8C1A-71954DBC9596}"/>
                  </a:ext>
                </a:extLst>
              </p:cNvPr>
              <p:cNvSpPr/>
              <p:nvPr/>
            </p:nvSpPr>
            <p:spPr>
              <a:xfrm rot="5400000" flipH="1">
                <a:off x="6140519" y="3500241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69733DAC-40B3-4890-8294-7BDD096BE9E2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61" y="4147352"/>
              <a:ext cx="0" cy="756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1902CC11-122E-4DBC-A6E4-22FA50C9B5CC}"/>
              </a:ext>
            </a:extLst>
          </p:cNvPr>
          <p:cNvGrpSpPr/>
          <p:nvPr/>
        </p:nvGrpSpPr>
        <p:grpSpPr>
          <a:xfrm>
            <a:off x="3603490" y="4182702"/>
            <a:ext cx="4758085" cy="1049111"/>
            <a:chOff x="3603490" y="4182702"/>
            <a:chExt cx="4758085" cy="1049111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5DB8A430-D9D0-48A7-AB20-88F93BB21E07}"/>
                </a:ext>
              </a:extLst>
            </p:cNvPr>
            <p:cNvCxnSpPr>
              <a:cxnSpLocks/>
            </p:cNvCxnSpPr>
            <p:nvPr/>
          </p:nvCxnSpPr>
          <p:spPr>
            <a:xfrm>
              <a:off x="4385582" y="4182702"/>
              <a:ext cx="73317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7B0F117F-C4A8-45FA-8F75-5B7767571249}"/>
                </a:ext>
              </a:extLst>
            </p:cNvPr>
            <p:cNvCxnSpPr>
              <a:cxnSpLocks/>
            </p:cNvCxnSpPr>
            <p:nvPr/>
          </p:nvCxnSpPr>
          <p:spPr>
            <a:xfrm>
              <a:off x="4231822" y="4531045"/>
              <a:ext cx="186417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A558DDF9-472B-4382-A798-3416462CA846}"/>
                </a:ext>
              </a:extLst>
            </p:cNvPr>
            <p:cNvCxnSpPr>
              <a:cxnSpLocks/>
            </p:cNvCxnSpPr>
            <p:nvPr/>
          </p:nvCxnSpPr>
          <p:spPr>
            <a:xfrm>
              <a:off x="3890282" y="4887552"/>
              <a:ext cx="322224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xmlns="" id="{AE6DEBE4-3A62-465A-8DA1-AEE714156E71}"/>
                </a:ext>
              </a:extLst>
            </p:cNvPr>
            <p:cNvCxnSpPr>
              <a:cxnSpLocks/>
            </p:cNvCxnSpPr>
            <p:nvPr/>
          </p:nvCxnSpPr>
          <p:spPr>
            <a:xfrm>
              <a:off x="3603490" y="5231813"/>
              <a:ext cx="475808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5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4.81481E-6 L -1.66667E-6 0.0504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167E-6 3.7037E-6 L -2.29167E-6 0.1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1.11111E-6 L 4.16667E-6 0.15185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D633D-F0F9-4D6D-92C8-5C788FA4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CAK theory (continued)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DA0F28-C616-4F0A-A0C6-33C528DDB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51" y="1783993"/>
            <a:ext cx="5776530" cy="1246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49ECE8A-AF66-4472-B385-02DF61BA2C1C}"/>
              </a:ext>
            </a:extLst>
          </p:cNvPr>
          <p:cNvSpPr txBox="1"/>
          <p:nvPr/>
        </p:nvSpPr>
        <p:spPr>
          <a:xfrm>
            <a:off x="566119" y="1240738"/>
            <a:ext cx="2371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Equation of motion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2F406F-118D-4090-B6C3-4CE1269C4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43" y="3217581"/>
            <a:ext cx="2013795" cy="1053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BA71BE-F481-4823-A128-A45E3C7B0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290" y="3040149"/>
            <a:ext cx="2784709" cy="1157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E8F6B9-00F7-493D-829D-49CBC0F1FE6B}"/>
              </a:ext>
            </a:extLst>
          </p:cNvPr>
          <p:cNvSpPr txBox="1"/>
          <p:nvPr/>
        </p:nvSpPr>
        <p:spPr>
          <a:xfrm>
            <a:off x="3988254" y="4131129"/>
            <a:ext cx="112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line force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FABC84-F96A-4E3A-AFE1-B2F7BD09FA20}"/>
              </a:ext>
            </a:extLst>
          </p:cNvPr>
          <p:cNvSpPr txBox="1"/>
          <p:nvPr/>
        </p:nvSpPr>
        <p:spPr>
          <a:xfrm>
            <a:off x="946848" y="4131129"/>
            <a:ext cx="185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continuum force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855F042-E16F-4BEA-BB02-8E4DB267F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310" y="4453618"/>
            <a:ext cx="3336170" cy="13007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85797DD-FC93-4E8E-89F8-E5CD89B4B8DB}"/>
              </a:ext>
            </a:extLst>
          </p:cNvPr>
          <p:cNvSpPr txBox="1"/>
          <p:nvPr/>
        </p:nvSpPr>
        <p:spPr>
          <a:xfrm>
            <a:off x="3403162" y="5738687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optical depth parameter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0B7FD5-A9C1-4C5C-80FF-361AF020E26E}"/>
              </a:ext>
            </a:extLst>
          </p:cNvPr>
          <p:cNvSpPr txBox="1"/>
          <p:nvPr/>
        </p:nvSpPr>
        <p:spPr>
          <a:xfrm>
            <a:off x="453118" y="6056401"/>
            <a:ext cx="11026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The equations can be analytically solved under certain conditions, otherwise solved numerically </a:t>
            </a:r>
            <a:br>
              <a:rPr lang="en-GB" sz="2000" dirty="0"/>
            </a:br>
            <a:r>
              <a:rPr lang="en-GB" sz="2000" dirty="0"/>
              <a:t>through “critical point analysis”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5629AD4-B285-42B9-A451-FE84E68B2CDE}"/>
              </a:ext>
            </a:extLst>
          </p:cNvPr>
          <p:cNvSpPr/>
          <p:nvPr/>
        </p:nvSpPr>
        <p:spPr>
          <a:xfrm>
            <a:off x="5637439" y="3355521"/>
            <a:ext cx="375557" cy="34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62D7269-B8D2-42CB-B5E2-34DF8CE1E367}"/>
              </a:ext>
            </a:extLst>
          </p:cNvPr>
          <p:cNvSpPr/>
          <p:nvPr/>
        </p:nvSpPr>
        <p:spPr>
          <a:xfrm>
            <a:off x="5164672" y="3429000"/>
            <a:ext cx="257391" cy="34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02B169E-52E5-4628-9FB0-93AD85B7E8D8}"/>
              </a:ext>
            </a:extLst>
          </p:cNvPr>
          <p:cNvSpPr txBox="1"/>
          <p:nvPr/>
        </p:nvSpPr>
        <p:spPr>
          <a:xfrm>
            <a:off x="5080627" y="289039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parameters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9A8CA11-7ABF-4475-A08C-0202B099D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586" y="1200117"/>
            <a:ext cx="4924966" cy="48169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45ADB47-D252-4E79-8042-98EE0A2C459F}"/>
              </a:ext>
            </a:extLst>
          </p:cNvPr>
          <p:cNvSpPr txBox="1"/>
          <p:nvPr/>
        </p:nvSpPr>
        <p:spPr>
          <a:xfrm>
            <a:off x="9892114" y="871406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Cassinelli</a:t>
            </a:r>
            <a:r>
              <a:rPr lang="en-GB" dirty="0"/>
              <a:t> 1979</a:t>
            </a:r>
          </a:p>
        </p:txBody>
      </p:sp>
    </p:spTree>
    <p:extLst>
      <p:ext uri="{BB962C8B-B14F-4D97-AF65-F5344CB8AC3E}">
        <p14:creationId xmlns:p14="http://schemas.microsoft.com/office/powerpoint/2010/main" val="30995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1E806-20E2-45D9-8ED3-07B32E8B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1325563"/>
          </a:xfrm>
        </p:spPr>
        <p:txBody>
          <a:bodyPr/>
          <a:lstStyle/>
          <a:p>
            <a:r>
              <a:rPr lang="en-GB" dirty="0"/>
              <a:t>Wind accretion in close binaries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B9555AB-AE07-49D9-A24F-D5E0FAE0755E}"/>
              </a:ext>
            </a:extLst>
          </p:cNvPr>
          <p:cNvSpPr/>
          <p:nvPr/>
        </p:nvSpPr>
        <p:spPr>
          <a:xfrm>
            <a:off x="2262432" y="1819373"/>
            <a:ext cx="7583864" cy="128675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① </a:t>
            </a:r>
            <a:r>
              <a:rPr lang="en-GB" altLang="ja-JP" sz="3600" dirty="0">
                <a:latin typeface="+mj-lt"/>
              </a:rPr>
              <a:t>Wind acceleration zone</a:t>
            </a:r>
            <a:endParaRPr lang="en-GB" sz="3600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6EB4965-6014-4C69-A02D-6A0C8D1A7636}"/>
              </a:ext>
            </a:extLst>
          </p:cNvPr>
          <p:cNvSpPr/>
          <p:nvPr/>
        </p:nvSpPr>
        <p:spPr>
          <a:xfrm>
            <a:off x="2262432" y="3428215"/>
            <a:ext cx="7583864" cy="128675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② </a:t>
            </a:r>
            <a:r>
              <a:rPr lang="en-GB" altLang="ja-JP" sz="3600" dirty="0">
                <a:latin typeface="+mj-lt"/>
              </a:rPr>
              <a:t>Escape velocity reduction</a:t>
            </a:r>
            <a:endParaRPr lang="en-GB" sz="3600" dirty="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1E2C991-741C-4319-BAD3-1C19EE549D68}"/>
              </a:ext>
            </a:extLst>
          </p:cNvPr>
          <p:cNvSpPr/>
          <p:nvPr/>
        </p:nvSpPr>
        <p:spPr>
          <a:xfrm>
            <a:off x="2262432" y="5131324"/>
            <a:ext cx="7583864" cy="128675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③ </a:t>
            </a:r>
            <a:r>
              <a:rPr lang="en-GB" altLang="ja-JP" sz="3600" dirty="0">
                <a:latin typeface="+mj-lt"/>
              </a:rPr>
              <a:t>Gravity darkening</a:t>
            </a:r>
            <a:endParaRPr lang="en-GB" sz="3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7A54F9-D126-4FE7-9BA5-DBA31E5D1C0E}"/>
              </a:ext>
            </a:extLst>
          </p:cNvPr>
          <p:cNvSpPr txBox="1"/>
          <p:nvPr/>
        </p:nvSpPr>
        <p:spPr>
          <a:xfrm>
            <a:off x="1333893" y="1225485"/>
            <a:ext cx="9988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We discovered that the following 3 effects can alter the wind structure in close binaries </a:t>
            </a: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xmlns="" id="{68E639FF-D2DA-4C70-BD5F-4534F418B37D}"/>
              </a:ext>
            </a:extLst>
          </p:cNvPr>
          <p:cNvSpPr/>
          <p:nvPr/>
        </p:nvSpPr>
        <p:spPr>
          <a:xfrm>
            <a:off x="1180285" y="3221764"/>
            <a:ext cx="9144000" cy="3742441"/>
          </a:xfrm>
          <a:prstGeom prst="flowChartProcess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33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167C2F-B543-4C72-AB26-18782901B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34" y="1937209"/>
            <a:ext cx="5428003" cy="3922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A885DB-A301-4058-B274-6BEAB6213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184" y="4471163"/>
            <a:ext cx="2926540" cy="7500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003A2E-ABF6-46D2-B8DD-5C9F536D1C45}"/>
              </a:ext>
            </a:extLst>
          </p:cNvPr>
          <p:cNvSpPr txBox="1"/>
          <p:nvPr/>
        </p:nvSpPr>
        <p:spPr>
          <a:xfrm>
            <a:off x="874795" y="1092346"/>
            <a:ext cx="1092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Winds are not emitted from the stellar surface with fast velocities, but are accelerated over some distance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F005D1A-B47A-4594-895B-68582E7F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Wind acceleration zone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0ABF081A-275A-4D68-AC41-8AFA1421C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35"/>
          <a:stretch/>
        </p:blipFill>
        <p:spPr>
          <a:xfrm>
            <a:off x="6504530" y="2290569"/>
            <a:ext cx="4055450" cy="4148740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xmlns="" id="{A94BD0A7-B2BC-4358-A5C5-265EBAD90F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524" y="3118758"/>
            <a:ext cx="2149885" cy="18393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D1C5D2-F494-4CF7-9BCD-40CFB41C9E33}"/>
              </a:ext>
            </a:extLst>
          </p:cNvPr>
          <p:cNvSpPr txBox="1"/>
          <p:nvPr/>
        </p:nvSpPr>
        <p:spPr>
          <a:xfrm>
            <a:off x="6646614" y="5859419"/>
            <a:ext cx="185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Mellah+2018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xmlns="" id="{C81FE11F-78F2-4CAB-BA21-6B132F84FDEF}"/>
              </a:ext>
            </a:extLst>
          </p:cNvPr>
          <p:cNvSpPr/>
          <p:nvPr/>
        </p:nvSpPr>
        <p:spPr>
          <a:xfrm>
            <a:off x="1728108" y="2073753"/>
            <a:ext cx="901969" cy="3370226"/>
          </a:xfrm>
          <a:prstGeom prst="flowChartProcess">
            <a:avLst/>
          </a:prstGeom>
          <a:solidFill>
            <a:srgbClr val="4472C4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72A203F2-DADB-4A8E-8187-133AEE9FE9F9}"/>
              </a:ext>
            </a:extLst>
          </p:cNvPr>
          <p:cNvSpPr/>
          <p:nvPr/>
        </p:nvSpPr>
        <p:spPr>
          <a:xfrm>
            <a:off x="2414094" y="3190427"/>
            <a:ext cx="3824968" cy="1143759"/>
          </a:xfrm>
          <a:prstGeom prst="wedgeRectCallout">
            <a:avLst>
              <a:gd name="adj1" fmla="val -51899"/>
              <a:gd name="adj2" fmla="val 95512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The companion can be embedded in the slow part of the wind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xmlns="" id="{3747140F-E76A-4A6B-83EE-B29F5333E2F3}"/>
              </a:ext>
            </a:extLst>
          </p:cNvPr>
          <p:cNvSpPr/>
          <p:nvPr/>
        </p:nvSpPr>
        <p:spPr>
          <a:xfrm>
            <a:off x="7449816" y="1822081"/>
            <a:ext cx="3824968" cy="848721"/>
          </a:xfrm>
          <a:prstGeom prst="wedgeRectCallout">
            <a:avLst>
              <a:gd name="adj1" fmla="val -18874"/>
              <a:gd name="adj2" fmla="val 11625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Accreting wind can have a density gradient</a:t>
            </a:r>
          </a:p>
        </p:txBody>
      </p:sp>
    </p:spTree>
    <p:extLst>
      <p:ext uri="{BB962C8B-B14F-4D97-AF65-F5344CB8AC3E}">
        <p14:creationId xmlns:p14="http://schemas.microsoft.com/office/powerpoint/2010/main" val="257462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1E806-20E2-45D9-8ED3-07B32E8B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1325563"/>
          </a:xfrm>
        </p:spPr>
        <p:txBody>
          <a:bodyPr/>
          <a:lstStyle/>
          <a:p>
            <a:r>
              <a:rPr lang="en-GB" dirty="0"/>
              <a:t>Wind accretion in close binaries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B9555AB-AE07-49D9-A24F-D5E0FAE0755E}"/>
              </a:ext>
            </a:extLst>
          </p:cNvPr>
          <p:cNvSpPr/>
          <p:nvPr/>
        </p:nvSpPr>
        <p:spPr>
          <a:xfrm>
            <a:off x="2262432" y="1819373"/>
            <a:ext cx="7583864" cy="128675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① </a:t>
            </a:r>
            <a:r>
              <a:rPr lang="en-GB" altLang="ja-JP" sz="3600" dirty="0">
                <a:latin typeface="+mj-lt"/>
              </a:rPr>
              <a:t>Wind acceleration zone</a:t>
            </a:r>
            <a:endParaRPr lang="en-GB" sz="3600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6EB4965-6014-4C69-A02D-6A0C8D1A7636}"/>
              </a:ext>
            </a:extLst>
          </p:cNvPr>
          <p:cNvSpPr/>
          <p:nvPr/>
        </p:nvSpPr>
        <p:spPr>
          <a:xfrm>
            <a:off x="2262432" y="3428215"/>
            <a:ext cx="7583864" cy="128675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② </a:t>
            </a:r>
            <a:r>
              <a:rPr lang="en-GB" altLang="ja-JP" sz="3600" dirty="0">
                <a:latin typeface="+mj-lt"/>
              </a:rPr>
              <a:t>Escape velocity reduction </a:t>
            </a:r>
            <a:r>
              <a:rPr lang="ja-JP" altLang="en-US" sz="3600" dirty="0">
                <a:latin typeface="+mj-lt"/>
              </a:rPr>
              <a:t>　</a:t>
            </a:r>
            <a:endParaRPr lang="en-GB" sz="3600" dirty="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1E2C991-741C-4319-BAD3-1C19EE549D68}"/>
              </a:ext>
            </a:extLst>
          </p:cNvPr>
          <p:cNvSpPr/>
          <p:nvPr/>
        </p:nvSpPr>
        <p:spPr>
          <a:xfrm>
            <a:off x="2262432" y="5131324"/>
            <a:ext cx="7583864" cy="128675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③ </a:t>
            </a:r>
            <a:r>
              <a:rPr lang="en-GB" altLang="ja-JP" sz="3600" dirty="0">
                <a:latin typeface="+mj-lt"/>
              </a:rPr>
              <a:t>Gravity darkening</a:t>
            </a:r>
            <a:endParaRPr lang="en-GB" sz="3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7A54F9-D126-4FE7-9BA5-DBA31E5D1C0E}"/>
              </a:ext>
            </a:extLst>
          </p:cNvPr>
          <p:cNvSpPr txBox="1"/>
          <p:nvPr/>
        </p:nvSpPr>
        <p:spPr>
          <a:xfrm>
            <a:off x="1333893" y="1225485"/>
            <a:ext cx="9988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We discovered that the following 3 effects can alter the wind structure in close binaries </a:t>
            </a: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xmlns="" id="{68E639FF-D2DA-4C70-BD5F-4534F418B37D}"/>
              </a:ext>
            </a:extLst>
          </p:cNvPr>
          <p:cNvSpPr/>
          <p:nvPr/>
        </p:nvSpPr>
        <p:spPr>
          <a:xfrm>
            <a:off x="1626124" y="1625596"/>
            <a:ext cx="9144000" cy="1621938"/>
          </a:xfrm>
          <a:prstGeom prst="flowChartProcess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D6DCB168-8DE6-4D83-ACBD-6E69947F0F98}"/>
              </a:ext>
            </a:extLst>
          </p:cNvPr>
          <p:cNvSpPr/>
          <p:nvPr/>
        </p:nvSpPr>
        <p:spPr>
          <a:xfrm>
            <a:off x="1688970" y="4963734"/>
            <a:ext cx="9144000" cy="1621938"/>
          </a:xfrm>
          <a:prstGeom prst="flowChartProcess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895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D633D-F0F9-4D6D-92C8-5C788FA4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Rotation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9C048C9C-E863-4E3D-92FA-C10FDB4B8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190" y="1429658"/>
            <a:ext cx="5442597" cy="43513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899739-E82C-490C-80CD-5BA0743FA3F0}"/>
              </a:ext>
            </a:extLst>
          </p:cNvPr>
          <p:cNvSpPr txBox="1"/>
          <p:nvPr/>
        </p:nvSpPr>
        <p:spPr>
          <a:xfrm>
            <a:off x="2767692" y="4714875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Friend &amp; Abbott 1986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1C648E6-F961-414D-8015-DF04B73DA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358" y="1549898"/>
            <a:ext cx="6543037" cy="42310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EAF5A83-EECD-45F0-B8D4-A7F1E20FB572}"/>
              </a:ext>
            </a:extLst>
          </p:cNvPr>
          <p:cNvSpPr txBox="1"/>
          <p:nvPr/>
        </p:nvSpPr>
        <p:spPr>
          <a:xfrm>
            <a:off x="9937295" y="1611130"/>
            <a:ext cx="150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Owocki 2006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65D2B2-5F0C-4F63-91AF-5F5F7ABEA478}"/>
              </a:ext>
            </a:extLst>
          </p:cNvPr>
          <p:cNvSpPr txBox="1"/>
          <p:nvPr/>
        </p:nvSpPr>
        <p:spPr>
          <a:xfrm>
            <a:off x="896179" y="5978395"/>
            <a:ext cx="10167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+mj-lt"/>
              </a:rPr>
              <a:t>Slower wind means 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larger Bondi radius=higher accretion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9D1A34-872C-42BD-AAD5-687F65195E11}"/>
              </a:ext>
            </a:extLst>
          </p:cNvPr>
          <p:cNvSpPr txBox="1"/>
          <p:nvPr/>
        </p:nvSpPr>
        <p:spPr>
          <a:xfrm>
            <a:off x="1145356" y="1048146"/>
            <a:ext cx="8268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Donor stars in close binaries can be rapidly rotating due to tidal locking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C2C75C99-3E1B-4D48-AA34-4861E240BAED}"/>
              </a:ext>
            </a:extLst>
          </p:cNvPr>
          <p:cNvCxnSpPr/>
          <p:nvPr/>
        </p:nvCxnSpPr>
        <p:spPr>
          <a:xfrm>
            <a:off x="4656841" y="2059757"/>
            <a:ext cx="0" cy="11642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xmlns="" id="{95CC6130-B5E2-40F1-8BF7-14A0034C72AC}"/>
              </a:ext>
            </a:extLst>
          </p:cNvPr>
          <p:cNvSpPr/>
          <p:nvPr/>
        </p:nvSpPr>
        <p:spPr>
          <a:xfrm>
            <a:off x="5172518" y="3455186"/>
            <a:ext cx="3457132" cy="1325564"/>
          </a:xfrm>
          <a:prstGeom prst="wedgeRectCallout">
            <a:avLst>
              <a:gd name="adj1" fmla="val -61690"/>
              <a:gd name="adj2" fmla="val -9295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Wind terminal velocity scales with the effective escape velocity</a:t>
            </a:r>
          </a:p>
        </p:txBody>
      </p:sp>
    </p:spTree>
    <p:extLst>
      <p:ext uri="{BB962C8B-B14F-4D97-AF65-F5344CB8AC3E}">
        <p14:creationId xmlns:p14="http://schemas.microsoft.com/office/powerpoint/2010/main" val="1861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1E806-20E2-45D9-8ED3-07B32E8B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1325563"/>
          </a:xfrm>
        </p:spPr>
        <p:txBody>
          <a:bodyPr/>
          <a:lstStyle/>
          <a:p>
            <a:r>
              <a:rPr lang="en-GB" dirty="0"/>
              <a:t>Wind accretion in close binaries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B9555AB-AE07-49D9-A24F-D5E0FAE0755E}"/>
              </a:ext>
            </a:extLst>
          </p:cNvPr>
          <p:cNvSpPr/>
          <p:nvPr/>
        </p:nvSpPr>
        <p:spPr>
          <a:xfrm>
            <a:off x="2262432" y="1819373"/>
            <a:ext cx="7583864" cy="128675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① </a:t>
            </a:r>
            <a:r>
              <a:rPr lang="en-GB" altLang="ja-JP" sz="3600" dirty="0">
                <a:latin typeface="+mj-lt"/>
              </a:rPr>
              <a:t>Wind acceleration zone</a:t>
            </a:r>
            <a:endParaRPr lang="en-GB" sz="3600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6EB4965-6014-4C69-A02D-6A0C8D1A7636}"/>
              </a:ext>
            </a:extLst>
          </p:cNvPr>
          <p:cNvSpPr/>
          <p:nvPr/>
        </p:nvSpPr>
        <p:spPr>
          <a:xfrm>
            <a:off x="2262432" y="3428215"/>
            <a:ext cx="7583864" cy="128675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② </a:t>
            </a:r>
            <a:r>
              <a:rPr lang="en-GB" altLang="ja-JP" sz="3600" dirty="0">
                <a:latin typeface="+mj-lt"/>
              </a:rPr>
              <a:t>Escape velocity reduction </a:t>
            </a:r>
            <a:r>
              <a:rPr lang="ja-JP" altLang="en-US" sz="3600" dirty="0">
                <a:latin typeface="+mj-lt"/>
              </a:rPr>
              <a:t>　</a:t>
            </a:r>
            <a:endParaRPr lang="en-GB" sz="3600" dirty="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1E2C991-741C-4319-BAD3-1C19EE549D68}"/>
              </a:ext>
            </a:extLst>
          </p:cNvPr>
          <p:cNvSpPr/>
          <p:nvPr/>
        </p:nvSpPr>
        <p:spPr>
          <a:xfrm>
            <a:off x="2262432" y="5131324"/>
            <a:ext cx="7583864" cy="128675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③ </a:t>
            </a:r>
            <a:r>
              <a:rPr lang="en-GB" altLang="ja-JP" sz="3600" dirty="0">
                <a:latin typeface="+mj-lt"/>
              </a:rPr>
              <a:t>Gravity darkening</a:t>
            </a:r>
            <a:endParaRPr lang="en-GB" sz="3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7A54F9-D126-4FE7-9BA5-DBA31E5D1C0E}"/>
              </a:ext>
            </a:extLst>
          </p:cNvPr>
          <p:cNvSpPr txBox="1"/>
          <p:nvPr/>
        </p:nvSpPr>
        <p:spPr>
          <a:xfrm>
            <a:off x="1333893" y="1225485"/>
            <a:ext cx="9988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We discovered that the following 3 effects can alter the wind structure in close binaries </a:t>
            </a: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xmlns="" id="{68E639FF-D2DA-4C70-BD5F-4534F418B37D}"/>
              </a:ext>
            </a:extLst>
          </p:cNvPr>
          <p:cNvSpPr/>
          <p:nvPr/>
        </p:nvSpPr>
        <p:spPr>
          <a:xfrm>
            <a:off x="1626124" y="1625596"/>
            <a:ext cx="9144000" cy="1621938"/>
          </a:xfrm>
          <a:prstGeom prst="flowChartProcess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D6DCB168-8DE6-4D83-ACBD-6E69947F0F98}"/>
              </a:ext>
            </a:extLst>
          </p:cNvPr>
          <p:cNvSpPr/>
          <p:nvPr/>
        </p:nvSpPr>
        <p:spPr>
          <a:xfrm>
            <a:off x="1524000" y="3299909"/>
            <a:ext cx="9144000" cy="1621938"/>
          </a:xfrm>
          <a:prstGeom prst="flowChartProcess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849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EEDDDB-B314-4557-81A8-4FE08A544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17" y="-50460"/>
            <a:ext cx="10515600" cy="1325563"/>
          </a:xfrm>
        </p:spPr>
        <p:txBody>
          <a:bodyPr/>
          <a:lstStyle/>
          <a:p>
            <a:r>
              <a:rPr lang="en-GB" dirty="0"/>
              <a:t>Gravity darkening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451F3B8-4912-4FFB-97A7-07587F719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374" y="1225550"/>
            <a:ext cx="5882018" cy="5052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883CC2-3997-4F00-A643-8A657699B543}"/>
              </a:ext>
            </a:extLst>
          </p:cNvPr>
          <p:cNvSpPr txBox="1"/>
          <p:nvPr/>
        </p:nvSpPr>
        <p:spPr>
          <a:xfrm>
            <a:off x="2188285" y="6306911"/>
            <a:ext cx="292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Surface gravity distribution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36A998-4CC3-4DA7-A1B3-82E0393CD940}"/>
              </a:ext>
            </a:extLst>
          </p:cNvPr>
          <p:cNvSpPr txBox="1"/>
          <p:nvPr/>
        </p:nvSpPr>
        <p:spPr>
          <a:xfrm>
            <a:off x="7855439" y="271689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Altair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45808" y="1012309"/>
            <a:ext cx="500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Stars can be highly asymmetric in close binaries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58CA3C7-FB10-4BE0-B28D-EA0962E3DCC1}"/>
              </a:ext>
            </a:extLst>
          </p:cNvPr>
          <p:cNvGrpSpPr/>
          <p:nvPr/>
        </p:nvGrpSpPr>
        <p:grpSpPr>
          <a:xfrm>
            <a:off x="7194358" y="300925"/>
            <a:ext cx="3945810" cy="4889211"/>
            <a:chOff x="7194358" y="300926"/>
            <a:chExt cx="3157033" cy="3911846"/>
          </a:xfrm>
        </p:grpSpPr>
        <p:pic>
          <p:nvPicPr>
            <p:cNvPr id="7" name="Picture 6" descr="Ellipsoidal Variations - Mozilla Firefox">
              <a:extLst>
                <a:ext uri="{FF2B5EF4-FFF2-40B4-BE49-F238E27FC236}">
                  <a16:creationId xmlns:a16="http://schemas.microsoft.com/office/drawing/2014/main" xmlns="" id="{B370D103-D4FB-441C-8CFF-7B86792C0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75" t="10834" r="32369" b="9879"/>
            <a:stretch/>
          </p:blipFill>
          <p:spPr>
            <a:xfrm>
              <a:off x="7194358" y="300926"/>
              <a:ext cx="3157033" cy="391184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E98C36C-02C3-4A3E-8F55-D9775ACB395E}"/>
                </a:ext>
              </a:extLst>
            </p:cNvPr>
            <p:cNvSpPr txBox="1"/>
            <p:nvPr/>
          </p:nvSpPr>
          <p:spPr>
            <a:xfrm>
              <a:off x="7855439" y="2210659"/>
              <a:ext cx="2236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Monnier et al. 2007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EF7EE0-8ABE-401F-BFAB-BE63133315E3}"/>
              </a:ext>
            </a:extLst>
          </p:cNvPr>
          <p:cNvSpPr txBox="1"/>
          <p:nvPr/>
        </p:nvSpPr>
        <p:spPr>
          <a:xfrm>
            <a:off x="6096000" y="5711196"/>
            <a:ext cx="6089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+mj-lt"/>
              </a:rPr>
              <a:t>Lower radiative flux means </a:t>
            </a:r>
            <a:br>
              <a:rPr lang="en-GB" sz="2400" dirty="0">
                <a:latin typeface="+mj-lt"/>
              </a:rPr>
            </a:br>
            <a:r>
              <a:rPr lang="en-GB" sz="2400" dirty="0">
                <a:solidFill>
                  <a:srgbClr val="FF0000"/>
                </a:solidFill>
                <a:latin typeface="+mj-lt"/>
              </a:rPr>
              <a:t>lower wind mass flux=lower accretion rate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xmlns="" id="{7622EFA3-A94C-4532-82BF-EF3BEDAFC635}"/>
              </a:ext>
            </a:extLst>
          </p:cNvPr>
          <p:cNvSpPr/>
          <p:nvPr/>
        </p:nvSpPr>
        <p:spPr>
          <a:xfrm>
            <a:off x="1091932" y="3312054"/>
            <a:ext cx="2448843" cy="773914"/>
          </a:xfrm>
          <a:prstGeom prst="wedgeRectCallout">
            <a:avLst>
              <a:gd name="adj1" fmla="val 19479"/>
              <a:gd name="adj2" fmla="val -116852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Very dark towards the BH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8214F6-AE32-4203-9194-BBA2F96AC192}"/>
              </a:ext>
            </a:extLst>
          </p:cNvPr>
          <p:cNvSpPr txBox="1"/>
          <p:nvPr/>
        </p:nvSpPr>
        <p:spPr>
          <a:xfrm>
            <a:off x="9317638" y="4085968"/>
            <a:ext cx="22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Ellipsoidal variations</a:t>
            </a:r>
          </a:p>
        </p:txBody>
      </p:sp>
    </p:spTree>
    <p:extLst>
      <p:ext uri="{BB962C8B-B14F-4D97-AF65-F5344CB8AC3E}">
        <p14:creationId xmlns:p14="http://schemas.microsoft.com/office/powerpoint/2010/main" val="141357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1E806-20E2-45D9-8ED3-07B32E8B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1325563"/>
          </a:xfrm>
        </p:spPr>
        <p:txBody>
          <a:bodyPr/>
          <a:lstStyle/>
          <a:p>
            <a:r>
              <a:rPr lang="en-GB" dirty="0"/>
              <a:t>Wind accretion in close binaries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B9555AB-AE07-49D9-A24F-D5E0FAE0755E}"/>
              </a:ext>
            </a:extLst>
          </p:cNvPr>
          <p:cNvSpPr/>
          <p:nvPr/>
        </p:nvSpPr>
        <p:spPr>
          <a:xfrm>
            <a:off x="2262432" y="1819373"/>
            <a:ext cx="7583864" cy="128675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① </a:t>
            </a:r>
            <a:r>
              <a:rPr lang="en-GB" altLang="ja-JP" sz="3600" dirty="0">
                <a:latin typeface="+mj-lt"/>
              </a:rPr>
              <a:t>Wind acceleration zone</a:t>
            </a:r>
            <a:endParaRPr lang="en-GB" sz="3600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6EB4965-6014-4C69-A02D-6A0C8D1A7636}"/>
              </a:ext>
            </a:extLst>
          </p:cNvPr>
          <p:cNvSpPr/>
          <p:nvPr/>
        </p:nvSpPr>
        <p:spPr>
          <a:xfrm>
            <a:off x="2262432" y="3428215"/>
            <a:ext cx="7583864" cy="128675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② </a:t>
            </a:r>
            <a:r>
              <a:rPr lang="en-GB" altLang="ja-JP" sz="3600" dirty="0">
                <a:latin typeface="+mj-lt"/>
              </a:rPr>
              <a:t>Escape velocity reduction </a:t>
            </a:r>
            <a:r>
              <a:rPr lang="ja-JP" altLang="en-US" sz="3600" dirty="0">
                <a:latin typeface="+mj-lt"/>
              </a:rPr>
              <a:t>　</a:t>
            </a:r>
            <a:endParaRPr lang="en-GB" sz="3600" dirty="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1E2C991-741C-4319-BAD3-1C19EE549D68}"/>
              </a:ext>
            </a:extLst>
          </p:cNvPr>
          <p:cNvSpPr/>
          <p:nvPr/>
        </p:nvSpPr>
        <p:spPr>
          <a:xfrm>
            <a:off x="2262432" y="5131324"/>
            <a:ext cx="7583864" cy="128675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③ </a:t>
            </a:r>
            <a:r>
              <a:rPr lang="en-GB" altLang="ja-JP" sz="3600" dirty="0">
                <a:latin typeface="+mj-lt"/>
              </a:rPr>
              <a:t>Gravity darkening</a:t>
            </a:r>
            <a:endParaRPr lang="en-GB" sz="3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7A54F9-D126-4FE7-9BA5-DBA31E5D1C0E}"/>
              </a:ext>
            </a:extLst>
          </p:cNvPr>
          <p:cNvSpPr txBox="1"/>
          <p:nvPr/>
        </p:nvSpPr>
        <p:spPr>
          <a:xfrm>
            <a:off x="1333893" y="1225485"/>
            <a:ext cx="8917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We discovered that the following 3 effects can be important in close binaries </a:t>
            </a:r>
          </a:p>
        </p:txBody>
      </p:sp>
    </p:spTree>
    <p:extLst>
      <p:ext uri="{BB962C8B-B14F-4D97-AF65-F5344CB8AC3E}">
        <p14:creationId xmlns:p14="http://schemas.microsoft.com/office/powerpoint/2010/main" val="847655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C56466-FC3F-4E35-A05B-E214BECB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Method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4055E33-B1CD-42CD-BAC9-153C7C362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229" y="1767354"/>
            <a:ext cx="6279410" cy="1998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84D64A-B87F-4761-AEDC-EE1A6E4D6FA4}"/>
              </a:ext>
            </a:extLst>
          </p:cNvPr>
          <p:cNvSpPr txBox="1"/>
          <p:nvPr/>
        </p:nvSpPr>
        <p:spPr>
          <a:xfrm>
            <a:off x="725078" y="1186807"/>
            <a:ext cx="614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  <a:latin typeface="+mj-lt"/>
              </a:rPr>
              <a:t>Equation of motion for winds in binaries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F79AEE4-3F18-47BD-BFC9-E9CBA7B9632E}"/>
              </a:ext>
            </a:extLst>
          </p:cNvPr>
          <p:cNvGrpSpPr/>
          <p:nvPr/>
        </p:nvGrpSpPr>
        <p:grpSpPr>
          <a:xfrm>
            <a:off x="1159497" y="3884891"/>
            <a:ext cx="4913332" cy="1007620"/>
            <a:chOff x="4996206" y="5460251"/>
            <a:chExt cx="6180803" cy="12675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A8039B8-EEF9-407A-9827-CED150C57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3594"/>
            <a:stretch/>
          </p:blipFill>
          <p:spPr>
            <a:xfrm>
              <a:off x="4996206" y="5460251"/>
              <a:ext cx="743612" cy="126755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3EA2DB9-FF1C-4EB8-ABAF-714768124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2111" y="5711767"/>
              <a:ext cx="3889662" cy="7645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9050813-F770-4F36-A563-0FF9BE9D0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540" r="-189"/>
            <a:stretch/>
          </p:blipFill>
          <p:spPr>
            <a:xfrm>
              <a:off x="9492792" y="5619690"/>
              <a:ext cx="1684217" cy="948674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E226369-F3A5-434D-9C2C-764C6A4F4A33}"/>
              </a:ext>
            </a:extLst>
          </p:cNvPr>
          <p:cNvSpPr/>
          <p:nvPr/>
        </p:nvSpPr>
        <p:spPr>
          <a:xfrm>
            <a:off x="4733987" y="4063883"/>
            <a:ext cx="1219040" cy="701884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6AFFA19-1953-43EE-A15A-8AA18773BFD4}"/>
              </a:ext>
            </a:extLst>
          </p:cNvPr>
          <p:cNvSpPr txBox="1"/>
          <p:nvPr/>
        </p:nvSpPr>
        <p:spPr>
          <a:xfrm>
            <a:off x="4027141" y="4765767"/>
            <a:ext cx="264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+mj-lt"/>
              </a:rPr>
              <a:t>Velocity correction (VC)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5F22089-5E37-4855-9337-888C6C73A5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59"/>
          <a:stretch/>
        </p:blipFill>
        <p:spPr>
          <a:xfrm>
            <a:off x="7839651" y="5746577"/>
            <a:ext cx="1069943" cy="701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B949D9F-8B88-4E15-AE80-273D151BE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497" y="5632784"/>
            <a:ext cx="6610982" cy="92868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C727783-7F84-4605-B222-5BFDDBF83105}"/>
              </a:ext>
            </a:extLst>
          </p:cNvPr>
          <p:cNvSpPr/>
          <p:nvPr/>
        </p:nvSpPr>
        <p:spPr>
          <a:xfrm>
            <a:off x="1720645" y="2537639"/>
            <a:ext cx="5679994" cy="7523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F0426C6-4D01-41A1-9D3E-95CDB19B8410}"/>
              </a:ext>
            </a:extLst>
          </p:cNvPr>
          <p:cNvSpPr txBox="1"/>
          <p:nvPr/>
        </p:nvSpPr>
        <p:spPr>
          <a:xfrm>
            <a:off x="7400639" y="2729131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+mj-lt"/>
              </a:rPr>
              <a:t>Line acceleration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A6EC9B1-ADF3-4D6B-8C92-DDCFD8319E13}"/>
              </a:ext>
            </a:extLst>
          </p:cNvPr>
          <p:cNvSpPr txBox="1"/>
          <p:nvPr/>
        </p:nvSpPr>
        <p:spPr>
          <a:xfrm>
            <a:off x="725078" y="5218333"/>
            <a:ext cx="4818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  <a:latin typeface="+mj-lt"/>
              </a:rPr>
              <a:t>Mass flux for line-driven winds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56C3F44-E99B-435F-BB74-7DC41A70D588}"/>
              </a:ext>
            </a:extLst>
          </p:cNvPr>
          <p:cNvSpPr/>
          <p:nvPr/>
        </p:nvSpPr>
        <p:spPr>
          <a:xfrm>
            <a:off x="7794236" y="5745793"/>
            <a:ext cx="1069943" cy="70188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648AFB-95B9-4020-A8C2-3586C25F198E}"/>
              </a:ext>
            </a:extLst>
          </p:cNvPr>
          <p:cNvSpPr txBox="1"/>
          <p:nvPr/>
        </p:nvSpPr>
        <p:spPr>
          <a:xfrm>
            <a:off x="7156964" y="6447677"/>
            <a:ext cx="259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+mj-lt"/>
              </a:rPr>
              <a:t>Gravity darkening (GD)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C8841B7-C199-4F9B-8B80-EB2C4858C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4214" y="3952734"/>
            <a:ext cx="4344360" cy="8719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ED11D16-EE1A-4D14-9E4F-5FE40168E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1261" y="1712794"/>
            <a:ext cx="2966357" cy="8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/>
      <p:bldP spid="1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96B60F-E0E8-45FA-A868-85B1D7BD1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391" y="965271"/>
            <a:ext cx="4716133" cy="4639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6C757F-6D56-451C-965E-6E33D22A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Multiplicity of massive stars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77A451C-ED53-4AE2-A215-1B549E540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544" y="1581750"/>
            <a:ext cx="6399868" cy="4775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019373-5BB1-4DB2-9927-B4BA6A770EA8}"/>
              </a:ext>
            </a:extLst>
          </p:cNvPr>
          <p:cNvSpPr txBox="1"/>
          <p:nvPr/>
        </p:nvSpPr>
        <p:spPr>
          <a:xfrm>
            <a:off x="3710928" y="5130540"/>
            <a:ext cx="256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Moe &amp; Di Stefano 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D6EA51-1830-42CB-9822-3D9D170ACCA4}"/>
              </a:ext>
            </a:extLst>
          </p:cNvPr>
          <p:cNvSpPr txBox="1"/>
          <p:nvPr/>
        </p:nvSpPr>
        <p:spPr>
          <a:xfrm>
            <a:off x="10212199" y="1412508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Sana et al. 2012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D15E3B-4F68-4055-A9D8-3B93356A704D}"/>
              </a:ext>
            </a:extLst>
          </p:cNvPr>
          <p:cNvSpPr txBox="1"/>
          <p:nvPr/>
        </p:nvSpPr>
        <p:spPr>
          <a:xfrm>
            <a:off x="971551" y="1118241"/>
            <a:ext cx="5626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Most massive stars have 1 or more companions!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xmlns="" id="{464C2723-6FB5-4866-B452-41B7015B4864}"/>
              </a:ext>
            </a:extLst>
          </p:cNvPr>
          <p:cNvSpPr/>
          <p:nvPr/>
        </p:nvSpPr>
        <p:spPr>
          <a:xfrm>
            <a:off x="6725215" y="5415097"/>
            <a:ext cx="3822975" cy="1206171"/>
          </a:xfrm>
          <a:prstGeom prst="wedgeRectCallout">
            <a:avLst>
              <a:gd name="adj1" fmla="val -8186"/>
              <a:gd name="adj2" fmla="val -103046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~70% of all massive stars have a companion close enough to interact</a:t>
            </a:r>
          </a:p>
        </p:txBody>
      </p:sp>
    </p:spTree>
    <p:extLst>
      <p:ext uri="{BB962C8B-B14F-4D97-AF65-F5344CB8AC3E}">
        <p14:creationId xmlns:p14="http://schemas.microsoft.com/office/powerpoint/2010/main" val="426064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837B7F79-5EC7-4821-B0F9-C079CD86C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414" y="1476683"/>
            <a:ext cx="11177463" cy="51772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C52662-3316-45E7-AD1B-637DEBF6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/>
          <a:lstStyle/>
          <a:p>
            <a:r>
              <a:rPr lang="en-GB" dirty="0"/>
              <a:t>Results – wind streamlines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0EFD59-5B87-4D80-87DA-C7BEC9E05866}"/>
              </a:ext>
            </a:extLst>
          </p:cNvPr>
          <p:cNvSpPr txBox="1"/>
          <p:nvPr/>
        </p:nvSpPr>
        <p:spPr>
          <a:xfrm>
            <a:off x="1399880" y="1009568"/>
            <a:ext cx="6298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Wind streamlines for an almost Roche lobe filling case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2306EDB-64F2-4152-A619-9F030EC5E4E5}"/>
              </a:ext>
            </a:extLst>
          </p:cNvPr>
          <p:cNvSpPr/>
          <p:nvPr/>
        </p:nvSpPr>
        <p:spPr>
          <a:xfrm>
            <a:off x="6498739" y="5157430"/>
            <a:ext cx="1008321" cy="549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xmlns="" id="{011DC875-A389-44A3-810B-3258B7362FD5}"/>
              </a:ext>
            </a:extLst>
          </p:cNvPr>
          <p:cNvSpPr/>
          <p:nvPr/>
        </p:nvSpPr>
        <p:spPr>
          <a:xfrm>
            <a:off x="4318155" y="2253006"/>
            <a:ext cx="3824968" cy="1295722"/>
          </a:xfrm>
          <a:prstGeom prst="wedgeRectCallout">
            <a:avLst>
              <a:gd name="adj1" fmla="val 20564"/>
              <a:gd name="adj2" fmla="val 175479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 focused stream forms when the velocity correction is accounted for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F34DB8-CFD6-4745-8A54-8B6FC2C7D592}"/>
              </a:ext>
            </a:extLst>
          </p:cNvPr>
          <p:cNvSpPr txBox="1"/>
          <p:nvPr/>
        </p:nvSpPr>
        <p:spPr>
          <a:xfrm>
            <a:off x="1975757" y="1726746"/>
            <a:ext cx="18790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Spherical driving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41D0AB-29C3-4C37-8184-F2C7B90DF3C4}"/>
              </a:ext>
            </a:extLst>
          </p:cNvPr>
          <p:cNvSpPr txBox="1"/>
          <p:nvPr/>
        </p:nvSpPr>
        <p:spPr>
          <a:xfrm>
            <a:off x="7075714" y="1726746"/>
            <a:ext cx="21100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Anisotropic driving</a:t>
            </a:r>
          </a:p>
        </p:txBody>
      </p:sp>
    </p:spTree>
    <p:extLst>
      <p:ext uri="{BB962C8B-B14F-4D97-AF65-F5344CB8AC3E}">
        <p14:creationId xmlns:p14="http://schemas.microsoft.com/office/powerpoint/2010/main" val="22366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8001B87-0A9E-4D16-BA4B-88FD4AA84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336" y="1740808"/>
            <a:ext cx="6411674" cy="4685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55446A-3F8D-42A9-A9C9-F5048331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Results – mass accretion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BE1033-BF00-4DCD-8389-48316625401B}"/>
              </a:ext>
            </a:extLst>
          </p:cNvPr>
          <p:cNvSpPr txBox="1"/>
          <p:nvPr/>
        </p:nvSpPr>
        <p:spPr>
          <a:xfrm>
            <a:off x="1399880" y="1009568"/>
            <a:ext cx="9601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Mass accretion rate with the various additional effects switched on/off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2C2F614-8766-4D48-A369-2B09FDAD4783}"/>
              </a:ext>
            </a:extLst>
          </p:cNvPr>
          <p:cNvSpPr txBox="1"/>
          <p:nvPr/>
        </p:nvSpPr>
        <p:spPr>
          <a:xfrm>
            <a:off x="8262258" y="605693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close</a:t>
            </a:r>
            <a:r>
              <a:rPr lang="ja-JP" altLang="en-US" dirty="0"/>
              <a:t>→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BE2AC0-B42B-4322-B373-A5898050035F}"/>
              </a:ext>
            </a:extLst>
          </p:cNvPr>
          <p:cNvSpPr txBox="1"/>
          <p:nvPr/>
        </p:nvSpPr>
        <p:spPr>
          <a:xfrm>
            <a:off x="3294223" y="605693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←</a:t>
            </a:r>
            <a:r>
              <a:rPr lang="en-GB" dirty="0"/>
              <a:t>wide</a:t>
            </a:r>
          </a:p>
        </p:txBody>
      </p:sp>
      <p:sp>
        <p:nvSpPr>
          <p:cNvPr id="8" name="Speech Bubble: Rectangle 5">
            <a:extLst>
              <a:ext uri="{FF2B5EF4-FFF2-40B4-BE49-F238E27FC236}">
                <a16:creationId xmlns:a16="http://schemas.microsoft.com/office/drawing/2014/main" xmlns="" id="{011DC875-A389-44A3-810B-3258B7362FD5}"/>
              </a:ext>
            </a:extLst>
          </p:cNvPr>
          <p:cNvSpPr/>
          <p:nvPr/>
        </p:nvSpPr>
        <p:spPr>
          <a:xfrm>
            <a:off x="7577818" y="3680566"/>
            <a:ext cx="3824968" cy="1143759"/>
          </a:xfrm>
          <a:prstGeom prst="wedgeRectCallout">
            <a:avLst>
              <a:gd name="adj1" fmla="val -15367"/>
              <a:gd name="adj2" fmla="val -13938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RC and GD cancel out and end up with a similar value to normal Bondi accretion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BB774F-1C00-4F25-9F85-EF7866C64097}"/>
              </a:ext>
            </a:extLst>
          </p:cNvPr>
          <p:cNvSpPr txBox="1"/>
          <p:nvPr/>
        </p:nvSpPr>
        <p:spPr>
          <a:xfrm>
            <a:off x="5557101" y="4930219"/>
            <a:ext cx="174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Previous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6DB7A0F-F7CD-4F73-BF06-038C39BF48AF}"/>
              </a:ext>
            </a:extLst>
          </p:cNvPr>
          <p:cNvSpPr txBox="1"/>
          <p:nvPr/>
        </p:nvSpPr>
        <p:spPr>
          <a:xfrm>
            <a:off x="5561660" y="5308908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New model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2E77F04-D5E6-4EAD-9DF8-BD628BFC1F87}"/>
              </a:ext>
            </a:extLst>
          </p:cNvPr>
          <p:cNvCxnSpPr/>
          <p:nvPr/>
        </p:nvCxnSpPr>
        <p:spPr>
          <a:xfrm>
            <a:off x="7306491" y="5114885"/>
            <a:ext cx="1149352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B692ACE-EBD1-46C0-826F-CB1B61BCCF57}"/>
              </a:ext>
            </a:extLst>
          </p:cNvPr>
          <p:cNvCxnSpPr/>
          <p:nvPr/>
        </p:nvCxnSpPr>
        <p:spPr>
          <a:xfrm>
            <a:off x="7326917" y="5491275"/>
            <a:ext cx="1149352" cy="0"/>
          </a:xfrm>
          <a:prstGeom prst="line">
            <a:avLst/>
          </a:prstGeom>
          <a:ln w="28575">
            <a:solidFill>
              <a:srgbClr val="0D0D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14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xmlns="" id="{4BF4590C-5BDC-4105-8F60-DDA290BC2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943" y="1436348"/>
            <a:ext cx="6676555" cy="484129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8DEEA70-F4DC-4C28-BE77-02E1DDD96658}"/>
              </a:ext>
            </a:extLst>
          </p:cNvPr>
          <p:cNvSpPr/>
          <p:nvPr/>
        </p:nvSpPr>
        <p:spPr>
          <a:xfrm>
            <a:off x="5194858" y="1690688"/>
            <a:ext cx="1802283" cy="1962829"/>
          </a:xfrm>
          <a:prstGeom prst="rect">
            <a:avLst/>
          </a:prstGeom>
          <a:solidFill>
            <a:srgbClr val="5DAB6E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A4ECF-2ADC-4DD4-B0A9-21D143EF7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2898"/>
            <a:ext cx="10515600" cy="1325563"/>
          </a:xfrm>
        </p:spPr>
        <p:txBody>
          <a:bodyPr/>
          <a:lstStyle/>
          <a:p>
            <a:r>
              <a:rPr lang="en-GB" dirty="0"/>
              <a:t>Results – angular momentum accretion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9CD755-6DEA-44AA-8D8A-84C67DA08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39" y="2506322"/>
            <a:ext cx="4286906" cy="1535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0DEEE6-31BE-4B6C-B7A7-9A3CE7F5814B}"/>
              </a:ext>
            </a:extLst>
          </p:cNvPr>
          <p:cNvSpPr txBox="1"/>
          <p:nvPr/>
        </p:nvSpPr>
        <p:spPr>
          <a:xfrm>
            <a:off x="7445829" y="1690688"/>
            <a:ext cx="4555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Conversion formula from my weird units to accretor gravitational units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DF3434A-4586-410C-A98D-1DD64307D489}"/>
                  </a:ext>
                </a:extLst>
              </p:cNvPr>
              <p:cNvSpPr txBox="1"/>
              <p:nvPr/>
            </p:nvSpPr>
            <p:spPr>
              <a:xfrm>
                <a:off x="7445829" y="4746774"/>
                <a:ext cx="4157228" cy="1373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u="sng" dirty="0">
                    <a:solidFill>
                      <a:schemeClr val="accent6">
                        <a:lumMod val="75000"/>
                      </a:schemeClr>
                    </a:solidFill>
                  </a:rPr>
                  <a:t>ISCO angular momenta</a:t>
                </a:r>
              </a:p>
              <a:p>
                <a:r>
                  <a:rPr lang="en-GB" sz="2000" dirty="0">
                    <a:solidFill>
                      <a:schemeClr val="accent6">
                        <a:lumMod val="75000"/>
                      </a:schemeClr>
                    </a:solidFill>
                  </a:rPr>
                  <a:t>non-rotating BH: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acc>
                    <m:r>
                      <a:rPr lang="en-GB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~3.46</m:t>
                    </m:r>
                  </m:oMath>
                </a14:m>
                <a:endParaRPr lang="en-GB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en-GB" sz="2000" dirty="0">
                    <a:solidFill>
                      <a:schemeClr val="accent6">
                        <a:lumMod val="75000"/>
                      </a:schemeClr>
                    </a:solidFill>
                  </a:rPr>
                  <a:t>max-rot. BH (prograde):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acc>
                    <m:r>
                      <a:rPr lang="en-GB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~1.15</m:t>
                    </m:r>
                  </m:oMath>
                </a14:m>
                <a:endParaRPr lang="en-GB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en-GB" sz="2000" dirty="0">
                    <a:solidFill>
                      <a:schemeClr val="accent6">
                        <a:lumMod val="75000"/>
                      </a:schemeClr>
                    </a:solidFill>
                  </a:rPr>
                  <a:t>max-rot. BH (retrograde):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acc>
                    <m:r>
                      <a:rPr lang="en-GB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~−4.23</m:t>
                    </m:r>
                  </m:oMath>
                </a14:m>
                <a:endParaRPr lang="en-GB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F3434A-4586-410C-A98D-1DD64307D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829" y="4746774"/>
                <a:ext cx="4157228" cy="1373261"/>
              </a:xfrm>
              <a:prstGeom prst="rect">
                <a:avLst/>
              </a:prstGeom>
              <a:blipFill>
                <a:blip r:embed="rId4"/>
                <a:stretch>
                  <a:fillRect l="-1466" t="-2222" b="-7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55854B-DE39-4397-93D6-F76841A33398}"/>
              </a:ext>
            </a:extLst>
          </p:cNvPr>
          <p:cNvSpPr txBox="1"/>
          <p:nvPr/>
        </p:nvSpPr>
        <p:spPr>
          <a:xfrm>
            <a:off x="1399880" y="1009568"/>
            <a:ext cx="8748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Change in accreted angular momentum with the various effects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0C3C727-0E46-4FF6-B584-91D3EBA671FB}"/>
              </a:ext>
            </a:extLst>
          </p:cNvPr>
          <p:cNvGrpSpPr/>
          <p:nvPr/>
        </p:nvGrpSpPr>
        <p:grpSpPr>
          <a:xfrm>
            <a:off x="6028441" y="2191732"/>
            <a:ext cx="956821" cy="240383"/>
            <a:chOff x="6028441" y="2191732"/>
            <a:chExt cx="956821" cy="24038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38E69CDB-987F-42C8-B57D-FC5984958F1F}"/>
                </a:ext>
              </a:extLst>
            </p:cNvPr>
            <p:cNvCxnSpPr/>
            <p:nvPr/>
          </p:nvCxnSpPr>
          <p:spPr>
            <a:xfrm>
              <a:off x="6028441" y="2432115"/>
              <a:ext cx="95682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3E7D53D9-54CE-4666-BA12-39BC84318150}"/>
                </a:ext>
              </a:extLst>
            </p:cNvPr>
            <p:cNvCxnSpPr/>
            <p:nvPr/>
          </p:nvCxnSpPr>
          <p:spPr>
            <a:xfrm flipV="1">
              <a:off x="6853287" y="2191732"/>
              <a:ext cx="0" cy="2356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351E1EB9-7617-4FA0-AB95-D05706103558}"/>
                </a:ext>
              </a:extLst>
            </p:cNvPr>
            <p:cNvCxnSpPr/>
            <p:nvPr/>
          </p:nvCxnSpPr>
          <p:spPr>
            <a:xfrm flipV="1">
              <a:off x="6275110" y="2191732"/>
              <a:ext cx="0" cy="2356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0AA97CB-207C-413E-93B4-A76543A2A3B1}"/>
              </a:ext>
            </a:extLst>
          </p:cNvPr>
          <p:cNvGrpSpPr/>
          <p:nvPr/>
        </p:nvGrpSpPr>
        <p:grpSpPr>
          <a:xfrm rot="10800000">
            <a:off x="6040320" y="5051364"/>
            <a:ext cx="956821" cy="240383"/>
            <a:chOff x="6028441" y="2191732"/>
            <a:chExt cx="956821" cy="24038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F84C2C48-5458-41EB-BB98-A1000FF1ECCE}"/>
                </a:ext>
              </a:extLst>
            </p:cNvPr>
            <p:cNvCxnSpPr/>
            <p:nvPr/>
          </p:nvCxnSpPr>
          <p:spPr>
            <a:xfrm>
              <a:off x="6028441" y="2432115"/>
              <a:ext cx="95682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1E027DD4-2CA6-41E3-A245-0F6EA589D7E8}"/>
                </a:ext>
              </a:extLst>
            </p:cNvPr>
            <p:cNvCxnSpPr/>
            <p:nvPr/>
          </p:nvCxnSpPr>
          <p:spPr>
            <a:xfrm flipV="1">
              <a:off x="6806157" y="2191732"/>
              <a:ext cx="0" cy="2356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798CD243-44B3-4F96-B3F1-055467BECBA4}"/>
                </a:ext>
              </a:extLst>
            </p:cNvPr>
            <p:cNvCxnSpPr/>
            <p:nvPr/>
          </p:nvCxnSpPr>
          <p:spPr>
            <a:xfrm flipV="1">
              <a:off x="6171416" y="2191732"/>
              <a:ext cx="0" cy="2356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9ED1113-8C7A-4362-B90A-10F0D6091628}"/>
              </a:ext>
            </a:extLst>
          </p:cNvPr>
          <p:cNvSpPr txBox="1"/>
          <p:nvPr/>
        </p:nvSpPr>
        <p:spPr>
          <a:xfrm>
            <a:off x="5799168" y="1418635"/>
            <a:ext cx="1654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Accretion disc</a:t>
            </a:r>
            <a:br>
              <a:rPr lang="en-GB" dirty="0">
                <a:solidFill>
                  <a:srgbClr val="FF0000"/>
                </a:solidFill>
                <a:latin typeface="+mj-lt"/>
              </a:rPr>
            </a:br>
            <a:r>
              <a:rPr lang="en-GB" dirty="0">
                <a:solidFill>
                  <a:srgbClr val="FF0000"/>
                </a:solidFill>
                <a:latin typeface="+mj-lt"/>
              </a:rPr>
              <a:t> formation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19C10D8-9B5B-4AE5-BD5D-488558876F45}"/>
              </a:ext>
            </a:extLst>
          </p:cNvPr>
          <p:cNvSpPr txBox="1"/>
          <p:nvPr/>
        </p:nvSpPr>
        <p:spPr>
          <a:xfrm>
            <a:off x="5214076" y="2904659"/>
            <a:ext cx="178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focused stream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FE12CD0-E60E-44BE-A36A-49077B22F0BB}"/>
              </a:ext>
            </a:extLst>
          </p:cNvPr>
          <p:cNvSpPr/>
          <p:nvPr/>
        </p:nvSpPr>
        <p:spPr>
          <a:xfrm>
            <a:off x="1784728" y="3653517"/>
            <a:ext cx="3958847" cy="1204233"/>
          </a:xfrm>
          <a:prstGeom prst="rect">
            <a:avLst/>
          </a:prstGeom>
          <a:solidFill>
            <a:srgbClr val="D578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7A298A4-C7D3-4EFB-B08A-827DE0665661}"/>
              </a:ext>
            </a:extLst>
          </p:cNvPr>
          <p:cNvSpPr txBox="1"/>
          <p:nvPr/>
        </p:nvSpPr>
        <p:spPr>
          <a:xfrm>
            <a:off x="3136253" y="3689771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classical Bondi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DFBE038-8BE6-43F9-8C32-B3891AEA2320}"/>
              </a:ext>
            </a:extLst>
          </p:cNvPr>
          <p:cNvSpPr txBox="1"/>
          <p:nvPr/>
        </p:nvSpPr>
        <p:spPr>
          <a:xfrm>
            <a:off x="6387454" y="588548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close</a:t>
            </a:r>
            <a:r>
              <a:rPr lang="ja-JP" altLang="en-US" dirty="0"/>
              <a:t>→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219F5C6-6F3E-4E9A-9512-CC6CB4C3EE27}"/>
              </a:ext>
            </a:extLst>
          </p:cNvPr>
          <p:cNvSpPr txBox="1"/>
          <p:nvPr/>
        </p:nvSpPr>
        <p:spPr>
          <a:xfrm>
            <a:off x="1419419" y="588548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←</a:t>
            </a:r>
            <a:r>
              <a:rPr lang="en-GB" dirty="0"/>
              <a:t>wide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6A5A28F-926F-4DE9-88C9-2A50429239CE}"/>
              </a:ext>
            </a:extLst>
          </p:cNvPr>
          <p:cNvSpPr txBox="1"/>
          <p:nvPr/>
        </p:nvSpPr>
        <p:spPr>
          <a:xfrm>
            <a:off x="1847653" y="2904659"/>
            <a:ext cx="174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Previous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C62B83-D34D-4778-AE0F-F70DD74B7777}"/>
              </a:ext>
            </a:extLst>
          </p:cNvPr>
          <p:cNvSpPr txBox="1"/>
          <p:nvPr/>
        </p:nvSpPr>
        <p:spPr>
          <a:xfrm>
            <a:off x="1852212" y="3283348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New model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81FDD96-A4DF-4B00-9A32-EEC39A43F26D}"/>
              </a:ext>
            </a:extLst>
          </p:cNvPr>
          <p:cNvCxnSpPr>
            <a:cxnSpLocks/>
          </p:cNvCxnSpPr>
          <p:nvPr/>
        </p:nvCxnSpPr>
        <p:spPr>
          <a:xfrm>
            <a:off x="3597043" y="3089325"/>
            <a:ext cx="668586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419499D-E464-4310-8649-DD41B7468172}"/>
              </a:ext>
            </a:extLst>
          </p:cNvPr>
          <p:cNvCxnSpPr>
            <a:cxnSpLocks/>
          </p:cNvCxnSpPr>
          <p:nvPr/>
        </p:nvCxnSpPr>
        <p:spPr>
          <a:xfrm>
            <a:off x="3617469" y="3465715"/>
            <a:ext cx="648160" cy="0"/>
          </a:xfrm>
          <a:prstGeom prst="line">
            <a:avLst/>
          </a:prstGeom>
          <a:ln w="28575">
            <a:solidFill>
              <a:srgbClr val="0D0D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45BAA7-2A91-4DA5-AD33-1DA529EC9381}"/>
              </a:ext>
            </a:extLst>
          </p:cNvPr>
          <p:cNvSpPr txBox="1"/>
          <p:nvPr/>
        </p:nvSpPr>
        <p:spPr>
          <a:xfrm>
            <a:off x="1513002" y="6367806"/>
            <a:ext cx="8206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+mj-lt"/>
              </a:rPr>
              <a:t>BH-HMXBs are only observable when the RL filling factor is f&gt;0.8-0.9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2225569-2063-4362-AA66-6AD95637F8A1}"/>
              </a:ext>
            </a:extLst>
          </p:cNvPr>
          <p:cNvSpPr txBox="1"/>
          <p:nvPr/>
        </p:nvSpPr>
        <p:spPr>
          <a:xfrm>
            <a:off x="6219424" y="2392784"/>
            <a:ext cx="69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ISCO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9D91E7-0FC2-42F9-8A44-1610571793E4}"/>
              </a:ext>
            </a:extLst>
          </p:cNvPr>
          <p:cNvSpPr txBox="1"/>
          <p:nvPr/>
        </p:nvSpPr>
        <p:spPr>
          <a:xfrm>
            <a:off x="6193416" y="4685522"/>
            <a:ext cx="69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ISCO</a:t>
            </a:r>
          </a:p>
        </p:txBody>
      </p:sp>
    </p:spTree>
    <p:extLst>
      <p:ext uri="{BB962C8B-B14F-4D97-AF65-F5344CB8AC3E}">
        <p14:creationId xmlns:p14="http://schemas.microsoft.com/office/powerpoint/2010/main" val="29390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/>
      <p:bldP spid="21" grpId="0"/>
      <p:bldP spid="22" grpId="0" animBg="1"/>
      <p:bldP spid="23" grpId="0"/>
      <p:bldP spid="1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91FDC-DE48-457F-8460-B290B06F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Parameter study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CE01414-5A8E-4795-B8CF-26F5C4B36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522" y="2028974"/>
            <a:ext cx="6057036" cy="4350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9763E88-B633-4782-810F-EB1B8E504042}"/>
              </a:ext>
            </a:extLst>
          </p:cNvPr>
          <p:cNvSpPr txBox="1"/>
          <p:nvPr/>
        </p:nvSpPr>
        <p:spPr>
          <a:xfrm>
            <a:off x="3343214" y="1635152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Angular momentum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780906-55FA-41AF-A624-86FA5F7B569D}"/>
              </a:ext>
            </a:extLst>
          </p:cNvPr>
          <p:cNvSpPr txBox="1"/>
          <p:nvPr/>
        </p:nvSpPr>
        <p:spPr>
          <a:xfrm>
            <a:off x="1339563" y="1065764"/>
            <a:ext cx="758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Similar behaviours were found with different wind and binary parameters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E27E49E4-A22D-4E7D-886E-34611585C82D}"/>
              </a:ext>
            </a:extLst>
          </p:cNvPr>
          <p:cNvSpPr/>
          <p:nvPr/>
        </p:nvSpPr>
        <p:spPr>
          <a:xfrm>
            <a:off x="6444342" y="1494541"/>
            <a:ext cx="3957721" cy="896786"/>
          </a:xfrm>
          <a:prstGeom prst="wedgeRectCallout">
            <a:avLst>
              <a:gd name="adj1" fmla="val -63404"/>
              <a:gd name="adj2" fmla="val 6812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Threshold for accretion disc formation is f&gt;0.8-0.9?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E211942-A54C-4B15-9B43-FF2B10EE84AE}"/>
              </a:ext>
            </a:extLst>
          </p:cNvPr>
          <p:cNvGrpSpPr/>
          <p:nvPr/>
        </p:nvGrpSpPr>
        <p:grpSpPr>
          <a:xfrm>
            <a:off x="5879541" y="2286525"/>
            <a:ext cx="278092" cy="3445497"/>
            <a:chOff x="10576874" y="2380268"/>
            <a:chExt cx="278092" cy="34454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F8269CD-5F2F-4B77-AFB7-62C40C540C02}"/>
                </a:ext>
              </a:extLst>
            </p:cNvPr>
            <p:cNvCxnSpPr>
              <a:cxnSpLocks/>
            </p:cNvCxnSpPr>
            <p:nvPr/>
          </p:nvCxnSpPr>
          <p:spPr>
            <a:xfrm>
              <a:off x="10576874" y="2380268"/>
              <a:ext cx="0" cy="3445497"/>
            </a:xfrm>
            <a:prstGeom prst="line">
              <a:avLst/>
            </a:prstGeom>
            <a:ln w="28575">
              <a:solidFill>
                <a:srgbClr val="CA3A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1D900541-DA0A-46C9-BD58-E4BC959044E2}"/>
                </a:ext>
              </a:extLst>
            </p:cNvPr>
            <p:cNvCxnSpPr/>
            <p:nvPr/>
          </p:nvCxnSpPr>
          <p:spPr>
            <a:xfrm>
              <a:off x="10586302" y="2804474"/>
              <a:ext cx="268664" cy="0"/>
            </a:xfrm>
            <a:prstGeom prst="straightConnector1">
              <a:avLst/>
            </a:prstGeom>
            <a:ln w="28575">
              <a:solidFill>
                <a:srgbClr val="CA3AC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22990C55-0899-4FCD-938C-77C34B6C8FE7}"/>
                </a:ext>
              </a:extLst>
            </p:cNvPr>
            <p:cNvCxnSpPr/>
            <p:nvPr/>
          </p:nvCxnSpPr>
          <p:spPr>
            <a:xfrm>
              <a:off x="10576874" y="5577525"/>
              <a:ext cx="268664" cy="0"/>
            </a:xfrm>
            <a:prstGeom prst="straightConnector1">
              <a:avLst/>
            </a:prstGeom>
            <a:ln w="28575">
              <a:solidFill>
                <a:srgbClr val="CA3AC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D274D8-5D58-4B5D-B181-FF31F98A0939}"/>
              </a:ext>
            </a:extLst>
          </p:cNvPr>
          <p:cNvSpPr txBox="1"/>
          <p:nvPr/>
        </p:nvSpPr>
        <p:spPr>
          <a:xfrm>
            <a:off x="7118564" y="3547608"/>
            <a:ext cx="518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+mj-lt"/>
              </a:rPr>
              <a:t>Critical condition for observability! </a:t>
            </a:r>
          </a:p>
        </p:txBody>
      </p:sp>
    </p:spTree>
    <p:extLst>
      <p:ext uri="{BB962C8B-B14F-4D97-AF65-F5344CB8AC3E}">
        <p14:creationId xmlns:p14="http://schemas.microsoft.com/office/powerpoint/2010/main" val="341726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94C37F-CD1D-44C6-BF82-3C6316FB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77E302-CA9F-494E-9E13-2227B448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2589"/>
            <a:ext cx="10515600" cy="5465990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Observed number of BH-HMXBs are extremely small compared to the Galactic WR+O stars (progenitors of BH-HMXBs)</a:t>
            </a:r>
          </a:p>
          <a:p>
            <a:endParaRPr lang="en-GB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 flows in close binaries can be heavily influenced by the following three effects</a:t>
            </a:r>
          </a:p>
          <a:p>
            <a:pPr lvl="1"/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Wind acceleration zone</a:t>
            </a:r>
          </a:p>
          <a:p>
            <a:pPr lvl="1"/>
            <a:r>
              <a:rPr lang="en-GB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Escape velocity reduction</a:t>
            </a:r>
          </a:p>
          <a:p>
            <a:pPr lvl="1"/>
            <a:r>
              <a:rPr lang="en-GB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Gravity darkening</a:t>
            </a:r>
          </a:p>
          <a:p>
            <a:pPr lvl="1"/>
            <a:endParaRPr lang="en-GB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With all the additional effects combined, </a:t>
            </a:r>
          </a:p>
          <a:p>
            <a:pPr lvl="1"/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mass accretion rate is similar to Bondi-Hoyle accretion</a:t>
            </a:r>
          </a:p>
          <a:p>
            <a:pPr lvl="1"/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accreted angular momentum is strongly affected at high RL filling factors</a:t>
            </a:r>
          </a:p>
          <a:p>
            <a:pPr lvl="1"/>
            <a:endParaRPr lang="en-GB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There is a strong observational bias for RL filling factors f&gt;0.8-0.9</a:t>
            </a:r>
          </a:p>
        </p:txBody>
      </p:sp>
    </p:spTree>
    <p:extLst>
      <p:ext uri="{BB962C8B-B14F-4D97-AF65-F5344CB8AC3E}">
        <p14:creationId xmlns:p14="http://schemas.microsoft.com/office/powerpoint/2010/main" val="4002290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86A31E8F-3D6D-41BA-BD6F-30621FD3FA53}"/>
              </a:ext>
            </a:extLst>
          </p:cNvPr>
          <p:cNvGrpSpPr/>
          <p:nvPr/>
        </p:nvGrpSpPr>
        <p:grpSpPr>
          <a:xfrm>
            <a:off x="881386" y="1174788"/>
            <a:ext cx="9933271" cy="5430432"/>
            <a:chOff x="190065" y="641330"/>
            <a:chExt cx="12780792" cy="6987146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xmlns="" id="{50B401CD-37C7-413A-9C6D-6EBD5C690B67}"/>
                </a:ext>
              </a:extLst>
            </p:cNvPr>
            <p:cNvGrpSpPr/>
            <p:nvPr/>
          </p:nvGrpSpPr>
          <p:grpSpPr>
            <a:xfrm>
              <a:off x="3192968" y="641330"/>
              <a:ext cx="2208203" cy="991282"/>
              <a:chOff x="3288166" y="812686"/>
              <a:chExt cx="2208203" cy="991282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97AD0806-143C-43C3-938A-40909F4E354B}"/>
                  </a:ext>
                </a:extLst>
              </p:cNvPr>
              <p:cNvSpPr/>
              <p:nvPr/>
            </p:nvSpPr>
            <p:spPr>
              <a:xfrm>
                <a:off x="4520294" y="1081771"/>
                <a:ext cx="972436" cy="179613"/>
              </a:xfrm>
              <a:custGeom>
                <a:avLst/>
                <a:gdLst>
                  <a:gd name="connsiteX0" fmla="*/ 486218 w 972436"/>
                  <a:gd name="connsiteY0" fmla="*/ 0 h 179613"/>
                  <a:gd name="connsiteX1" fmla="*/ 966123 w 972436"/>
                  <a:gd name="connsiteY1" fmla="*/ 154824 h 179613"/>
                  <a:gd name="connsiteX2" fmla="*/ 972436 w 972436"/>
                  <a:gd name="connsiteY2" fmla="*/ 179613 h 179613"/>
                  <a:gd name="connsiteX3" fmla="*/ 834418 w 972436"/>
                  <a:gd name="connsiteY3" fmla="*/ 179613 h 179613"/>
                  <a:gd name="connsiteX4" fmla="*/ 816532 w 972436"/>
                  <a:gd name="connsiteY4" fmla="*/ 169563 h 179613"/>
                  <a:gd name="connsiteX5" fmla="*/ 486218 w 972436"/>
                  <a:gd name="connsiteY5" fmla="*/ 131373 h 179613"/>
                  <a:gd name="connsiteX6" fmla="*/ 155904 w 972436"/>
                  <a:gd name="connsiteY6" fmla="*/ 169563 h 179613"/>
                  <a:gd name="connsiteX7" fmla="*/ 138019 w 972436"/>
                  <a:gd name="connsiteY7" fmla="*/ 179613 h 179613"/>
                  <a:gd name="connsiteX8" fmla="*/ 0 w 972436"/>
                  <a:gd name="connsiteY8" fmla="*/ 179613 h 179613"/>
                  <a:gd name="connsiteX9" fmla="*/ 6313 w 972436"/>
                  <a:gd name="connsiteY9" fmla="*/ 154824 h 179613"/>
                  <a:gd name="connsiteX10" fmla="*/ 486218 w 972436"/>
                  <a:gd name="connsiteY10" fmla="*/ 0 h 17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2436" h="179613">
                    <a:moveTo>
                      <a:pt x="486218" y="0"/>
                    </a:moveTo>
                    <a:cubicBezTo>
                      <a:pt x="722942" y="0"/>
                      <a:pt x="920446" y="66466"/>
                      <a:pt x="966123" y="154824"/>
                    </a:cubicBezTo>
                    <a:lnTo>
                      <a:pt x="972436" y="179613"/>
                    </a:lnTo>
                    <a:lnTo>
                      <a:pt x="834418" y="179613"/>
                    </a:lnTo>
                    <a:lnTo>
                      <a:pt x="816532" y="169563"/>
                    </a:lnTo>
                    <a:cubicBezTo>
                      <a:pt x="762111" y="147120"/>
                      <a:pt x="634708" y="131373"/>
                      <a:pt x="486218" y="131373"/>
                    </a:cubicBezTo>
                    <a:cubicBezTo>
                      <a:pt x="337729" y="131373"/>
                      <a:pt x="210326" y="147120"/>
                      <a:pt x="155904" y="169563"/>
                    </a:cubicBezTo>
                    <a:lnTo>
                      <a:pt x="138019" y="179613"/>
                    </a:lnTo>
                    <a:lnTo>
                      <a:pt x="0" y="179613"/>
                    </a:lnTo>
                    <a:lnTo>
                      <a:pt x="6313" y="154824"/>
                    </a:lnTo>
                    <a:cubicBezTo>
                      <a:pt x="51991" y="66466"/>
                      <a:pt x="249495" y="0"/>
                      <a:pt x="48621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xmlns="" id="{213756FA-FD9B-47FC-B13C-9E2E354906C0}"/>
                  </a:ext>
                </a:extLst>
              </p:cNvPr>
              <p:cNvSpPr/>
              <p:nvPr/>
            </p:nvSpPr>
            <p:spPr>
              <a:xfrm>
                <a:off x="4761140" y="1018496"/>
                <a:ext cx="498022" cy="49802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EB49BBF8-2496-4B22-A4DD-1CEF5DBA531D}"/>
                  </a:ext>
                </a:extLst>
              </p:cNvPr>
              <p:cNvSpPr/>
              <p:nvPr/>
            </p:nvSpPr>
            <p:spPr>
              <a:xfrm>
                <a:off x="4516655" y="1260414"/>
                <a:ext cx="979714" cy="208191"/>
              </a:xfrm>
              <a:custGeom>
                <a:avLst/>
                <a:gdLst>
                  <a:gd name="connsiteX0" fmla="*/ 3639 w 979714"/>
                  <a:gd name="connsiteY0" fmla="*/ 0 h 208191"/>
                  <a:gd name="connsiteX1" fmla="*/ 141658 w 979714"/>
                  <a:gd name="connsiteY1" fmla="*/ 0 h 208191"/>
                  <a:gd name="connsiteX2" fmla="*/ 138655 w 979714"/>
                  <a:gd name="connsiteY2" fmla="*/ 1687 h 208191"/>
                  <a:gd name="connsiteX3" fmla="*/ 131372 w 979714"/>
                  <a:gd name="connsiteY3" fmla="*/ 14289 h 208191"/>
                  <a:gd name="connsiteX4" fmla="*/ 489857 w 979714"/>
                  <a:gd name="connsiteY4" fmla="*/ 76818 h 208191"/>
                  <a:gd name="connsiteX5" fmla="*/ 848342 w 979714"/>
                  <a:gd name="connsiteY5" fmla="*/ 14289 h 208191"/>
                  <a:gd name="connsiteX6" fmla="*/ 841059 w 979714"/>
                  <a:gd name="connsiteY6" fmla="*/ 1687 h 208191"/>
                  <a:gd name="connsiteX7" fmla="*/ 838057 w 979714"/>
                  <a:gd name="connsiteY7" fmla="*/ 0 h 208191"/>
                  <a:gd name="connsiteX8" fmla="*/ 976075 w 979714"/>
                  <a:gd name="connsiteY8" fmla="*/ 0 h 208191"/>
                  <a:gd name="connsiteX9" fmla="*/ 979714 w 979714"/>
                  <a:gd name="connsiteY9" fmla="*/ 14289 h 208191"/>
                  <a:gd name="connsiteX10" fmla="*/ 489857 w 979714"/>
                  <a:gd name="connsiteY10" fmla="*/ 208191 h 208191"/>
                  <a:gd name="connsiteX11" fmla="*/ 0 w 979714"/>
                  <a:gd name="connsiteY11" fmla="*/ 14289 h 208191"/>
                  <a:gd name="connsiteX12" fmla="*/ 3639 w 979714"/>
                  <a:gd name="connsiteY12" fmla="*/ 0 h 20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9714" h="208191">
                    <a:moveTo>
                      <a:pt x="3639" y="0"/>
                    </a:moveTo>
                    <a:lnTo>
                      <a:pt x="141658" y="0"/>
                    </a:lnTo>
                    <a:lnTo>
                      <a:pt x="138655" y="1687"/>
                    </a:lnTo>
                    <a:cubicBezTo>
                      <a:pt x="133880" y="5758"/>
                      <a:pt x="131372" y="9972"/>
                      <a:pt x="131372" y="14289"/>
                    </a:cubicBezTo>
                    <a:cubicBezTo>
                      <a:pt x="131372" y="48823"/>
                      <a:pt x="291871" y="76818"/>
                      <a:pt x="489857" y="76818"/>
                    </a:cubicBezTo>
                    <a:cubicBezTo>
                      <a:pt x="687843" y="76818"/>
                      <a:pt x="848342" y="48823"/>
                      <a:pt x="848342" y="14289"/>
                    </a:cubicBezTo>
                    <a:cubicBezTo>
                      <a:pt x="848342" y="9972"/>
                      <a:pt x="845834" y="5758"/>
                      <a:pt x="841059" y="1687"/>
                    </a:cubicBezTo>
                    <a:lnTo>
                      <a:pt x="838057" y="0"/>
                    </a:lnTo>
                    <a:lnTo>
                      <a:pt x="976075" y="0"/>
                    </a:lnTo>
                    <a:lnTo>
                      <a:pt x="979714" y="14289"/>
                    </a:lnTo>
                    <a:cubicBezTo>
                      <a:pt x="979714" y="121378"/>
                      <a:pt x="760398" y="208191"/>
                      <a:pt x="489857" y="208191"/>
                    </a:cubicBezTo>
                    <a:cubicBezTo>
                      <a:pt x="219316" y="208191"/>
                      <a:pt x="0" y="121378"/>
                      <a:pt x="0" y="14289"/>
                    </a:cubicBezTo>
                    <a:lnTo>
                      <a:pt x="3639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E2FB66E8-C44D-4CDC-9B8D-01D0C183013E}"/>
                  </a:ext>
                </a:extLst>
              </p:cNvPr>
              <p:cNvSpPr/>
              <p:nvPr/>
            </p:nvSpPr>
            <p:spPr>
              <a:xfrm>
                <a:off x="3288166" y="812686"/>
                <a:ext cx="1631626" cy="991282"/>
              </a:xfrm>
              <a:custGeom>
                <a:avLst/>
                <a:gdLst>
                  <a:gd name="connsiteX0" fmla="*/ 495641 w 1631626"/>
                  <a:gd name="connsiteY0" fmla="*/ 0 h 991282"/>
                  <a:gd name="connsiteX1" fmla="*/ 772759 w 1631626"/>
                  <a:gd name="connsiteY1" fmla="*/ 84648 h 991282"/>
                  <a:gd name="connsiteX2" fmla="*/ 813582 w 1631626"/>
                  <a:gd name="connsiteY2" fmla="*/ 118330 h 991282"/>
                  <a:gd name="connsiteX3" fmla="*/ 814387 w 1631626"/>
                  <a:gd name="connsiteY3" fmla="*/ 111920 h 991282"/>
                  <a:gd name="connsiteX4" fmla="*/ 840459 w 1631626"/>
                  <a:gd name="connsiteY4" fmla="*/ 140506 h 991282"/>
                  <a:gd name="connsiteX5" fmla="*/ 846112 w 1631626"/>
                  <a:gd name="connsiteY5" fmla="*/ 145170 h 991282"/>
                  <a:gd name="connsiteX6" fmla="*/ 859382 w 1631626"/>
                  <a:gd name="connsiteY6" fmla="*/ 161253 h 991282"/>
                  <a:gd name="connsiteX7" fmla="*/ 949353 w 1631626"/>
                  <a:gd name="connsiteY7" fmla="*/ 259898 h 991282"/>
                  <a:gd name="connsiteX8" fmla="*/ 1079726 w 1631626"/>
                  <a:gd name="connsiteY8" fmla="*/ 389506 h 991282"/>
                  <a:gd name="connsiteX9" fmla="*/ 1320573 w 1631626"/>
                  <a:gd name="connsiteY9" fmla="*/ 569120 h 991282"/>
                  <a:gd name="connsiteX10" fmla="*/ 1630816 w 1631626"/>
                  <a:gd name="connsiteY10" fmla="*/ 609941 h 991282"/>
                  <a:gd name="connsiteX11" fmla="*/ 1222601 w 1631626"/>
                  <a:gd name="connsiteY11" fmla="*/ 663009 h 991282"/>
                  <a:gd name="connsiteX12" fmla="*/ 1055233 w 1631626"/>
                  <a:gd name="connsiteY12" fmla="*/ 716077 h 991282"/>
                  <a:gd name="connsiteX13" fmla="*/ 900239 w 1631626"/>
                  <a:gd name="connsiteY13" fmla="*/ 805629 h 991282"/>
                  <a:gd name="connsiteX14" fmla="*/ 856979 w 1631626"/>
                  <a:gd name="connsiteY14" fmla="*/ 832942 h 991282"/>
                  <a:gd name="connsiteX15" fmla="*/ 846112 w 1631626"/>
                  <a:gd name="connsiteY15" fmla="*/ 846112 h 991282"/>
                  <a:gd name="connsiteX16" fmla="*/ 495641 w 1631626"/>
                  <a:gd name="connsiteY16" fmla="*/ 991282 h 991282"/>
                  <a:gd name="connsiteX17" fmla="*/ 0 w 1631626"/>
                  <a:gd name="connsiteY17" fmla="*/ 495641 h 991282"/>
                  <a:gd name="connsiteX18" fmla="*/ 495641 w 1631626"/>
                  <a:gd name="connsiteY18" fmla="*/ 0 h 991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31626" h="991282">
                    <a:moveTo>
                      <a:pt x="495641" y="0"/>
                    </a:moveTo>
                    <a:cubicBezTo>
                      <a:pt x="598292" y="0"/>
                      <a:pt x="693654" y="31206"/>
                      <a:pt x="772759" y="84648"/>
                    </a:cubicBezTo>
                    <a:lnTo>
                      <a:pt x="813582" y="118330"/>
                    </a:lnTo>
                    <a:lnTo>
                      <a:pt x="814387" y="111920"/>
                    </a:lnTo>
                    <a:lnTo>
                      <a:pt x="840459" y="140506"/>
                    </a:lnTo>
                    <a:lnTo>
                      <a:pt x="846112" y="145170"/>
                    </a:lnTo>
                    <a:lnTo>
                      <a:pt x="859382" y="161253"/>
                    </a:lnTo>
                    <a:lnTo>
                      <a:pt x="949353" y="259898"/>
                    </a:lnTo>
                    <a:cubicBezTo>
                      <a:pt x="993831" y="307183"/>
                      <a:pt x="1037544" y="351406"/>
                      <a:pt x="1079726" y="389506"/>
                    </a:cubicBezTo>
                    <a:cubicBezTo>
                      <a:pt x="1164090" y="465706"/>
                      <a:pt x="1228725" y="532381"/>
                      <a:pt x="1320573" y="569120"/>
                    </a:cubicBezTo>
                    <a:cubicBezTo>
                      <a:pt x="1412421" y="605859"/>
                      <a:pt x="1647145" y="594293"/>
                      <a:pt x="1630816" y="609941"/>
                    </a:cubicBezTo>
                    <a:cubicBezTo>
                      <a:pt x="1614487" y="625589"/>
                      <a:pt x="1318531" y="645320"/>
                      <a:pt x="1222601" y="663009"/>
                    </a:cubicBezTo>
                    <a:cubicBezTo>
                      <a:pt x="1126671" y="680698"/>
                      <a:pt x="1140278" y="672534"/>
                      <a:pt x="1055233" y="716077"/>
                    </a:cubicBezTo>
                    <a:cubicBezTo>
                      <a:pt x="1012711" y="737849"/>
                      <a:pt x="959218" y="769315"/>
                      <a:pt x="900239" y="805629"/>
                    </a:cubicBezTo>
                    <a:lnTo>
                      <a:pt x="856979" y="832942"/>
                    </a:lnTo>
                    <a:lnTo>
                      <a:pt x="846112" y="846112"/>
                    </a:lnTo>
                    <a:cubicBezTo>
                      <a:pt x="756419" y="935806"/>
                      <a:pt x="632509" y="991282"/>
                      <a:pt x="495641" y="991282"/>
                    </a:cubicBezTo>
                    <a:cubicBezTo>
                      <a:pt x="221906" y="991282"/>
                      <a:pt x="0" y="769376"/>
                      <a:pt x="0" y="495641"/>
                    </a:cubicBezTo>
                    <a:cubicBezTo>
                      <a:pt x="0" y="221906"/>
                      <a:pt x="221906" y="0"/>
                      <a:pt x="495641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BE6832B4-8ABF-4976-A8FE-7808A9D302FE}"/>
                </a:ext>
              </a:extLst>
            </p:cNvPr>
            <p:cNvGrpSpPr/>
            <p:nvPr/>
          </p:nvGrpSpPr>
          <p:grpSpPr>
            <a:xfrm>
              <a:off x="4590627" y="4984093"/>
              <a:ext cx="573337" cy="187303"/>
              <a:chOff x="4160987" y="4166863"/>
              <a:chExt cx="573337" cy="187303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xmlns="" id="{422318B0-D585-423E-9AF0-5FAE790A01D5}"/>
                  </a:ext>
                </a:extLst>
              </p:cNvPr>
              <p:cNvSpPr/>
              <p:nvPr/>
            </p:nvSpPr>
            <p:spPr>
              <a:xfrm>
                <a:off x="4160987" y="4201120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xmlns="" id="{0B8FBAAC-02ED-411B-90CD-F03EA8400E59}"/>
                  </a:ext>
                </a:extLst>
              </p:cNvPr>
              <p:cNvSpPr/>
              <p:nvPr/>
            </p:nvSpPr>
            <p:spPr>
              <a:xfrm>
                <a:off x="4547021" y="4166863"/>
                <a:ext cx="187303" cy="1873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xmlns="" id="{E03A11D9-F437-4339-89A7-84C3F73D3A37}"/>
                </a:ext>
              </a:extLst>
            </p:cNvPr>
            <p:cNvGrpSpPr/>
            <p:nvPr/>
          </p:nvGrpSpPr>
          <p:grpSpPr>
            <a:xfrm>
              <a:off x="6776141" y="5023962"/>
              <a:ext cx="597838" cy="268375"/>
              <a:chOff x="6097392" y="4176585"/>
              <a:chExt cx="597838" cy="268375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B3EBD08E-2D4A-419E-83D3-811ABDC13AB7}"/>
                  </a:ext>
                </a:extLst>
              </p:cNvPr>
              <p:cNvSpPr/>
              <p:nvPr/>
            </p:nvSpPr>
            <p:spPr>
              <a:xfrm flipH="1">
                <a:off x="6098377" y="4249436"/>
                <a:ext cx="263273" cy="48628"/>
              </a:xfrm>
              <a:custGeom>
                <a:avLst/>
                <a:gdLst>
                  <a:gd name="connsiteX0" fmla="*/ 486218 w 972436"/>
                  <a:gd name="connsiteY0" fmla="*/ 0 h 179613"/>
                  <a:gd name="connsiteX1" fmla="*/ 966123 w 972436"/>
                  <a:gd name="connsiteY1" fmla="*/ 154824 h 179613"/>
                  <a:gd name="connsiteX2" fmla="*/ 972436 w 972436"/>
                  <a:gd name="connsiteY2" fmla="*/ 179613 h 179613"/>
                  <a:gd name="connsiteX3" fmla="*/ 834418 w 972436"/>
                  <a:gd name="connsiteY3" fmla="*/ 179613 h 179613"/>
                  <a:gd name="connsiteX4" fmla="*/ 816532 w 972436"/>
                  <a:gd name="connsiteY4" fmla="*/ 169563 h 179613"/>
                  <a:gd name="connsiteX5" fmla="*/ 486218 w 972436"/>
                  <a:gd name="connsiteY5" fmla="*/ 131373 h 179613"/>
                  <a:gd name="connsiteX6" fmla="*/ 155904 w 972436"/>
                  <a:gd name="connsiteY6" fmla="*/ 169563 h 179613"/>
                  <a:gd name="connsiteX7" fmla="*/ 138019 w 972436"/>
                  <a:gd name="connsiteY7" fmla="*/ 179613 h 179613"/>
                  <a:gd name="connsiteX8" fmla="*/ 0 w 972436"/>
                  <a:gd name="connsiteY8" fmla="*/ 179613 h 179613"/>
                  <a:gd name="connsiteX9" fmla="*/ 6313 w 972436"/>
                  <a:gd name="connsiteY9" fmla="*/ 154824 h 179613"/>
                  <a:gd name="connsiteX10" fmla="*/ 486218 w 972436"/>
                  <a:gd name="connsiteY10" fmla="*/ 0 h 17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2436" h="179613">
                    <a:moveTo>
                      <a:pt x="486218" y="0"/>
                    </a:moveTo>
                    <a:cubicBezTo>
                      <a:pt x="722942" y="0"/>
                      <a:pt x="920446" y="66466"/>
                      <a:pt x="966123" y="154824"/>
                    </a:cubicBezTo>
                    <a:lnTo>
                      <a:pt x="972436" y="179613"/>
                    </a:lnTo>
                    <a:lnTo>
                      <a:pt x="834418" y="179613"/>
                    </a:lnTo>
                    <a:lnTo>
                      <a:pt x="816532" y="169563"/>
                    </a:lnTo>
                    <a:cubicBezTo>
                      <a:pt x="762111" y="147120"/>
                      <a:pt x="634708" y="131373"/>
                      <a:pt x="486218" y="131373"/>
                    </a:cubicBezTo>
                    <a:cubicBezTo>
                      <a:pt x="337729" y="131373"/>
                      <a:pt x="210326" y="147120"/>
                      <a:pt x="155904" y="169563"/>
                    </a:cubicBezTo>
                    <a:lnTo>
                      <a:pt x="138019" y="179613"/>
                    </a:lnTo>
                    <a:lnTo>
                      <a:pt x="0" y="179613"/>
                    </a:lnTo>
                    <a:lnTo>
                      <a:pt x="6313" y="154824"/>
                    </a:lnTo>
                    <a:cubicBezTo>
                      <a:pt x="51991" y="66466"/>
                      <a:pt x="249495" y="0"/>
                      <a:pt x="48621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xmlns="" id="{E77EE566-7DB0-4807-8B9C-E38AADAF2E17}"/>
                  </a:ext>
                </a:extLst>
              </p:cNvPr>
              <p:cNvSpPr/>
              <p:nvPr/>
            </p:nvSpPr>
            <p:spPr>
              <a:xfrm flipH="1">
                <a:off x="6161612" y="4232305"/>
                <a:ext cx="134832" cy="13483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AB6CD9C8-B169-4116-822C-1C533169F4E7}"/>
                  </a:ext>
                </a:extLst>
              </p:cNvPr>
              <p:cNvSpPr/>
              <p:nvPr/>
            </p:nvSpPr>
            <p:spPr>
              <a:xfrm flipH="1">
                <a:off x="6097392" y="4297801"/>
                <a:ext cx="265243" cy="56365"/>
              </a:xfrm>
              <a:custGeom>
                <a:avLst/>
                <a:gdLst>
                  <a:gd name="connsiteX0" fmla="*/ 3639 w 979714"/>
                  <a:gd name="connsiteY0" fmla="*/ 0 h 208191"/>
                  <a:gd name="connsiteX1" fmla="*/ 141658 w 979714"/>
                  <a:gd name="connsiteY1" fmla="*/ 0 h 208191"/>
                  <a:gd name="connsiteX2" fmla="*/ 138655 w 979714"/>
                  <a:gd name="connsiteY2" fmla="*/ 1687 h 208191"/>
                  <a:gd name="connsiteX3" fmla="*/ 131372 w 979714"/>
                  <a:gd name="connsiteY3" fmla="*/ 14289 h 208191"/>
                  <a:gd name="connsiteX4" fmla="*/ 489857 w 979714"/>
                  <a:gd name="connsiteY4" fmla="*/ 76818 h 208191"/>
                  <a:gd name="connsiteX5" fmla="*/ 848342 w 979714"/>
                  <a:gd name="connsiteY5" fmla="*/ 14289 h 208191"/>
                  <a:gd name="connsiteX6" fmla="*/ 841059 w 979714"/>
                  <a:gd name="connsiteY6" fmla="*/ 1687 h 208191"/>
                  <a:gd name="connsiteX7" fmla="*/ 838057 w 979714"/>
                  <a:gd name="connsiteY7" fmla="*/ 0 h 208191"/>
                  <a:gd name="connsiteX8" fmla="*/ 976075 w 979714"/>
                  <a:gd name="connsiteY8" fmla="*/ 0 h 208191"/>
                  <a:gd name="connsiteX9" fmla="*/ 979714 w 979714"/>
                  <a:gd name="connsiteY9" fmla="*/ 14289 h 208191"/>
                  <a:gd name="connsiteX10" fmla="*/ 489857 w 979714"/>
                  <a:gd name="connsiteY10" fmla="*/ 208191 h 208191"/>
                  <a:gd name="connsiteX11" fmla="*/ 0 w 979714"/>
                  <a:gd name="connsiteY11" fmla="*/ 14289 h 208191"/>
                  <a:gd name="connsiteX12" fmla="*/ 3639 w 979714"/>
                  <a:gd name="connsiteY12" fmla="*/ 0 h 20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9714" h="208191">
                    <a:moveTo>
                      <a:pt x="3639" y="0"/>
                    </a:moveTo>
                    <a:lnTo>
                      <a:pt x="141658" y="0"/>
                    </a:lnTo>
                    <a:lnTo>
                      <a:pt x="138655" y="1687"/>
                    </a:lnTo>
                    <a:cubicBezTo>
                      <a:pt x="133880" y="5758"/>
                      <a:pt x="131372" y="9972"/>
                      <a:pt x="131372" y="14289"/>
                    </a:cubicBezTo>
                    <a:cubicBezTo>
                      <a:pt x="131372" y="48823"/>
                      <a:pt x="291871" y="76818"/>
                      <a:pt x="489857" y="76818"/>
                    </a:cubicBezTo>
                    <a:cubicBezTo>
                      <a:pt x="687843" y="76818"/>
                      <a:pt x="848342" y="48823"/>
                      <a:pt x="848342" y="14289"/>
                    </a:cubicBezTo>
                    <a:cubicBezTo>
                      <a:pt x="848342" y="9972"/>
                      <a:pt x="845834" y="5758"/>
                      <a:pt x="841059" y="1687"/>
                    </a:cubicBezTo>
                    <a:lnTo>
                      <a:pt x="838057" y="0"/>
                    </a:lnTo>
                    <a:lnTo>
                      <a:pt x="976075" y="0"/>
                    </a:lnTo>
                    <a:lnTo>
                      <a:pt x="979714" y="14289"/>
                    </a:lnTo>
                    <a:cubicBezTo>
                      <a:pt x="979714" y="121378"/>
                      <a:pt x="760398" y="208191"/>
                      <a:pt x="489857" y="208191"/>
                    </a:cubicBezTo>
                    <a:cubicBezTo>
                      <a:pt x="219316" y="208191"/>
                      <a:pt x="0" y="121378"/>
                      <a:pt x="0" y="14289"/>
                    </a:cubicBezTo>
                    <a:lnTo>
                      <a:pt x="3639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9799B29B-C382-4414-9571-5506B05452B8}"/>
                  </a:ext>
                </a:extLst>
              </p:cNvPr>
              <p:cNvSpPr/>
              <p:nvPr/>
            </p:nvSpPr>
            <p:spPr>
              <a:xfrm flipH="1">
                <a:off x="6253492" y="4176585"/>
                <a:ext cx="441738" cy="268375"/>
              </a:xfrm>
              <a:custGeom>
                <a:avLst/>
                <a:gdLst>
                  <a:gd name="connsiteX0" fmla="*/ 495641 w 1631626"/>
                  <a:gd name="connsiteY0" fmla="*/ 0 h 991282"/>
                  <a:gd name="connsiteX1" fmla="*/ 772759 w 1631626"/>
                  <a:gd name="connsiteY1" fmla="*/ 84648 h 991282"/>
                  <a:gd name="connsiteX2" fmla="*/ 813582 w 1631626"/>
                  <a:gd name="connsiteY2" fmla="*/ 118330 h 991282"/>
                  <a:gd name="connsiteX3" fmla="*/ 814387 w 1631626"/>
                  <a:gd name="connsiteY3" fmla="*/ 111920 h 991282"/>
                  <a:gd name="connsiteX4" fmla="*/ 840459 w 1631626"/>
                  <a:gd name="connsiteY4" fmla="*/ 140506 h 991282"/>
                  <a:gd name="connsiteX5" fmla="*/ 846112 w 1631626"/>
                  <a:gd name="connsiteY5" fmla="*/ 145170 h 991282"/>
                  <a:gd name="connsiteX6" fmla="*/ 859382 w 1631626"/>
                  <a:gd name="connsiteY6" fmla="*/ 161253 h 991282"/>
                  <a:gd name="connsiteX7" fmla="*/ 949353 w 1631626"/>
                  <a:gd name="connsiteY7" fmla="*/ 259898 h 991282"/>
                  <a:gd name="connsiteX8" fmla="*/ 1079726 w 1631626"/>
                  <a:gd name="connsiteY8" fmla="*/ 389506 h 991282"/>
                  <a:gd name="connsiteX9" fmla="*/ 1320573 w 1631626"/>
                  <a:gd name="connsiteY9" fmla="*/ 569120 h 991282"/>
                  <a:gd name="connsiteX10" fmla="*/ 1630816 w 1631626"/>
                  <a:gd name="connsiteY10" fmla="*/ 609941 h 991282"/>
                  <a:gd name="connsiteX11" fmla="*/ 1222601 w 1631626"/>
                  <a:gd name="connsiteY11" fmla="*/ 663009 h 991282"/>
                  <a:gd name="connsiteX12" fmla="*/ 1055233 w 1631626"/>
                  <a:gd name="connsiteY12" fmla="*/ 716077 h 991282"/>
                  <a:gd name="connsiteX13" fmla="*/ 900239 w 1631626"/>
                  <a:gd name="connsiteY13" fmla="*/ 805629 h 991282"/>
                  <a:gd name="connsiteX14" fmla="*/ 856979 w 1631626"/>
                  <a:gd name="connsiteY14" fmla="*/ 832942 h 991282"/>
                  <a:gd name="connsiteX15" fmla="*/ 846112 w 1631626"/>
                  <a:gd name="connsiteY15" fmla="*/ 846112 h 991282"/>
                  <a:gd name="connsiteX16" fmla="*/ 495641 w 1631626"/>
                  <a:gd name="connsiteY16" fmla="*/ 991282 h 991282"/>
                  <a:gd name="connsiteX17" fmla="*/ 0 w 1631626"/>
                  <a:gd name="connsiteY17" fmla="*/ 495641 h 991282"/>
                  <a:gd name="connsiteX18" fmla="*/ 495641 w 1631626"/>
                  <a:gd name="connsiteY18" fmla="*/ 0 h 991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31626" h="991282">
                    <a:moveTo>
                      <a:pt x="495641" y="0"/>
                    </a:moveTo>
                    <a:cubicBezTo>
                      <a:pt x="598292" y="0"/>
                      <a:pt x="693654" y="31206"/>
                      <a:pt x="772759" y="84648"/>
                    </a:cubicBezTo>
                    <a:lnTo>
                      <a:pt x="813582" y="118330"/>
                    </a:lnTo>
                    <a:lnTo>
                      <a:pt x="814387" y="111920"/>
                    </a:lnTo>
                    <a:lnTo>
                      <a:pt x="840459" y="140506"/>
                    </a:lnTo>
                    <a:lnTo>
                      <a:pt x="846112" y="145170"/>
                    </a:lnTo>
                    <a:lnTo>
                      <a:pt x="859382" y="161253"/>
                    </a:lnTo>
                    <a:lnTo>
                      <a:pt x="949353" y="259898"/>
                    </a:lnTo>
                    <a:cubicBezTo>
                      <a:pt x="993831" y="307183"/>
                      <a:pt x="1037544" y="351406"/>
                      <a:pt x="1079726" y="389506"/>
                    </a:cubicBezTo>
                    <a:cubicBezTo>
                      <a:pt x="1164090" y="465706"/>
                      <a:pt x="1228725" y="532381"/>
                      <a:pt x="1320573" y="569120"/>
                    </a:cubicBezTo>
                    <a:cubicBezTo>
                      <a:pt x="1412421" y="605859"/>
                      <a:pt x="1647145" y="594293"/>
                      <a:pt x="1630816" y="609941"/>
                    </a:cubicBezTo>
                    <a:cubicBezTo>
                      <a:pt x="1614487" y="625589"/>
                      <a:pt x="1318531" y="645320"/>
                      <a:pt x="1222601" y="663009"/>
                    </a:cubicBezTo>
                    <a:cubicBezTo>
                      <a:pt x="1126671" y="680698"/>
                      <a:pt x="1140278" y="672534"/>
                      <a:pt x="1055233" y="716077"/>
                    </a:cubicBezTo>
                    <a:cubicBezTo>
                      <a:pt x="1012711" y="737849"/>
                      <a:pt x="959218" y="769315"/>
                      <a:pt x="900239" y="805629"/>
                    </a:cubicBezTo>
                    <a:lnTo>
                      <a:pt x="856979" y="832942"/>
                    </a:lnTo>
                    <a:lnTo>
                      <a:pt x="846112" y="846112"/>
                    </a:lnTo>
                    <a:cubicBezTo>
                      <a:pt x="756419" y="935806"/>
                      <a:pt x="632509" y="991282"/>
                      <a:pt x="495641" y="991282"/>
                    </a:cubicBezTo>
                    <a:cubicBezTo>
                      <a:pt x="221906" y="991282"/>
                      <a:pt x="0" y="769376"/>
                      <a:pt x="0" y="495641"/>
                    </a:cubicBezTo>
                    <a:cubicBezTo>
                      <a:pt x="0" y="221906"/>
                      <a:pt x="221906" y="0"/>
                      <a:pt x="495641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3E2A40B2-14EF-4B68-B788-F53044DD0C5C}"/>
                </a:ext>
              </a:extLst>
            </p:cNvPr>
            <p:cNvGrpSpPr/>
            <p:nvPr/>
          </p:nvGrpSpPr>
          <p:grpSpPr>
            <a:xfrm>
              <a:off x="8703797" y="4849733"/>
              <a:ext cx="870882" cy="579665"/>
              <a:chOff x="8128203" y="3983917"/>
              <a:chExt cx="870882" cy="579665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4E24E9EC-9FA2-4EBD-8CB6-BC38AA8289E8}"/>
                  </a:ext>
                </a:extLst>
              </p:cNvPr>
              <p:cNvSpPr/>
              <p:nvPr/>
            </p:nvSpPr>
            <p:spPr>
              <a:xfrm>
                <a:off x="8128203" y="4214605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18" name="Explosion: 8 Points 117">
                <a:extLst>
                  <a:ext uri="{FF2B5EF4-FFF2-40B4-BE49-F238E27FC236}">
                    <a16:creationId xmlns:a16="http://schemas.microsoft.com/office/drawing/2014/main" xmlns="" id="{9877021F-F8BA-412E-B730-1730C44A995C}"/>
                  </a:ext>
                </a:extLst>
              </p:cNvPr>
              <p:cNvSpPr/>
              <p:nvPr/>
            </p:nvSpPr>
            <p:spPr>
              <a:xfrm>
                <a:off x="8419420" y="3983917"/>
                <a:ext cx="579665" cy="579665"/>
              </a:xfrm>
              <a:prstGeom prst="irregularSeal1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xmlns="" id="{0ABE8672-5F13-44EB-BF37-C4FFE3E0749B}"/>
                </a:ext>
              </a:extLst>
            </p:cNvPr>
            <p:cNvGrpSpPr/>
            <p:nvPr/>
          </p:nvGrpSpPr>
          <p:grpSpPr>
            <a:xfrm>
              <a:off x="11389220" y="5103606"/>
              <a:ext cx="451607" cy="128261"/>
              <a:chOff x="10271668" y="4278558"/>
              <a:chExt cx="451607" cy="128261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xmlns="" id="{8BDD4C1B-2B37-4E9C-8270-E4772F950016}"/>
                  </a:ext>
                </a:extLst>
              </p:cNvPr>
              <p:cNvSpPr/>
              <p:nvPr/>
            </p:nvSpPr>
            <p:spPr>
              <a:xfrm>
                <a:off x="10271668" y="4278912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xmlns="" id="{881D9974-2B50-41A0-B7EB-148ABBF0DFA9}"/>
                  </a:ext>
                </a:extLst>
              </p:cNvPr>
              <p:cNvSpPr/>
              <p:nvPr/>
            </p:nvSpPr>
            <p:spPr>
              <a:xfrm>
                <a:off x="10595368" y="4278558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41B37A3E-B353-414C-BF14-44F8873222B6}"/>
                </a:ext>
              </a:extLst>
            </p:cNvPr>
            <p:cNvGrpSpPr/>
            <p:nvPr/>
          </p:nvGrpSpPr>
          <p:grpSpPr>
            <a:xfrm>
              <a:off x="892300" y="4405345"/>
              <a:ext cx="2115024" cy="1192298"/>
              <a:chOff x="712025" y="3557020"/>
              <a:chExt cx="2115024" cy="1192298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xmlns="" id="{DE8618DF-2024-4961-BF69-610369AE0CC7}"/>
                  </a:ext>
                </a:extLst>
              </p:cNvPr>
              <p:cNvSpPr/>
              <p:nvPr/>
            </p:nvSpPr>
            <p:spPr>
              <a:xfrm>
                <a:off x="767956" y="3557020"/>
                <a:ext cx="2059093" cy="1192298"/>
              </a:xfrm>
              <a:prstGeom prst="ellipse">
                <a:avLst/>
              </a:prstGeom>
              <a:solidFill>
                <a:srgbClr val="E69E4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xmlns="" id="{EF98D5EF-EC37-4809-BD8F-E11567C6F9B3}"/>
                  </a:ext>
                </a:extLst>
              </p:cNvPr>
              <p:cNvSpPr/>
              <p:nvPr/>
            </p:nvSpPr>
            <p:spPr>
              <a:xfrm>
                <a:off x="2060101" y="4084655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xmlns="" id="{CD550E6C-17CA-4A8D-8F8D-096AACFCEF01}"/>
                  </a:ext>
                </a:extLst>
              </p:cNvPr>
              <p:cNvSpPr/>
              <p:nvPr/>
            </p:nvSpPr>
            <p:spPr>
              <a:xfrm>
                <a:off x="1559340" y="4062133"/>
                <a:ext cx="187303" cy="1873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26" name="Arc 125">
                <a:extLst>
                  <a:ext uri="{FF2B5EF4-FFF2-40B4-BE49-F238E27FC236}">
                    <a16:creationId xmlns:a16="http://schemas.microsoft.com/office/drawing/2014/main" xmlns="" id="{9667E9D5-F601-4CD2-AD62-B1AB85329965}"/>
                  </a:ext>
                </a:extLst>
              </p:cNvPr>
              <p:cNvSpPr/>
              <p:nvPr/>
            </p:nvSpPr>
            <p:spPr>
              <a:xfrm flipH="1">
                <a:off x="712025" y="3746157"/>
                <a:ext cx="1418069" cy="918482"/>
              </a:xfrm>
              <a:prstGeom prst="arc">
                <a:avLst>
                  <a:gd name="adj1" fmla="val 11306591"/>
                  <a:gd name="adj2" fmla="val 20363268"/>
                </a:avLst>
              </a:prstGeom>
              <a:noFill/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27" name="Arc 126">
                <a:extLst>
                  <a:ext uri="{FF2B5EF4-FFF2-40B4-BE49-F238E27FC236}">
                    <a16:creationId xmlns:a16="http://schemas.microsoft.com/office/drawing/2014/main" xmlns="" id="{78AEE30C-10EB-49EA-A142-99C54D1A3E45}"/>
                  </a:ext>
                </a:extLst>
              </p:cNvPr>
              <p:cNvSpPr/>
              <p:nvPr/>
            </p:nvSpPr>
            <p:spPr>
              <a:xfrm rot="10476614" flipH="1">
                <a:off x="1664547" y="3958599"/>
                <a:ext cx="518240" cy="463045"/>
              </a:xfrm>
              <a:prstGeom prst="arc">
                <a:avLst>
                  <a:gd name="adj1" fmla="val 11306591"/>
                  <a:gd name="adj2" fmla="val 18980234"/>
                </a:avLst>
              </a:prstGeom>
              <a:noFill/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9A7BC3D4-2B20-4DAB-85C2-0C8C9C20D816}"/>
                </a:ext>
              </a:extLst>
            </p:cNvPr>
            <p:cNvSpPr/>
            <p:nvPr/>
          </p:nvSpPr>
          <p:spPr>
            <a:xfrm>
              <a:off x="9917787" y="2668651"/>
              <a:ext cx="127907" cy="1279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xmlns="" id="{A71A85FD-9F21-4865-ABC6-CF3EDBF704A8}"/>
                </a:ext>
              </a:extLst>
            </p:cNvPr>
            <p:cNvSpPr/>
            <p:nvPr/>
          </p:nvSpPr>
          <p:spPr>
            <a:xfrm>
              <a:off x="11383539" y="2728474"/>
              <a:ext cx="689882" cy="6898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xmlns="" id="{86DB5F3A-3D25-4E0E-98DE-EFE57DF48981}"/>
                </a:ext>
              </a:extLst>
            </p:cNvPr>
            <p:cNvGrpSpPr/>
            <p:nvPr/>
          </p:nvGrpSpPr>
          <p:grpSpPr>
            <a:xfrm>
              <a:off x="3204262" y="2308072"/>
              <a:ext cx="2115024" cy="1192298"/>
              <a:chOff x="3380335" y="2067828"/>
              <a:chExt cx="2115024" cy="1192298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xmlns="" id="{F8048D62-2572-4D00-B938-620C04CA9083}"/>
                  </a:ext>
                </a:extLst>
              </p:cNvPr>
              <p:cNvSpPr/>
              <p:nvPr/>
            </p:nvSpPr>
            <p:spPr>
              <a:xfrm>
                <a:off x="3436266" y="2067828"/>
                <a:ext cx="2059093" cy="1192298"/>
              </a:xfrm>
              <a:prstGeom prst="ellipse">
                <a:avLst/>
              </a:prstGeom>
              <a:solidFill>
                <a:srgbClr val="E69E4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xmlns="" id="{FE2B81F5-8BE2-4A86-A4B5-BB3D0C34654D}"/>
                  </a:ext>
                </a:extLst>
              </p:cNvPr>
              <p:cNvSpPr/>
              <p:nvPr/>
            </p:nvSpPr>
            <p:spPr>
              <a:xfrm>
                <a:off x="4227650" y="2572941"/>
                <a:ext cx="187303" cy="1873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33" name="Arc 132">
                <a:extLst>
                  <a:ext uri="{FF2B5EF4-FFF2-40B4-BE49-F238E27FC236}">
                    <a16:creationId xmlns:a16="http://schemas.microsoft.com/office/drawing/2014/main" xmlns="" id="{FEA6700E-F9EE-4757-BAB2-061B702DE14C}"/>
                  </a:ext>
                </a:extLst>
              </p:cNvPr>
              <p:cNvSpPr/>
              <p:nvPr/>
            </p:nvSpPr>
            <p:spPr>
              <a:xfrm flipH="1">
                <a:off x="3380335" y="2256965"/>
                <a:ext cx="1418069" cy="918482"/>
              </a:xfrm>
              <a:prstGeom prst="arc">
                <a:avLst>
                  <a:gd name="adj1" fmla="val 12340976"/>
                  <a:gd name="adj2" fmla="val 20363268"/>
                </a:avLst>
              </a:prstGeom>
              <a:noFill/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xmlns="" id="{3DC8DB3B-0411-4F0C-B9FE-E3A6CC198DBA}"/>
                  </a:ext>
                </a:extLst>
              </p:cNvPr>
              <p:cNvSpPr/>
              <p:nvPr/>
            </p:nvSpPr>
            <p:spPr>
              <a:xfrm rot="10476614" flipH="1">
                <a:off x="4332857" y="2469407"/>
                <a:ext cx="518240" cy="463045"/>
              </a:xfrm>
              <a:prstGeom prst="arc">
                <a:avLst>
                  <a:gd name="adj1" fmla="val 11306591"/>
                  <a:gd name="adj2" fmla="val 16138592"/>
                </a:avLst>
              </a:prstGeom>
              <a:noFill/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xmlns="" id="{1A8FA1D8-C2D0-4818-8A73-6B5F70AB1983}"/>
                  </a:ext>
                </a:extLst>
              </p:cNvPr>
              <p:cNvSpPr/>
              <p:nvPr/>
            </p:nvSpPr>
            <p:spPr>
              <a:xfrm>
                <a:off x="4633998" y="2385716"/>
                <a:ext cx="498022" cy="49802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xmlns="" id="{262D5AD9-EC47-4F1B-BF44-AA0E37867EBD}"/>
                </a:ext>
              </a:extLst>
            </p:cNvPr>
            <p:cNvGrpSpPr/>
            <p:nvPr/>
          </p:nvGrpSpPr>
          <p:grpSpPr>
            <a:xfrm>
              <a:off x="7285702" y="2681474"/>
              <a:ext cx="918927" cy="579665"/>
              <a:chOff x="6919782" y="2377559"/>
              <a:chExt cx="918927" cy="579665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xmlns="" id="{A90EA8AA-D8CA-4687-9924-923AB7CCA07B}"/>
                  </a:ext>
                </a:extLst>
              </p:cNvPr>
              <p:cNvSpPr/>
              <p:nvPr/>
            </p:nvSpPr>
            <p:spPr>
              <a:xfrm>
                <a:off x="7019716" y="2377559"/>
                <a:ext cx="689882" cy="5796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38" name="Arc 137">
                <a:extLst>
                  <a:ext uri="{FF2B5EF4-FFF2-40B4-BE49-F238E27FC236}">
                    <a16:creationId xmlns:a16="http://schemas.microsoft.com/office/drawing/2014/main" xmlns="" id="{2BA59F15-AC15-406B-8791-15E9AF695650}"/>
                  </a:ext>
                </a:extLst>
              </p:cNvPr>
              <p:cNvSpPr/>
              <p:nvPr/>
            </p:nvSpPr>
            <p:spPr>
              <a:xfrm rot="10800000" flipH="1">
                <a:off x="6919782" y="2501329"/>
                <a:ext cx="918927" cy="364338"/>
              </a:xfrm>
              <a:prstGeom prst="arc">
                <a:avLst>
                  <a:gd name="adj1" fmla="val 9740458"/>
                  <a:gd name="adj2" fmla="val 864613"/>
                </a:avLst>
              </a:prstGeom>
              <a:noFill/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xmlns="" id="{FCA0D5A0-94EE-4201-AE24-A8AD2D5DFD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18828" y="2836533"/>
              <a:ext cx="570904" cy="42315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xmlns="" id="{F6E5527B-8349-4099-B378-7DD4F1F7C3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80167" y="3184250"/>
              <a:ext cx="361676" cy="8844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B5FB84EC-2BEB-4BD2-AF68-073A7D57F641}"/>
                </a:ext>
              </a:extLst>
            </p:cNvPr>
            <p:cNvGrpSpPr/>
            <p:nvPr/>
          </p:nvGrpSpPr>
          <p:grpSpPr>
            <a:xfrm>
              <a:off x="199131" y="853692"/>
              <a:ext cx="2008490" cy="1164495"/>
              <a:chOff x="724170" y="1228836"/>
              <a:chExt cx="2008490" cy="1164495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xmlns="" id="{2571323E-B315-4503-BBD7-FB4D0627AE55}"/>
                  </a:ext>
                </a:extLst>
              </p:cNvPr>
              <p:cNvGrpSpPr/>
              <p:nvPr/>
            </p:nvGrpSpPr>
            <p:grpSpPr>
              <a:xfrm>
                <a:off x="933338" y="1228836"/>
                <a:ext cx="1483559" cy="689882"/>
                <a:chOff x="567418" y="733536"/>
                <a:chExt cx="1483559" cy="689882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xmlns="" id="{E999D9C4-DD14-4EDF-9CFD-56301331A2E5}"/>
                    </a:ext>
                  </a:extLst>
                </p:cNvPr>
                <p:cNvSpPr/>
                <p:nvPr/>
              </p:nvSpPr>
              <p:spPr>
                <a:xfrm>
                  <a:off x="567418" y="733536"/>
                  <a:ext cx="689882" cy="689882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xmlns="" id="{B3F51783-DE99-41EF-8974-D7A1A85002F8}"/>
                    </a:ext>
                  </a:extLst>
                </p:cNvPr>
                <p:cNvSpPr/>
                <p:nvPr/>
              </p:nvSpPr>
              <p:spPr>
                <a:xfrm>
                  <a:off x="1552955" y="835589"/>
                  <a:ext cx="498022" cy="498022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/>
                </a:p>
              </p:txBody>
            </p:sp>
          </p:grp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xmlns="" id="{8C692EFC-B46C-47FE-8853-2D470189072E}"/>
                  </a:ext>
                </a:extLst>
              </p:cNvPr>
              <p:cNvSpPr txBox="1"/>
              <p:nvPr/>
            </p:nvSpPr>
            <p:spPr>
              <a:xfrm>
                <a:off x="724170" y="1997325"/>
                <a:ext cx="2008490" cy="396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1. Massive binary</a:t>
                </a:r>
              </a:p>
            </p:txBody>
          </p:sp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DA10FED5-9A4F-4BA8-A61F-27C5973D39C2}"/>
                </a:ext>
              </a:extLst>
            </p:cNvPr>
            <p:cNvSpPr txBox="1"/>
            <p:nvPr/>
          </p:nvSpPr>
          <p:spPr>
            <a:xfrm>
              <a:off x="3556182" y="1704802"/>
              <a:ext cx="1627252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2.1 Stable MT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4D8A75A5-38C0-4F9F-8947-8762E883C68E}"/>
                </a:ext>
              </a:extLst>
            </p:cNvPr>
            <p:cNvSpPr txBox="1"/>
            <p:nvPr/>
          </p:nvSpPr>
          <p:spPr>
            <a:xfrm>
              <a:off x="2978584" y="3632794"/>
              <a:ext cx="2597383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2.2 Common envelope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F286766C-AA4A-481B-AE09-C32A1F9F68DD}"/>
                </a:ext>
              </a:extLst>
            </p:cNvPr>
            <p:cNvSpPr txBox="1"/>
            <p:nvPr/>
          </p:nvSpPr>
          <p:spPr>
            <a:xfrm>
              <a:off x="6657129" y="3366882"/>
              <a:ext cx="2556875" cy="114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3.2 Rejuvenation</a:t>
              </a:r>
              <a:b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/rapid rotation</a:t>
              </a:r>
            </a:p>
            <a:p>
              <a:pPr algn="ctr"/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(blue stragglers, </a:t>
              </a:r>
              <a:b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luminous blue variables?)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xmlns="" id="{3DD8D0C7-5AB9-47C9-9887-9A77660AA83C}"/>
                </a:ext>
              </a:extLst>
            </p:cNvPr>
            <p:cNvGrpSpPr/>
            <p:nvPr/>
          </p:nvGrpSpPr>
          <p:grpSpPr>
            <a:xfrm>
              <a:off x="6415459" y="854388"/>
              <a:ext cx="2540704" cy="1346492"/>
              <a:chOff x="6372648" y="1232381"/>
              <a:chExt cx="2540704" cy="1346492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xmlns="" id="{3E0B03BD-0FAB-4482-843B-5E30D1B72873}"/>
                  </a:ext>
                </a:extLst>
              </p:cNvPr>
              <p:cNvGrpSpPr/>
              <p:nvPr/>
            </p:nvGrpSpPr>
            <p:grpSpPr>
              <a:xfrm>
                <a:off x="6833494" y="1232381"/>
                <a:ext cx="1578698" cy="689882"/>
                <a:chOff x="6683149" y="780480"/>
                <a:chExt cx="1578698" cy="689882"/>
              </a:xfrm>
            </p:grpSpPr>
            <p:sp>
              <p:nvSpPr>
                <p:cNvPr id="152" name="Explosion: 8 Points 151">
                  <a:extLst>
                    <a:ext uri="{FF2B5EF4-FFF2-40B4-BE49-F238E27FC236}">
                      <a16:creationId xmlns:a16="http://schemas.microsoft.com/office/drawing/2014/main" xmlns="" id="{27DE3CFA-A890-42A6-8ACE-4A1124812A55}"/>
                    </a:ext>
                  </a:extLst>
                </p:cNvPr>
                <p:cNvSpPr/>
                <p:nvPr/>
              </p:nvSpPr>
              <p:spPr>
                <a:xfrm>
                  <a:off x="6683149" y="835589"/>
                  <a:ext cx="579665" cy="579665"/>
                </a:xfrm>
                <a:prstGeom prst="irregularSeal1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xmlns="" id="{24891935-5E4E-42CB-BCD8-64F1257C9DD9}"/>
                    </a:ext>
                  </a:extLst>
                </p:cNvPr>
                <p:cNvSpPr/>
                <p:nvPr/>
              </p:nvSpPr>
              <p:spPr>
                <a:xfrm>
                  <a:off x="7571965" y="780480"/>
                  <a:ext cx="689882" cy="689882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 dirty="0"/>
                </a:p>
              </p:txBody>
            </p:sp>
          </p:grp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xmlns="" id="{4C517F0C-05B0-41CC-9469-BA08C5DC9EE3}"/>
                  </a:ext>
                </a:extLst>
              </p:cNvPr>
              <p:cNvSpPr txBox="1"/>
              <p:nvPr/>
            </p:nvSpPr>
            <p:spPr>
              <a:xfrm>
                <a:off x="6372648" y="1945264"/>
                <a:ext cx="2540704" cy="633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3.1 Primary supernova</a:t>
                </a:r>
              </a:p>
              <a:p>
                <a:pPr algn="ctr"/>
                <a:r>
                  <a:rPr lang="en-GB" sz="1200" dirty="0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(type </a:t>
                </a:r>
                <a:r>
                  <a:rPr lang="en-GB" sz="1200" dirty="0" err="1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Ib</a:t>
                </a:r>
                <a:r>
                  <a:rPr lang="en-GB" sz="1200" dirty="0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/</a:t>
                </a:r>
                <a:r>
                  <a:rPr lang="en-GB" sz="1200" dirty="0" err="1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Ic</a:t>
                </a:r>
                <a:r>
                  <a:rPr lang="en-GB" sz="1200" dirty="0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/IIb supernova)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xmlns="" id="{2CD08DD4-39FB-47AB-9534-6438E18CF198}"/>
                </a:ext>
              </a:extLst>
            </p:cNvPr>
            <p:cNvGrpSpPr/>
            <p:nvPr/>
          </p:nvGrpSpPr>
          <p:grpSpPr>
            <a:xfrm>
              <a:off x="9792575" y="829609"/>
              <a:ext cx="2433866" cy="1437035"/>
              <a:chOff x="9626729" y="1285988"/>
              <a:chExt cx="2433866" cy="1437035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xmlns="" id="{6558941B-EF92-4C3B-8018-4ADF2E611CA7}"/>
                  </a:ext>
                </a:extLst>
              </p:cNvPr>
              <p:cNvGrpSpPr/>
              <p:nvPr/>
            </p:nvGrpSpPr>
            <p:grpSpPr>
              <a:xfrm>
                <a:off x="9938761" y="1285988"/>
                <a:ext cx="1758973" cy="689882"/>
                <a:chOff x="9572841" y="790688"/>
                <a:chExt cx="1758973" cy="689882"/>
              </a:xfrm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C060E5B6-031A-4DE6-ADD3-5086AAFD4CB2}"/>
                    </a:ext>
                  </a:extLst>
                </p:cNvPr>
                <p:cNvSpPr/>
                <p:nvPr/>
              </p:nvSpPr>
              <p:spPr>
                <a:xfrm flipH="1">
                  <a:off x="9623888" y="1094852"/>
                  <a:ext cx="263273" cy="48628"/>
                </a:xfrm>
                <a:custGeom>
                  <a:avLst/>
                  <a:gdLst>
                    <a:gd name="connsiteX0" fmla="*/ 486218 w 972436"/>
                    <a:gd name="connsiteY0" fmla="*/ 0 h 179613"/>
                    <a:gd name="connsiteX1" fmla="*/ 966123 w 972436"/>
                    <a:gd name="connsiteY1" fmla="*/ 154824 h 179613"/>
                    <a:gd name="connsiteX2" fmla="*/ 972436 w 972436"/>
                    <a:gd name="connsiteY2" fmla="*/ 179613 h 179613"/>
                    <a:gd name="connsiteX3" fmla="*/ 834418 w 972436"/>
                    <a:gd name="connsiteY3" fmla="*/ 179613 h 179613"/>
                    <a:gd name="connsiteX4" fmla="*/ 816532 w 972436"/>
                    <a:gd name="connsiteY4" fmla="*/ 169563 h 179613"/>
                    <a:gd name="connsiteX5" fmla="*/ 486218 w 972436"/>
                    <a:gd name="connsiteY5" fmla="*/ 131373 h 179613"/>
                    <a:gd name="connsiteX6" fmla="*/ 155904 w 972436"/>
                    <a:gd name="connsiteY6" fmla="*/ 169563 h 179613"/>
                    <a:gd name="connsiteX7" fmla="*/ 138019 w 972436"/>
                    <a:gd name="connsiteY7" fmla="*/ 179613 h 179613"/>
                    <a:gd name="connsiteX8" fmla="*/ 0 w 972436"/>
                    <a:gd name="connsiteY8" fmla="*/ 179613 h 179613"/>
                    <a:gd name="connsiteX9" fmla="*/ 6313 w 972436"/>
                    <a:gd name="connsiteY9" fmla="*/ 154824 h 179613"/>
                    <a:gd name="connsiteX10" fmla="*/ 486218 w 972436"/>
                    <a:gd name="connsiteY10" fmla="*/ 0 h 179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72436" h="179613">
                      <a:moveTo>
                        <a:pt x="486218" y="0"/>
                      </a:moveTo>
                      <a:cubicBezTo>
                        <a:pt x="722942" y="0"/>
                        <a:pt x="920446" y="66466"/>
                        <a:pt x="966123" y="154824"/>
                      </a:cubicBezTo>
                      <a:lnTo>
                        <a:pt x="972436" y="179613"/>
                      </a:lnTo>
                      <a:lnTo>
                        <a:pt x="834418" y="179613"/>
                      </a:lnTo>
                      <a:lnTo>
                        <a:pt x="816532" y="169563"/>
                      </a:lnTo>
                      <a:cubicBezTo>
                        <a:pt x="762111" y="147120"/>
                        <a:pt x="634708" y="131373"/>
                        <a:pt x="486218" y="131373"/>
                      </a:cubicBezTo>
                      <a:cubicBezTo>
                        <a:pt x="337729" y="131373"/>
                        <a:pt x="210326" y="147120"/>
                        <a:pt x="155904" y="169563"/>
                      </a:cubicBezTo>
                      <a:lnTo>
                        <a:pt x="138019" y="179613"/>
                      </a:lnTo>
                      <a:lnTo>
                        <a:pt x="0" y="179613"/>
                      </a:lnTo>
                      <a:lnTo>
                        <a:pt x="6313" y="154824"/>
                      </a:lnTo>
                      <a:cubicBezTo>
                        <a:pt x="51991" y="66466"/>
                        <a:pt x="249495" y="0"/>
                        <a:pt x="486218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xmlns="" id="{900C72EC-E158-4B18-94B9-5A07F4E38AEC}"/>
                    </a:ext>
                  </a:extLst>
                </p:cNvPr>
                <p:cNvSpPr/>
                <p:nvPr/>
              </p:nvSpPr>
              <p:spPr>
                <a:xfrm>
                  <a:off x="10641932" y="790688"/>
                  <a:ext cx="689882" cy="689882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glow rad="977900">
                    <a:schemeClr val="accent1">
                      <a:lumMod val="60000"/>
                      <a:lumOff val="40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xmlns="" id="{722E47E8-DA75-4ED2-9277-24C8EE7162D3}"/>
                    </a:ext>
                  </a:extLst>
                </p:cNvPr>
                <p:cNvSpPr/>
                <p:nvPr/>
              </p:nvSpPr>
              <p:spPr>
                <a:xfrm>
                  <a:off x="9688956" y="1082260"/>
                  <a:ext cx="127907" cy="12790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xmlns="" id="{06B2B496-E0C5-410E-ADE1-523BB06604D0}"/>
                    </a:ext>
                  </a:extLst>
                </p:cNvPr>
                <p:cNvSpPr/>
                <p:nvPr/>
              </p:nvSpPr>
              <p:spPr>
                <a:xfrm flipH="1">
                  <a:off x="9622903" y="1143217"/>
                  <a:ext cx="265243" cy="56365"/>
                </a:xfrm>
                <a:custGeom>
                  <a:avLst/>
                  <a:gdLst>
                    <a:gd name="connsiteX0" fmla="*/ 3639 w 979714"/>
                    <a:gd name="connsiteY0" fmla="*/ 0 h 208191"/>
                    <a:gd name="connsiteX1" fmla="*/ 141658 w 979714"/>
                    <a:gd name="connsiteY1" fmla="*/ 0 h 208191"/>
                    <a:gd name="connsiteX2" fmla="*/ 138655 w 979714"/>
                    <a:gd name="connsiteY2" fmla="*/ 1687 h 208191"/>
                    <a:gd name="connsiteX3" fmla="*/ 131372 w 979714"/>
                    <a:gd name="connsiteY3" fmla="*/ 14289 h 208191"/>
                    <a:gd name="connsiteX4" fmla="*/ 489857 w 979714"/>
                    <a:gd name="connsiteY4" fmla="*/ 76818 h 208191"/>
                    <a:gd name="connsiteX5" fmla="*/ 848342 w 979714"/>
                    <a:gd name="connsiteY5" fmla="*/ 14289 h 208191"/>
                    <a:gd name="connsiteX6" fmla="*/ 841059 w 979714"/>
                    <a:gd name="connsiteY6" fmla="*/ 1687 h 208191"/>
                    <a:gd name="connsiteX7" fmla="*/ 838057 w 979714"/>
                    <a:gd name="connsiteY7" fmla="*/ 0 h 208191"/>
                    <a:gd name="connsiteX8" fmla="*/ 976075 w 979714"/>
                    <a:gd name="connsiteY8" fmla="*/ 0 h 208191"/>
                    <a:gd name="connsiteX9" fmla="*/ 979714 w 979714"/>
                    <a:gd name="connsiteY9" fmla="*/ 14289 h 208191"/>
                    <a:gd name="connsiteX10" fmla="*/ 489857 w 979714"/>
                    <a:gd name="connsiteY10" fmla="*/ 208191 h 208191"/>
                    <a:gd name="connsiteX11" fmla="*/ 0 w 979714"/>
                    <a:gd name="connsiteY11" fmla="*/ 14289 h 208191"/>
                    <a:gd name="connsiteX12" fmla="*/ 3639 w 979714"/>
                    <a:gd name="connsiteY12" fmla="*/ 0 h 20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79714" h="208191">
                      <a:moveTo>
                        <a:pt x="3639" y="0"/>
                      </a:moveTo>
                      <a:lnTo>
                        <a:pt x="141658" y="0"/>
                      </a:lnTo>
                      <a:lnTo>
                        <a:pt x="138655" y="1687"/>
                      </a:lnTo>
                      <a:cubicBezTo>
                        <a:pt x="133880" y="5758"/>
                        <a:pt x="131372" y="9972"/>
                        <a:pt x="131372" y="14289"/>
                      </a:cubicBezTo>
                      <a:cubicBezTo>
                        <a:pt x="131372" y="48823"/>
                        <a:pt x="291871" y="76818"/>
                        <a:pt x="489857" y="76818"/>
                      </a:cubicBezTo>
                      <a:cubicBezTo>
                        <a:pt x="687843" y="76818"/>
                        <a:pt x="848342" y="48823"/>
                        <a:pt x="848342" y="14289"/>
                      </a:cubicBezTo>
                      <a:cubicBezTo>
                        <a:pt x="848342" y="9972"/>
                        <a:pt x="845834" y="5758"/>
                        <a:pt x="841059" y="1687"/>
                      </a:cubicBezTo>
                      <a:lnTo>
                        <a:pt x="838057" y="0"/>
                      </a:lnTo>
                      <a:lnTo>
                        <a:pt x="976075" y="0"/>
                      </a:lnTo>
                      <a:lnTo>
                        <a:pt x="979714" y="14289"/>
                      </a:lnTo>
                      <a:cubicBezTo>
                        <a:pt x="979714" y="121378"/>
                        <a:pt x="760398" y="208191"/>
                        <a:pt x="489857" y="208191"/>
                      </a:cubicBezTo>
                      <a:cubicBezTo>
                        <a:pt x="219316" y="208191"/>
                        <a:pt x="0" y="121378"/>
                        <a:pt x="0" y="14289"/>
                      </a:cubicBezTo>
                      <a:lnTo>
                        <a:pt x="363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xmlns="" id="{B0FD8BC2-C782-46CE-BE8F-70E7FC7E35D1}"/>
                    </a:ext>
                  </a:extLst>
                </p:cNvPr>
                <p:cNvGrpSpPr/>
                <p:nvPr/>
              </p:nvGrpSpPr>
              <p:grpSpPr>
                <a:xfrm rot="1080479">
                  <a:off x="9572841" y="872003"/>
                  <a:ext cx="154363" cy="154213"/>
                  <a:chOff x="9044517" y="395817"/>
                  <a:chExt cx="722486" cy="721782"/>
                </a:xfrm>
              </p:grpSpPr>
              <p:cxnSp>
                <p:nvCxnSpPr>
                  <p:cNvPr id="171" name="Connector: Elbow 170">
                    <a:extLst>
                      <a:ext uri="{FF2B5EF4-FFF2-40B4-BE49-F238E27FC236}">
                        <a16:creationId xmlns:a16="http://schemas.microsoft.com/office/drawing/2014/main" xmlns="" id="{2A7C5633-967E-4250-9949-65F029C9E4CF}"/>
                      </a:ext>
                    </a:extLst>
                  </p:cNvPr>
                  <p:cNvCxnSpPr/>
                  <p:nvPr/>
                </p:nvCxnSpPr>
                <p:spPr>
                  <a:xfrm>
                    <a:off x="9044517" y="395817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or: Elbow 171">
                    <a:extLst>
                      <a:ext uri="{FF2B5EF4-FFF2-40B4-BE49-F238E27FC236}">
                        <a16:creationId xmlns:a16="http://schemas.microsoft.com/office/drawing/2014/main" xmlns="" id="{ACF0FEB6-E6F0-401D-9FFE-C19718786A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406112" y="756708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xmlns="" id="{7DE24EED-1CD4-42AC-A463-3009F726502E}"/>
                    </a:ext>
                  </a:extLst>
                </p:cNvPr>
                <p:cNvGrpSpPr/>
                <p:nvPr/>
              </p:nvGrpSpPr>
              <p:grpSpPr>
                <a:xfrm rot="19935683" flipH="1">
                  <a:off x="9765573" y="878982"/>
                  <a:ext cx="154363" cy="154213"/>
                  <a:chOff x="9044517" y="395817"/>
                  <a:chExt cx="722486" cy="721782"/>
                </a:xfrm>
              </p:grpSpPr>
              <p:cxnSp>
                <p:nvCxnSpPr>
                  <p:cNvPr id="169" name="Connector: Elbow 168">
                    <a:extLst>
                      <a:ext uri="{FF2B5EF4-FFF2-40B4-BE49-F238E27FC236}">
                        <a16:creationId xmlns:a16="http://schemas.microsoft.com/office/drawing/2014/main" xmlns="" id="{942A98F2-5099-4B84-8E19-DF468968558D}"/>
                      </a:ext>
                    </a:extLst>
                  </p:cNvPr>
                  <p:cNvCxnSpPr/>
                  <p:nvPr/>
                </p:nvCxnSpPr>
                <p:spPr>
                  <a:xfrm>
                    <a:off x="9044517" y="395817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or: Elbow 169">
                    <a:extLst>
                      <a:ext uri="{FF2B5EF4-FFF2-40B4-BE49-F238E27FC236}">
                        <a16:creationId xmlns:a16="http://schemas.microsoft.com/office/drawing/2014/main" xmlns="" id="{95CBDD59-DACE-4E3C-BDB9-6296D666A0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406112" y="756708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xmlns="" id="{4C0CAAF4-A1BD-4294-8CFA-068F0D5B62DF}"/>
                    </a:ext>
                  </a:extLst>
                </p:cNvPr>
                <p:cNvGrpSpPr/>
                <p:nvPr/>
              </p:nvGrpSpPr>
              <p:grpSpPr>
                <a:xfrm rot="20519521" flipV="1">
                  <a:off x="9575525" y="1270876"/>
                  <a:ext cx="154363" cy="154213"/>
                  <a:chOff x="9044517" y="395817"/>
                  <a:chExt cx="722486" cy="721782"/>
                </a:xfrm>
              </p:grpSpPr>
              <p:cxnSp>
                <p:nvCxnSpPr>
                  <p:cNvPr id="167" name="Connector: Elbow 166">
                    <a:extLst>
                      <a:ext uri="{FF2B5EF4-FFF2-40B4-BE49-F238E27FC236}">
                        <a16:creationId xmlns:a16="http://schemas.microsoft.com/office/drawing/2014/main" xmlns="" id="{C5FEBFC9-2E21-4FCE-88AE-13F89C774809}"/>
                      </a:ext>
                    </a:extLst>
                  </p:cNvPr>
                  <p:cNvCxnSpPr/>
                  <p:nvPr/>
                </p:nvCxnSpPr>
                <p:spPr>
                  <a:xfrm>
                    <a:off x="9044517" y="395817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nector: Elbow 167">
                    <a:extLst>
                      <a:ext uri="{FF2B5EF4-FFF2-40B4-BE49-F238E27FC236}">
                        <a16:creationId xmlns:a16="http://schemas.microsoft.com/office/drawing/2014/main" xmlns="" id="{8AAC0C61-D639-4A5E-9649-1204C50024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406112" y="756708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xmlns="" id="{32ACF140-0B15-40F2-B688-73156A7943A1}"/>
                    </a:ext>
                  </a:extLst>
                </p:cNvPr>
                <p:cNvGrpSpPr/>
                <p:nvPr/>
              </p:nvGrpSpPr>
              <p:grpSpPr>
                <a:xfrm rot="1664317" flipH="1" flipV="1">
                  <a:off x="9768257" y="1277855"/>
                  <a:ext cx="154363" cy="154213"/>
                  <a:chOff x="9044517" y="395817"/>
                  <a:chExt cx="722486" cy="721782"/>
                </a:xfrm>
              </p:grpSpPr>
              <p:cxnSp>
                <p:nvCxnSpPr>
                  <p:cNvPr id="165" name="Connector: Elbow 164">
                    <a:extLst>
                      <a:ext uri="{FF2B5EF4-FFF2-40B4-BE49-F238E27FC236}">
                        <a16:creationId xmlns:a16="http://schemas.microsoft.com/office/drawing/2014/main" xmlns="" id="{C86FE786-003F-4778-B101-921A5A91CE72}"/>
                      </a:ext>
                    </a:extLst>
                  </p:cNvPr>
                  <p:cNvCxnSpPr/>
                  <p:nvPr/>
                </p:nvCxnSpPr>
                <p:spPr>
                  <a:xfrm>
                    <a:off x="9044517" y="395817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nector: Elbow 165">
                    <a:extLst>
                      <a:ext uri="{FF2B5EF4-FFF2-40B4-BE49-F238E27FC236}">
                        <a16:creationId xmlns:a16="http://schemas.microsoft.com/office/drawing/2014/main" xmlns="" id="{19369844-68A4-4763-936F-DD089176E4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406112" y="756708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xmlns="" id="{F72FEE06-CEBA-4313-B1A9-C1DD3D3D3B78}"/>
                  </a:ext>
                </a:extLst>
              </p:cNvPr>
              <p:cNvSpPr txBox="1"/>
              <p:nvPr/>
            </p:nvSpPr>
            <p:spPr>
              <a:xfrm>
                <a:off x="9626729" y="2089414"/>
                <a:ext cx="2433866" cy="633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4.1 Wind accretion</a:t>
                </a:r>
              </a:p>
              <a:p>
                <a:pPr algn="ctr"/>
                <a:r>
                  <a:rPr lang="en-GB" sz="1200" dirty="0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(high mass X-ray binary)</a:t>
                </a:r>
              </a:p>
            </p:txBody>
          </p:sp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xmlns="" id="{062D7CAF-6072-475D-B50C-6096766B862E}"/>
                </a:ext>
              </a:extLst>
            </p:cNvPr>
            <p:cNvSpPr txBox="1"/>
            <p:nvPr/>
          </p:nvSpPr>
          <p:spPr>
            <a:xfrm>
              <a:off x="9804639" y="3526524"/>
              <a:ext cx="2113925" cy="633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4.2 Runaway stars</a:t>
              </a:r>
            </a:p>
            <a:p>
              <a:pPr algn="ctr"/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(hypervelocity stars)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xmlns="" id="{EF9D82A2-E017-430D-9E82-59ACA43C0B83}"/>
                </a:ext>
              </a:extLst>
            </p:cNvPr>
            <p:cNvSpPr txBox="1"/>
            <p:nvPr/>
          </p:nvSpPr>
          <p:spPr>
            <a:xfrm>
              <a:off x="699025" y="5739590"/>
              <a:ext cx="2469506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5. Common envelope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CA0F92ED-E385-4F55-82AB-85C5E67F2DEB}"/>
                </a:ext>
              </a:extLst>
            </p:cNvPr>
            <p:cNvSpPr txBox="1"/>
            <p:nvPr/>
          </p:nvSpPr>
          <p:spPr>
            <a:xfrm>
              <a:off x="6209928" y="5550690"/>
              <a:ext cx="2038190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7. Case BB MT (?)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xmlns="" id="{69E50837-CE9A-4E9D-993E-ED75CA909B50}"/>
                </a:ext>
              </a:extLst>
            </p:cNvPr>
            <p:cNvSpPr txBox="1"/>
            <p:nvPr/>
          </p:nvSpPr>
          <p:spPr>
            <a:xfrm>
              <a:off x="7945989" y="5566941"/>
              <a:ext cx="2600022" cy="910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8. Secondary </a:t>
              </a:r>
              <a:b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supernova</a:t>
              </a:r>
            </a:p>
            <a:p>
              <a:pPr algn="ctr"/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(ultra-stripped supernova)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14725FE2-1373-45CE-873B-50AA6C09F889}"/>
                </a:ext>
              </a:extLst>
            </p:cNvPr>
            <p:cNvSpPr txBox="1"/>
            <p:nvPr/>
          </p:nvSpPr>
          <p:spPr>
            <a:xfrm>
              <a:off x="10292459" y="5588696"/>
              <a:ext cx="2678398" cy="1148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9. Double </a:t>
              </a:r>
              <a:b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compact object</a:t>
              </a:r>
            </a:p>
            <a:p>
              <a:pPr algn="ctr"/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(pulsar binaries, </a:t>
              </a:r>
              <a:b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gravitational wave sources)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84640571-07B4-4A6A-A10F-C0AA6200B76C}"/>
                </a:ext>
              </a:extLst>
            </p:cNvPr>
            <p:cNvSpPr txBox="1"/>
            <p:nvPr/>
          </p:nvSpPr>
          <p:spPr>
            <a:xfrm>
              <a:off x="3850123" y="5542529"/>
              <a:ext cx="2240649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6.1 Compact binary</a:t>
              </a: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xmlns="" id="{8C864014-8070-48B5-83D4-61AACB1FC095}"/>
                </a:ext>
              </a:extLst>
            </p:cNvPr>
            <p:cNvGrpSpPr/>
            <p:nvPr/>
          </p:nvGrpSpPr>
          <p:grpSpPr>
            <a:xfrm>
              <a:off x="3939429" y="5976076"/>
              <a:ext cx="1631627" cy="1192298"/>
              <a:chOff x="3573509" y="5151168"/>
              <a:chExt cx="1631627" cy="1192298"/>
            </a:xfrm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xmlns="" id="{0D990268-C9C9-4F07-9608-2B6297E99B05}"/>
                  </a:ext>
                </a:extLst>
              </p:cNvPr>
              <p:cNvSpPr/>
              <p:nvPr/>
            </p:nvSpPr>
            <p:spPr>
              <a:xfrm>
                <a:off x="3573509" y="5151168"/>
                <a:ext cx="1631627" cy="1192298"/>
              </a:xfrm>
              <a:prstGeom prst="ellipse">
                <a:avLst/>
              </a:prstGeom>
              <a:solidFill>
                <a:srgbClr val="E69E4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xmlns="" id="{BF1A546E-D8E9-40E5-BF29-9E027E7446FA}"/>
                  </a:ext>
                </a:extLst>
              </p:cNvPr>
              <p:cNvSpPr/>
              <p:nvPr/>
            </p:nvSpPr>
            <p:spPr>
              <a:xfrm>
                <a:off x="4322372" y="5664551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965922E8-EA4D-4E79-80A1-24BFB3B0F8AE}"/>
                </a:ext>
              </a:extLst>
            </p:cNvPr>
            <p:cNvSpPr txBox="1"/>
            <p:nvPr/>
          </p:nvSpPr>
          <p:spPr>
            <a:xfrm>
              <a:off x="3475444" y="7232470"/>
              <a:ext cx="3183883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6.2 Thorne-</a:t>
              </a:r>
              <a:r>
                <a:rPr lang="en-GB" sz="1400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Zytkow</a:t>
              </a:r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object(?)</a:t>
              </a:r>
            </a:p>
          </p:txBody>
        </p:sp>
        <p:sp>
          <p:nvSpPr>
            <p:cNvPr id="183" name="Arrow: Right 182">
              <a:extLst>
                <a:ext uri="{FF2B5EF4-FFF2-40B4-BE49-F238E27FC236}">
                  <a16:creationId xmlns:a16="http://schemas.microsoft.com/office/drawing/2014/main" xmlns="" id="{A5C643B2-1885-4EE0-80D3-A5E58AA5A01E}"/>
                </a:ext>
              </a:extLst>
            </p:cNvPr>
            <p:cNvSpPr/>
            <p:nvPr/>
          </p:nvSpPr>
          <p:spPr>
            <a:xfrm>
              <a:off x="2406527" y="1128017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4" name="Arrow: Right 183">
              <a:extLst>
                <a:ext uri="{FF2B5EF4-FFF2-40B4-BE49-F238E27FC236}">
                  <a16:creationId xmlns:a16="http://schemas.microsoft.com/office/drawing/2014/main" xmlns="" id="{FE5EDF9B-62DE-424E-BF38-663034CF3A5F}"/>
                </a:ext>
              </a:extLst>
            </p:cNvPr>
            <p:cNvSpPr/>
            <p:nvPr/>
          </p:nvSpPr>
          <p:spPr>
            <a:xfrm rot="2345178">
              <a:off x="2422876" y="2109819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5" name="Arrow: Right 184">
              <a:extLst>
                <a:ext uri="{FF2B5EF4-FFF2-40B4-BE49-F238E27FC236}">
                  <a16:creationId xmlns:a16="http://schemas.microsoft.com/office/drawing/2014/main" xmlns="" id="{9A614C7B-B516-4B46-8361-8847C2F01EA5}"/>
                </a:ext>
              </a:extLst>
            </p:cNvPr>
            <p:cNvSpPr/>
            <p:nvPr/>
          </p:nvSpPr>
          <p:spPr>
            <a:xfrm rot="19441903">
              <a:off x="5504300" y="2088414"/>
              <a:ext cx="894063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6" name="Arrow: Right 185">
              <a:extLst>
                <a:ext uri="{FF2B5EF4-FFF2-40B4-BE49-F238E27FC236}">
                  <a16:creationId xmlns:a16="http://schemas.microsoft.com/office/drawing/2014/main" xmlns="" id="{49E2934A-5B06-49CF-90A7-0A94C00A63E8}"/>
                </a:ext>
              </a:extLst>
            </p:cNvPr>
            <p:cNvSpPr/>
            <p:nvPr/>
          </p:nvSpPr>
          <p:spPr>
            <a:xfrm>
              <a:off x="5606618" y="1173255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7" name="Arrow: Right 186">
              <a:extLst>
                <a:ext uri="{FF2B5EF4-FFF2-40B4-BE49-F238E27FC236}">
                  <a16:creationId xmlns:a16="http://schemas.microsoft.com/office/drawing/2014/main" xmlns="" id="{6974C859-A89A-4A24-8AD6-5B22860D9880}"/>
                </a:ext>
              </a:extLst>
            </p:cNvPr>
            <p:cNvSpPr/>
            <p:nvPr/>
          </p:nvSpPr>
          <p:spPr>
            <a:xfrm>
              <a:off x="5690599" y="2958477"/>
              <a:ext cx="894403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8" name="Arrow: Right 187">
              <a:extLst>
                <a:ext uri="{FF2B5EF4-FFF2-40B4-BE49-F238E27FC236}">
                  <a16:creationId xmlns:a16="http://schemas.microsoft.com/office/drawing/2014/main" xmlns="" id="{1AC1B7B1-BCB6-4306-8368-F72A2B9A9E6C}"/>
                </a:ext>
              </a:extLst>
            </p:cNvPr>
            <p:cNvSpPr/>
            <p:nvPr/>
          </p:nvSpPr>
          <p:spPr>
            <a:xfrm>
              <a:off x="8930137" y="1245316"/>
              <a:ext cx="898235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9" name="Arrow: Right 188">
              <a:extLst>
                <a:ext uri="{FF2B5EF4-FFF2-40B4-BE49-F238E27FC236}">
                  <a16:creationId xmlns:a16="http://schemas.microsoft.com/office/drawing/2014/main" xmlns="" id="{87F747CF-9CF8-4AE2-9884-43D78B2541D3}"/>
                </a:ext>
              </a:extLst>
            </p:cNvPr>
            <p:cNvSpPr/>
            <p:nvPr/>
          </p:nvSpPr>
          <p:spPr>
            <a:xfrm rot="2620267">
              <a:off x="8840090" y="2211332"/>
              <a:ext cx="846369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xmlns="" id="{28927B31-5E94-418F-A90C-C1AB29645726}"/>
                </a:ext>
              </a:extLst>
            </p:cNvPr>
            <p:cNvSpPr txBox="1"/>
            <p:nvPr/>
          </p:nvSpPr>
          <p:spPr>
            <a:xfrm rot="19544469">
              <a:off x="5340759" y="2090860"/>
              <a:ext cx="969799" cy="554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envelope</a:t>
              </a:r>
              <a:br>
                <a:rPr lang="en-GB" sz="1100" dirty="0"/>
              </a:br>
              <a:r>
                <a:rPr lang="en-GB" sz="1100" dirty="0"/>
                <a:t> ejection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xmlns="" id="{B9D23AC7-1077-466D-B84A-3BAACE0EB6E3}"/>
                </a:ext>
              </a:extLst>
            </p:cNvPr>
            <p:cNvSpPr txBox="1"/>
            <p:nvPr/>
          </p:nvSpPr>
          <p:spPr>
            <a:xfrm>
              <a:off x="5662442" y="2889442"/>
              <a:ext cx="819236" cy="554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stellar </a:t>
              </a:r>
              <a:br>
                <a:rPr lang="en-GB" sz="1100" dirty="0"/>
              </a:br>
              <a:r>
                <a:rPr lang="en-GB" sz="1100" dirty="0"/>
                <a:t>merger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xmlns="" id="{20627638-512D-477D-825A-1C6BAC912B7C}"/>
                </a:ext>
              </a:extLst>
            </p:cNvPr>
            <p:cNvSpPr txBox="1"/>
            <p:nvPr/>
          </p:nvSpPr>
          <p:spPr>
            <a:xfrm>
              <a:off x="8854886" y="1302665"/>
              <a:ext cx="833674" cy="33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survival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xmlns="" id="{B48E8231-2F59-4E35-87E1-24D11D605F2B}"/>
                </a:ext>
              </a:extLst>
            </p:cNvPr>
            <p:cNvSpPr txBox="1"/>
            <p:nvPr/>
          </p:nvSpPr>
          <p:spPr>
            <a:xfrm rot="2569454">
              <a:off x="8705183" y="2226119"/>
              <a:ext cx="1054364" cy="33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disruption</a:t>
              </a:r>
            </a:p>
          </p:txBody>
        </p:sp>
        <p:sp>
          <p:nvSpPr>
            <p:cNvPr id="194" name="Arrow: Right 193">
              <a:extLst>
                <a:ext uri="{FF2B5EF4-FFF2-40B4-BE49-F238E27FC236}">
                  <a16:creationId xmlns:a16="http://schemas.microsoft.com/office/drawing/2014/main" xmlns="" id="{2AC0C1EA-2464-41CB-BA5B-A8550177C829}"/>
                </a:ext>
              </a:extLst>
            </p:cNvPr>
            <p:cNvSpPr/>
            <p:nvPr/>
          </p:nvSpPr>
          <p:spPr>
            <a:xfrm>
              <a:off x="190065" y="4823186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95" name="Arrow: Right 194">
              <a:extLst>
                <a:ext uri="{FF2B5EF4-FFF2-40B4-BE49-F238E27FC236}">
                  <a16:creationId xmlns:a16="http://schemas.microsoft.com/office/drawing/2014/main" xmlns="" id="{EBD132FA-5949-4151-8581-86DE94CC5EDC}"/>
                </a:ext>
              </a:extLst>
            </p:cNvPr>
            <p:cNvSpPr/>
            <p:nvPr/>
          </p:nvSpPr>
          <p:spPr>
            <a:xfrm>
              <a:off x="3213059" y="4880148"/>
              <a:ext cx="879414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xmlns="" id="{B25ACA4C-9659-4BAA-9E54-367065C3D3FF}"/>
                </a:ext>
              </a:extLst>
            </p:cNvPr>
            <p:cNvSpPr txBox="1"/>
            <p:nvPr/>
          </p:nvSpPr>
          <p:spPr>
            <a:xfrm>
              <a:off x="3066823" y="4814341"/>
              <a:ext cx="969799" cy="554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envelope</a:t>
              </a:r>
              <a:br>
                <a:rPr lang="en-GB" sz="1100" dirty="0"/>
              </a:br>
              <a:r>
                <a:rPr lang="en-GB" sz="1100" dirty="0"/>
                <a:t> ejection</a:t>
              </a:r>
            </a:p>
          </p:txBody>
        </p:sp>
        <p:sp>
          <p:nvSpPr>
            <p:cNvPr id="197" name="Arrow: Right 196">
              <a:extLst>
                <a:ext uri="{FF2B5EF4-FFF2-40B4-BE49-F238E27FC236}">
                  <a16:creationId xmlns:a16="http://schemas.microsoft.com/office/drawing/2014/main" xmlns="" id="{0E731403-DA38-4B42-ACF4-D52078AA03DD}"/>
                </a:ext>
              </a:extLst>
            </p:cNvPr>
            <p:cNvSpPr/>
            <p:nvPr/>
          </p:nvSpPr>
          <p:spPr>
            <a:xfrm rot="2345178">
              <a:off x="2979068" y="5682967"/>
              <a:ext cx="950817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xmlns="" id="{83194992-89F7-4E4A-A44F-693DB61EC7CC}"/>
                </a:ext>
              </a:extLst>
            </p:cNvPr>
            <p:cNvSpPr txBox="1"/>
            <p:nvPr/>
          </p:nvSpPr>
          <p:spPr>
            <a:xfrm rot="2416700">
              <a:off x="3008353" y="5554502"/>
              <a:ext cx="819236" cy="554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stellar </a:t>
              </a:r>
              <a:br>
                <a:rPr lang="en-GB" sz="1100" dirty="0"/>
              </a:br>
              <a:r>
                <a:rPr lang="en-GB" sz="1100" dirty="0"/>
                <a:t>merger</a:t>
              </a:r>
            </a:p>
          </p:txBody>
        </p:sp>
        <p:sp>
          <p:nvSpPr>
            <p:cNvPr id="199" name="Arrow: Right 198">
              <a:extLst>
                <a:ext uri="{FF2B5EF4-FFF2-40B4-BE49-F238E27FC236}">
                  <a16:creationId xmlns:a16="http://schemas.microsoft.com/office/drawing/2014/main" xmlns="" id="{0B1138CE-0777-4273-9615-3FC585145FD7}"/>
                </a:ext>
              </a:extLst>
            </p:cNvPr>
            <p:cNvSpPr/>
            <p:nvPr/>
          </p:nvSpPr>
          <p:spPr>
            <a:xfrm>
              <a:off x="5685745" y="4893670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200" name="Arrow: Right 199">
              <a:extLst>
                <a:ext uri="{FF2B5EF4-FFF2-40B4-BE49-F238E27FC236}">
                  <a16:creationId xmlns:a16="http://schemas.microsoft.com/office/drawing/2014/main" xmlns="" id="{8A4FE34C-9B8D-460F-B7CC-CFF7E70B1A81}"/>
                </a:ext>
              </a:extLst>
            </p:cNvPr>
            <p:cNvSpPr/>
            <p:nvPr/>
          </p:nvSpPr>
          <p:spPr>
            <a:xfrm>
              <a:off x="7837980" y="4953629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201" name="Arrow: Right 200">
              <a:extLst>
                <a:ext uri="{FF2B5EF4-FFF2-40B4-BE49-F238E27FC236}">
                  <a16:creationId xmlns:a16="http://schemas.microsoft.com/office/drawing/2014/main" xmlns="" id="{884D220B-90AB-42A2-B911-4BE86242EAA8}"/>
                </a:ext>
              </a:extLst>
            </p:cNvPr>
            <p:cNvSpPr/>
            <p:nvPr/>
          </p:nvSpPr>
          <p:spPr>
            <a:xfrm>
              <a:off x="10123131" y="4953878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  <p:sp>
        <p:nvSpPr>
          <p:cNvPr id="203" name="Title 202">
            <a:extLst>
              <a:ext uri="{FF2B5EF4-FFF2-40B4-BE49-F238E27FC236}">
                <a16:creationId xmlns:a16="http://schemas.microsoft.com/office/drawing/2014/main" xmlns="" id="{270AA425-6259-421C-92EF-CED754BCC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93" y="-99722"/>
            <a:ext cx="10515600" cy="1325563"/>
          </a:xfrm>
        </p:spPr>
        <p:txBody>
          <a:bodyPr/>
          <a:lstStyle/>
          <a:p>
            <a:r>
              <a:rPr lang="en-GB" dirty="0"/>
              <a:t>Diversity of massive binary evolution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EA691066-C7F8-40A2-86F8-C55BF594384B}"/>
              </a:ext>
            </a:extLst>
          </p:cNvPr>
          <p:cNvSpPr txBox="1"/>
          <p:nvPr/>
        </p:nvSpPr>
        <p:spPr>
          <a:xfrm rot="20685812">
            <a:off x="8392031" y="2862688"/>
            <a:ext cx="164109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Ongoing work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5AA25DDF-348A-404D-B566-80D3FEEFD617}"/>
              </a:ext>
            </a:extLst>
          </p:cNvPr>
          <p:cNvSpPr txBox="1"/>
          <p:nvPr/>
        </p:nvSpPr>
        <p:spPr>
          <a:xfrm rot="20685812">
            <a:off x="8258864" y="1375471"/>
            <a:ext cx="189987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RH &amp; Mandel ‘21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CEBA77CF-A17A-49D6-B881-4E0FF004EBEB}"/>
              </a:ext>
            </a:extLst>
          </p:cNvPr>
          <p:cNvSpPr txBox="1"/>
          <p:nvPr/>
        </p:nvSpPr>
        <p:spPr>
          <a:xfrm rot="20685812">
            <a:off x="3259789" y="1389013"/>
            <a:ext cx="164109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Ongoing work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F90877B4-511C-4507-AC73-9C9F220833EF}"/>
              </a:ext>
            </a:extLst>
          </p:cNvPr>
          <p:cNvSpPr txBox="1"/>
          <p:nvPr/>
        </p:nvSpPr>
        <p:spPr>
          <a:xfrm rot="20685812">
            <a:off x="3479496" y="2765271"/>
            <a:ext cx="133241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Lau,RH+’22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A9707608-3FBE-4735-9215-02E29AC4FB0E}"/>
              </a:ext>
            </a:extLst>
          </p:cNvPr>
          <p:cNvSpPr txBox="1"/>
          <p:nvPr/>
        </p:nvSpPr>
        <p:spPr>
          <a:xfrm rot="20685812">
            <a:off x="5827578" y="1478747"/>
            <a:ext cx="1895584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RH+’14,’15,’18,’20</a:t>
            </a:r>
          </a:p>
          <a:p>
            <a:r>
              <a:rPr lang="en-GB" b="1" dirty="0">
                <a:solidFill>
                  <a:schemeClr val="bg1"/>
                </a:solidFill>
              </a:rPr>
              <a:t>Ogata,RH+’21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xmlns="" id="{3F257D83-9506-4542-A826-27CC403FFF72}"/>
              </a:ext>
            </a:extLst>
          </p:cNvPr>
          <p:cNvSpPr txBox="1"/>
          <p:nvPr/>
        </p:nvSpPr>
        <p:spPr>
          <a:xfrm rot="20685812">
            <a:off x="6251089" y="2788534"/>
            <a:ext cx="931665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RH+‘21</a:t>
            </a:r>
          </a:p>
        </p:txBody>
      </p:sp>
    </p:spTree>
    <p:extLst>
      <p:ext uri="{BB962C8B-B14F-4D97-AF65-F5344CB8AC3E}">
        <p14:creationId xmlns:p14="http://schemas.microsoft.com/office/powerpoint/2010/main" val="2420593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AA53FBC-C703-431D-B015-532230521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5400" dirty="0"/>
              <a:t>Collisions between stars and NSs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0094B62-ED6E-45C4-9BD3-E2ABACB87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Hypervelocity stars, pulsar planets, Thorne-</a:t>
            </a:r>
            <a:r>
              <a:rPr lang="en-AU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Ż</a:t>
            </a:r>
            <a:r>
              <a:rPr lang="en-AU" dirty="0" err="1"/>
              <a:t>ytkow</a:t>
            </a:r>
            <a:r>
              <a:rPr lang="en-AU" dirty="0"/>
              <a:t> objects and peculiar transients</a:t>
            </a:r>
          </a:p>
        </p:txBody>
      </p:sp>
    </p:spTree>
    <p:extLst>
      <p:ext uri="{BB962C8B-B14F-4D97-AF65-F5344CB8AC3E}">
        <p14:creationId xmlns:p14="http://schemas.microsoft.com/office/powerpoint/2010/main" val="1245867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1C2DE1-85AD-4F86-BDEF-F84B849A1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72"/>
            <a:ext cx="10515600" cy="1325563"/>
          </a:xfrm>
        </p:spPr>
        <p:txBody>
          <a:bodyPr/>
          <a:lstStyle/>
          <a:p>
            <a:r>
              <a:rPr lang="en-US" altLang="ja-JP" dirty="0"/>
              <a:t>Supernovae in massive binaries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2BE93-7884-44AB-990A-9C3DAFC5E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1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altLang="ja-JP" dirty="0"/>
              <a:t>The majority of massive stars are in binary or multiple systems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F55935-F61F-4C2F-A321-969D02EB1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36" y="1998438"/>
            <a:ext cx="5440101" cy="3703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7F38D0-521A-4CD0-B917-FE4246EB58F6}"/>
              </a:ext>
            </a:extLst>
          </p:cNvPr>
          <p:cNvSpPr txBox="1"/>
          <p:nvPr/>
        </p:nvSpPr>
        <p:spPr>
          <a:xfrm>
            <a:off x="1563654" y="5857103"/>
            <a:ext cx="229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Zapartas</a:t>
            </a:r>
            <a:r>
              <a:rPr lang="en-US" altLang="ja-JP" dirty="0"/>
              <a:t> et al. 2017</a:t>
            </a:r>
            <a:endParaRPr lang="en-AU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BCA1A9C-7450-4DCA-A83A-F2D94DA4F9F8}"/>
              </a:ext>
            </a:extLst>
          </p:cNvPr>
          <p:cNvSpPr/>
          <p:nvPr/>
        </p:nvSpPr>
        <p:spPr>
          <a:xfrm>
            <a:off x="9533237" y="2618258"/>
            <a:ext cx="1820563" cy="179790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altLang="ja-JP" sz="1600" dirty="0">
                <a:solidFill>
                  <a:schemeClr val="tx1"/>
                </a:solidFill>
              </a:rPr>
              <a:t>companion</a:t>
            </a:r>
            <a:endParaRPr lang="en-AU" sz="1600" dirty="0">
              <a:solidFill>
                <a:schemeClr val="tx1"/>
              </a:solidFill>
            </a:endParaRP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xmlns="" id="{C6F66A82-ABCB-4689-A0D5-139D60CC5E00}"/>
              </a:ext>
            </a:extLst>
          </p:cNvPr>
          <p:cNvSpPr/>
          <p:nvPr/>
        </p:nvSpPr>
        <p:spPr>
          <a:xfrm>
            <a:off x="6680886" y="3084106"/>
            <a:ext cx="914400" cy="914400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DB8B8A0-BE3F-4A20-8CDA-CC97646788AB}"/>
              </a:ext>
            </a:extLst>
          </p:cNvPr>
          <p:cNvSpPr/>
          <p:nvPr/>
        </p:nvSpPr>
        <p:spPr>
          <a:xfrm>
            <a:off x="7056233" y="3411298"/>
            <a:ext cx="163705" cy="161668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55188CB-AA3F-4875-9F1E-A961AA18400C}"/>
              </a:ext>
            </a:extLst>
          </p:cNvPr>
          <p:cNvSpPr txBox="1"/>
          <p:nvPr/>
        </p:nvSpPr>
        <p:spPr>
          <a:xfrm>
            <a:off x="5530717" y="4504543"/>
            <a:ext cx="66612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sz="2000" b="1" u="sng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Research topic</a:t>
            </a:r>
          </a:p>
          <a:p>
            <a:r>
              <a:rPr lang="en-AU" altLang="ja-JP" sz="2000" dirty="0"/>
              <a:t>Investigate what happens when the new-born neutron star is </a:t>
            </a:r>
            <a:r>
              <a:rPr lang="en-AU" altLang="ja-JP" sz="2000" dirty="0">
                <a:solidFill>
                  <a:srgbClr val="FF0000"/>
                </a:solidFill>
              </a:rPr>
              <a:t>directly kicked into the companion</a:t>
            </a:r>
            <a:r>
              <a:rPr lang="en-AU" altLang="ja-JP" sz="2000" dirty="0"/>
              <a:t/>
            </a:r>
            <a:br>
              <a:rPr lang="en-AU" altLang="ja-JP" sz="2000" dirty="0"/>
            </a:br>
            <a:endParaRPr lang="en-AU" altLang="ja-JP" sz="2000" dirty="0"/>
          </a:p>
          <a:p>
            <a:r>
              <a:rPr lang="en-AU" altLang="ja-JP" sz="2000" b="1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We particularly focus on the formation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ja-JP" sz="2000" dirty="0">
                <a:solidFill>
                  <a:schemeClr val="accent1">
                    <a:lumMod val="75000"/>
                  </a:schemeClr>
                </a:solidFill>
              </a:rPr>
              <a:t>hypervelocity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ja-JP" sz="2000" dirty="0">
                <a:solidFill>
                  <a:schemeClr val="accent1">
                    <a:lumMod val="75000"/>
                  </a:schemeClr>
                </a:solidFill>
              </a:rPr>
              <a:t>pulsar planets</a:t>
            </a:r>
          </a:p>
          <a:p>
            <a:endParaRPr lang="en-AU" altLang="ja-JP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E81FFB-301D-46C4-8AB7-82910AB7C4C9}"/>
              </a:ext>
            </a:extLst>
          </p:cNvPr>
          <p:cNvSpPr txBox="1"/>
          <p:nvPr/>
        </p:nvSpPr>
        <p:spPr>
          <a:xfrm>
            <a:off x="1563654" y="4024927"/>
            <a:ext cx="181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ja-JP" b="1" dirty="0">
                <a:solidFill>
                  <a:schemeClr val="bg1"/>
                </a:solidFill>
                <a:latin typeface="+mj-lt"/>
                <a:ea typeface="+mj-ea"/>
              </a:rPr>
              <a:t>Has companion</a:t>
            </a:r>
            <a:endParaRPr lang="en-AU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B88D19-A3B5-44D4-BC14-3CEC5C5AF0EE}"/>
              </a:ext>
            </a:extLst>
          </p:cNvPr>
          <p:cNvSpPr txBox="1"/>
          <p:nvPr/>
        </p:nvSpPr>
        <p:spPr>
          <a:xfrm>
            <a:off x="3050348" y="337942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ja-JP" dirty="0">
                <a:solidFill>
                  <a:schemeClr val="bg1"/>
                </a:solidFill>
                <a:latin typeface="+mj-lt"/>
                <a:ea typeface="+mj-ea"/>
              </a:rPr>
              <a:t>single</a:t>
            </a:r>
            <a:endParaRPr lang="en-AU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9196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19648 -0.023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C8F6AC-F330-4818-98E3-698168609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altLang="ja-JP" dirty="0"/>
              <a:t>Hydrodynamical simulations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2E379A-52CE-439C-A06A-B6CB98FB6ECB}"/>
              </a:ext>
            </a:extLst>
          </p:cNvPr>
          <p:cNvSpPr txBox="1"/>
          <p:nvPr/>
        </p:nvSpPr>
        <p:spPr>
          <a:xfrm>
            <a:off x="271441" y="1171800"/>
            <a:ext cx="11539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sz="2400" dirty="0"/>
              <a:t>We carried out 3D hydro simulations of collisions between NSs and companion stars</a:t>
            </a:r>
            <a:endParaRPr lang="en-AU" sz="2000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xmlns="" id="{571B0859-4B61-47C4-A39A-6FBC714BA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46" y="1557955"/>
            <a:ext cx="6574825" cy="5259860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DBA9539-0F86-4AE4-8730-76C11EFA9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95" y="1557955"/>
            <a:ext cx="6574825" cy="52598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249792-3562-481C-915B-3D98B79FB33F}"/>
              </a:ext>
            </a:extLst>
          </p:cNvPr>
          <p:cNvSpPr txBox="1"/>
          <p:nvPr/>
        </p:nvSpPr>
        <p:spPr>
          <a:xfrm>
            <a:off x="9571107" y="5548520"/>
            <a:ext cx="94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>
                <a:solidFill>
                  <a:schemeClr val="bg1"/>
                </a:solidFill>
              </a:rPr>
              <a:t>Merger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CA7002-1331-40C4-B50D-6C42CAC64478}"/>
              </a:ext>
            </a:extLst>
          </p:cNvPr>
          <p:cNvSpPr txBox="1"/>
          <p:nvPr/>
        </p:nvSpPr>
        <p:spPr>
          <a:xfrm>
            <a:off x="4766448" y="5551254"/>
            <a:ext cx="240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>
                <a:solidFill>
                  <a:schemeClr val="bg1"/>
                </a:solidFill>
              </a:rPr>
              <a:t>Penetrates envelope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DFE92B4-4E7B-4301-8D83-8DF28091644D}"/>
              </a:ext>
            </a:extLst>
          </p:cNvPr>
          <p:cNvSpPr/>
          <p:nvPr/>
        </p:nvSpPr>
        <p:spPr>
          <a:xfrm>
            <a:off x="271850" y="1890060"/>
            <a:ext cx="3362068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altLang="ja-JP" u="sng" dirty="0">
                <a:latin typeface="+mj-lt"/>
              </a:rPr>
              <a:t>Model</a:t>
            </a:r>
            <a:r>
              <a:rPr lang="ja-JP" altLang="en-US" u="sng" dirty="0">
                <a:latin typeface="+mj-lt"/>
              </a:rPr>
              <a:t> </a:t>
            </a:r>
            <a:r>
              <a:rPr lang="en-AU" altLang="ja-JP" u="sng" dirty="0">
                <a:latin typeface="+mj-lt"/>
              </a:rPr>
              <a:t>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ja-JP" dirty="0">
                <a:latin typeface="+mj-lt"/>
              </a:rPr>
              <a:t>SN progenitor mass</a:t>
            </a:r>
            <a:r>
              <a:rPr lang="ja-JP" altLang="en-US" dirty="0"/>
              <a:t>：</a:t>
            </a:r>
            <a:r>
              <a:rPr lang="en-AU" altLang="ja-JP" dirty="0"/>
              <a:t>6</a:t>
            </a:r>
            <a:r>
              <a:rPr lang="ja-JP" altLang="en-US" dirty="0"/>
              <a:t> </a:t>
            </a:r>
            <a:r>
              <a:rPr lang="en-AU" altLang="ja-JP" dirty="0" err="1"/>
              <a:t>M</a:t>
            </a:r>
            <a:r>
              <a:rPr lang="en-AU" altLang="ja-JP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endParaRPr lang="en-AU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ja-JP" dirty="0">
                <a:latin typeface="+mj-lt"/>
              </a:rPr>
              <a:t>NS</a:t>
            </a:r>
            <a:r>
              <a:rPr lang="ja-JP" altLang="en-US" dirty="0">
                <a:latin typeface="+mj-lt"/>
              </a:rPr>
              <a:t> </a:t>
            </a:r>
            <a:r>
              <a:rPr lang="en-AU" altLang="ja-JP" dirty="0">
                <a:latin typeface="+mj-lt"/>
              </a:rPr>
              <a:t>mass</a:t>
            </a:r>
            <a:r>
              <a:rPr lang="ja-JP" altLang="en-US" dirty="0"/>
              <a:t>：</a:t>
            </a:r>
            <a:r>
              <a:rPr lang="en-AU" altLang="ja-JP" dirty="0"/>
              <a:t>1.4 </a:t>
            </a:r>
            <a:r>
              <a:rPr lang="en-AU" altLang="ja-JP" dirty="0" err="1"/>
              <a:t>M</a:t>
            </a:r>
            <a:r>
              <a:rPr lang="en-AU" altLang="ja-JP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endParaRPr lang="en-AU" altLang="ja-JP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ja-JP" dirty="0">
                <a:latin typeface="+mj-lt"/>
                <a:cs typeface="Arial" panose="020B0604020202020204" pitchFamily="34" charset="0"/>
              </a:rPr>
              <a:t>Companion</a:t>
            </a:r>
            <a:r>
              <a:rPr lang="ja-JP" altLang="en-US" dirty="0">
                <a:latin typeface="+mj-lt"/>
                <a:cs typeface="Arial" panose="020B0604020202020204" pitchFamily="34" charset="0"/>
              </a:rPr>
              <a:t> </a:t>
            </a:r>
            <a:r>
              <a:rPr lang="en-AU" altLang="ja-JP" dirty="0">
                <a:latin typeface="+mj-lt"/>
                <a:cs typeface="Arial" panose="020B0604020202020204" pitchFamily="34" charset="0"/>
              </a:rPr>
              <a:t>mass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AU" altLang="ja-JP" dirty="0">
                <a:cs typeface="Arial" panose="020B0604020202020204" pitchFamily="34" charset="0"/>
              </a:rPr>
              <a:t>5 </a:t>
            </a:r>
            <a:r>
              <a:rPr lang="en-AU" altLang="ja-JP" dirty="0" err="1"/>
              <a:t>M</a:t>
            </a:r>
            <a:r>
              <a:rPr lang="en-AU" altLang="ja-JP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endParaRPr lang="en-AU" altLang="ja-JP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ja-JP" dirty="0">
                <a:latin typeface="+mj-lt"/>
              </a:rPr>
              <a:t>Orbital separation</a:t>
            </a:r>
            <a:r>
              <a:rPr lang="ja-JP" altLang="en-US" dirty="0"/>
              <a:t>：</a:t>
            </a:r>
            <a:r>
              <a:rPr lang="en-AU" altLang="ja-JP" dirty="0"/>
              <a:t>8 </a:t>
            </a:r>
            <a:r>
              <a:rPr lang="en-AU" altLang="ja-JP" dirty="0" err="1"/>
              <a:t>R</a:t>
            </a:r>
            <a:r>
              <a:rPr lang="en-AU" altLang="ja-JP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endParaRPr lang="en-AU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ja-JP" dirty="0">
                <a:latin typeface="+mj-lt"/>
              </a:rPr>
              <a:t>Kick</a:t>
            </a:r>
            <a:r>
              <a:rPr lang="ja-JP" altLang="en-US" dirty="0">
                <a:latin typeface="+mj-lt"/>
              </a:rPr>
              <a:t> </a:t>
            </a:r>
            <a:r>
              <a:rPr lang="en-AU" altLang="ja-JP" dirty="0">
                <a:latin typeface="+mj-lt"/>
              </a:rPr>
              <a:t>speed</a:t>
            </a:r>
            <a:r>
              <a:rPr lang="ja-JP" altLang="en-US" dirty="0"/>
              <a:t>：</a:t>
            </a:r>
            <a:r>
              <a:rPr lang="en-AU" altLang="ja-JP" dirty="0"/>
              <a:t>1000 km/s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ja-JP" dirty="0">
                <a:latin typeface="+mj-lt"/>
              </a:rPr>
              <a:t>Kick</a:t>
            </a:r>
            <a:r>
              <a:rPr lang="ja-JP" altLang="en-US" dirty="0">
                <a:latin typeface="+mj-lt"/>
              </a:rPr>
              <a:t> </a:t>
            </a:r>
            <a:r>
              <a:rPr lang="en-AU" altLang="ja-JP" dirty="0">
                <a:latin typeface="+mj-lt"/>
              </a:rPr>
              <a:t>direction</a:t>
            </a:r>
            <a:r>
              <a:rPr lang="ja-JP" altLang="en-US" dirty="0"/>
              <a:t>：</a:t>
            </a:r>
            <a:r>
              <a:rPr lang="en-AU" altLang="ja-JP" dirty="0">
                <a:solidFill>
                  <a:srgbClr val="FF0000"/>
                </a:solidFill>
              </a:rPr>
              <a:t>Various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7820F51-F1D5-46F2-B804-755539A27CAE}"/>
              </a:ext>
            </a:extLst>
          </p:cNvPr>
          <p:cNvSpPr txBox="1"/>
          <p:nvPr/>
        </p:nvSpPr>
        <p:spPr>
          <a:xfrm>
            <a:off x="360140" y="4162715"/>
            <a:ext cx="23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ja-JP" u="sng" dirty="0">
                <a:latin typeface="+mj-lt"/>
              </a:rPr>
              <a:t>3 different outcomes</a:t>
            </a:r>
            <a:endParaRPr lang="en-AU" u="sng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DFF9319-2F44-4E27-B5F0-60E36EB0C238}"/>
              </a:ext>
            </a:extLst>
          </p:cNvPr>
          <p:cNvSpPr txBox="1"/>
          <p:nvPr/>
        </p:nvSpPr>
        <p:spPr>
          <a:xfrm>
            <a:off x="213775" y="5647963"/>
            <a:ext cx="3584251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+mj-lt"/>
                <a:ea typeface="+mj-ea"/>
              </a:rPr>
              <a:t>Directly merges with companion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3B64A8B-2794-4510-A8E9-D0323B81E3E4}"/>
              </a:ext>
            </a:extLst>
          </p:cNvPr>
          <p:cNvSpPr txBox="1"/>
          <p:nvPr/>
        </p:nvSpPr>
        <p:spPr>
          <a:xfrm>
            <a:off x="213775" y="5148656"/>
            <a:ext cx="339599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AU" altLang="ja-JP" dirty="0">
                <a:solidFill>
                  <a:schemeClr val="bg1"/>
                </a:solidFill>
                <a:latin typeface="+mj-lt"/>
                <a:ea typeface="+mj-ea"/>
              </a:rPr>
              <a:t>Penetrates star on bound orbit</a:t>
            </a:r>
            <a:endParaRPr lang="en-AU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768334-44CA-44A1-9DEC-20CA8639EC76}"/>
              </a:ext>
            </a:extLst>
          </p:cNvPr>
          <p:cNvSpPr txBox="1"/>
          <p:nvPr/>
        </p:nvSpPr>
        <p:spPr>
          <a:xfrm>
            <a:off x="220118" y="4642429"/>
            <a:ext cx="366529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AU" altLang="ja-JP" dirty="0">
                <a:solidFill>
                  <a:schemeClr val="bg1"/>
                </a:solidFill>
                <a:latin typeface="+mj-lt"/>
                <a:ea typeface="+mj-ea"/>
              </a:rPr>
              <a:t>Penetrates star on unbound orbit</a:t>
            </a:r>
            <a:endParaRPr lang="en-AU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249DF1A-F509-47D3-B3E9-62860D031EA6}"/>
              </a:ext>
            </a:extLst>
          </p:cNvPr>
          <p:cNvSpPr txBox="1"/>
          <p:nvPr/>
        </p:nvSpPr>
        <p:spPr>
          <a:xfrm>
            <a:off x="213775" y="6138619"/>
            <a:ext cx="317157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AU" altLang="ja-JP" dirty="0">
                <a:solidFill>
                  <a:schemeClr val="bg1"/>
                </a:solidFill>
                <a:latin typeface="+mj-lt"/>
                <a:ea typeface="+mj-ea"/>
              </a:rPr>
              <a:t>(Tidally disrupts companion)</a:t>
            </a:r>
            <a:endParaRPr lang="en-AU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881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225AF-E68B-494D-8C97-3D2CD66E2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87" y="-7392"/>
            <a:ext cx="10515600" cy="1325563"/>
          </a:xfrm>
        </p:spPr>
        <p:txBody>
          <a:bodyPr/>
          <a:lstStyle/>
          <a:p>
            <a:r>
              <a:rPr lang="en-AU" altLang="ja-JP" dirty="0"/>
              <a:t>Hypervelocity stars</a:t>
            </a:r>
            <a:endParaRPr lang="en-A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FE153C7-4AAD-4315-B287-0A18CD3D9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71" y="1630933"/>
            <a:ext cx="8765607" cy="3946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FB886B-4771-41A9-B11C-FA0021C0D2E9}"/>
              </a:ext>
            </a:extLst>
          </p:cNvPr>
          <p:cNvSpPr txBox="1"/>
          <p:nvPr/>
        </p:nvSpPr>
        <p:spPr>
          <a:xfrm>
            <a:off x="428367" y="5717060"/>
            <a:ext cx="217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Irrgang et al.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60D031E-EA91-4335-8E28-625C1D8C29C9}"/>
              </a:ext>
            </a:extLst>
          </p:cNvPr>
          <p:cNvSpPr/>
          <p:nvPr/>
        </p:nvSpPr>
        <p:spPr>
          <a:xfrm>
            <a:off x="502508" y="2430162"/>
            <a:ext cx="8427308" cy="238897"/>
          </a:xfrm>
          <a:prstGeom prst="rect">
            <a:avLst/>
          </a:prstGeom>
          <a:solidFill>
            <a:srgbClr val="4472C4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A3C680-1C1A-4CC7-A547-19768C3B5180}"/>
              </a:ext>
            </a:extLst>
          </p:cNvPr>
          <p:cNvSpPr/>
          <p:nvPr/>
        </p:nvSpPr>
        <p:spPr>
          <a:xfrm>
            <a:off x="502508" y="2842054"/>
            <a:ext cx="8427308" cy="238897"/>
          </a:xfrm>
          <a:prstGeom prst="rect">
            <a:avLst/>
          </a:prstGeom>
          <a:solidFill>
            <a:srgbClr val="4472C4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2EAE37-1653-4F1F-BF4F-A2C88347A764}"/>
              </a:ext>
            </a:extLst>
          </p:cNvPr>
          <p:cNvSpPr/>
          <p:nvPr/>
        </p:nvSpPr>
        <p:spPr>
          <a:xfrm>
            <a:off x="502508" y="3253946"/>
            <a:ext cx="8427308" cy="420130"/>
          </a:xfrm>
          <a:prstGeom prst="rect">
            <a:avLst/>
          </a:prstGeom>
          <a:solidFill>
            <a:srgbClr val="4472C4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F76E82-C2A3-496F-A4F2-928CE883710E}"/>
              </a:ext>
            </a:extLst>
          </p:cNvPr>
          <p:cNvSpPr/>
          <p:nvPr/>
        </p:nvSpPr>
        <p:spPr>
          <a:xfrm>
            <a:off x="502508" y="4069493"/>
            <a:ext cx="8427308" cy="238897"/>
          </a:xfrm>
          <a:prstGeom prst="rect">
            <a:avLst/>
          </a:prstGeom>
          <a:solidFill>
            <a:srgbClr val="4472C4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98D760A-3351-474D-AC7F-EDABB5056A22}"/>
              </a:ext>
            </a:extLst>
          </p:cNvPr>
          <p:cNvSpPr/>
          <p:nvPr/>
        </p:nvSpPr>
        <p:spPr>
          <a:xfrm>
            <a:off x="502508" y="4473148"/>
            <a:ext cx="8427308" cy="1037966"/>
          </a:xfrm>
          <a:prstGeom prst="rect">
            <a:avLst/>
          </a:prstGeom>
          <a:solidFill>
            <a:srgbClr val="4472C4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xmlns="" id="{864B21DE-93F6-4E05-A8AC-CFAE1D156C3D}"/>
              </a:ext>
            </a:extLst>
          </p:cNvPr>
          <p:cNvSpPr/>
          <p:nvPr/>
        </p:nvSpPr>
        <p:spPr>
          <a:xfrm>
            <a:off x="2858528" y="5889778"/>
            <a:ext cx="1985320" cy="675345"/>
          </a:xfrm>
          <a:prstGeom prst="wedgeRectCallout">
            <a:avLst>
              <a:gd name="adj1" fmla="val -24982"/>
              <a:gd name="adj2" fmla="val -108272"/>
            </a:avLst>
          </a:prstGeom>
          <a:solidFill>
            <a:srgbClr val="4472C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altLang="ja-JP" dirty="0"/>
              <a:t>Ejected from Galactic disc</a:t>
            </a:r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0E2297-5395-41C7-A579-215773A4B1E2}"/>
              </a:ext>
            </a:extLst>
          </p:cNvPr>
          <p:cNvSpPr txBox="1"/>
          <p:nvPr/>
        </p:nvSpPr>
        <p:spPr>
          <a:xfrm>
            <a:off x="698157" y="1179380"/>
            <a:ext cx="8289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/>
              <a:t>Many B stars</a:t>
            </a:r>
            <a:r>
              <a:rPr lang="ja-JP" altLang="en-US" dirty="0"/>
              <a:t> </a:t>
            </a:r>
            <a:r>
              <a:rPr lang="en-AU" altLang="ja-JP" dirty="0"/>
              <a:t>(2.5-5M</a:t>
            </a:r>
            <a:r>
              <a:rPr lang="en-AU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en-AU" altLang="ja-JP" dirty="0"/>
              <a:t>) are being discovered with very high proper motions</a:t>
            </a:r>
            <a:endParaRPr lang="en-AU" dirty="0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88F65C74-D3E3-4580-98CF-E7F8FF0878D6}"/>
              </a:ext>
            </a:extLst>
          </p:cNvPr>
          <p:cNvSpPr/>
          <p:nvPr/>
        </p:nvSpPr>
        <p:spPr>
          <a:xfrm>
            <a:off x="6314302" y="5873659"/>
            <a:ext cx="1985320" cy="420050"/>
          </a:xfrm>
          <a:prstGeom prst="wedgeRectCallout">
            <a:avLst>
              <a:gd name="adj1" fmla="val -24982"/>
              <a:gd name="adj2" fmla="val -117909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altLang="ja-JP" dirty="0"/>
              <a:t>Ejection velocity</a:t>
            </a:r>
            <a:endParaRPr lang="en-AU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C27A5C1-816B-4E44-87FB-90EA4BF7A914}"/>
              </a:ext>
            </a:extLst>
          </p:cNvPr>
          <p:cNvSpPr/>
          <p:nvPr/>
        </p:nvSpPr>
        <p:spPr>
          <a:xfrm>
            <a:off x="6466702" y="1713470"/>
            <a:ext cx="840260" cy="37976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6" name="Picture 2" descr="data:image/jpeg;base64,/9j/4AAQSkZJRgABAQAAAQABAAD/2wCEAAoHCBERDw8PEREPEQ8PERAQDxEPDxIQEQ8RGRQZGRgUGBgcIDAlHB4tIRkYJjgmKzAxNTU1GiU7QDszPzw0NTQBDAwMEA8QGhESHDQhISE0MTExNDQxNDQ0MTQxMTQxNDQ0MTE0MTQ0MTExNDE0NDQ0MTE0NDE0MTQxNDQ0NDQ0Mf/AABEIAL8BCAMBIgACEQEDEQH/xAAbAAEBAQEBAQEBAAAAAAAAAAABAgADBAYFB//EAEEQAQACAgADAwkEBwYGAwAAAAEAAgMRBBJRITGhBRMiMkFhcYGxFHORsgYjUmJyksFCY4KD0dIzQ1OUouIkhJP/xAAYAQEBAQEBAAAAAAAAAAAAAAAAAQIDBf/EADARAQACAQEFBgYBBQEAAAAAAAABEQIhAxIxkaETQXGx0fAiUVJhgcEyI2Ki4fEE/9oADAMBAAIRAxEAPwD+exmm1PTYbUdTRCEGpQR1KrjXulESpVqp3zQJ1HUZoGCMdRgGo6jqbUDam1HUdSgjqOo6hBqOptRCAaiEdSwgTqUEQm1A0dTaiEqAJQR1NqBtTalBHUACOohHUIwTRCaB+DHU9P2T+94X/u8B9bTHCP7fDv8A9zhv98zUp22y+qOcPPqVPScBf2eafhxGB+l5Z5Mz/sL8LUt9GKk7XZ/VHOHjJ9j+inkWl8uKvElsNMu+S168jYDvqW9i9m+7c+e4TyTmvlx0tgz8tr1Ltcd1Kb9JEO/W5+hXjOMy8TTNlx8QWb46m8GUrTGWOWp2dlQkyjKtFx22z+qOcO/6V8Biw5r1xWL1rbVbV1pPl+E+b1PbnyZG3NemTQ+kWrY3X2nbPNmpyXvRe2lrUfk6iIqKdLvWHPUdRJtSpTBNqOo6gGo6jqOpUGo6iE2oGCIR1HUACISgjqC2CaOohFINR1EJtSjBEJtS9QAI6iEQhBqIRCIQAIhEJWoBqM2poH4M2o6jMulyNTaIytQXKuHsUvS+vVsL2d57T8J6uG4XIuqNuz21U2dZ5CfV/oj5SxcPlpfJQvWu91trt7E9vTv+UkzUXBx0l+Xw/B8Va9gycRWmOvnM965sgYsIha72+zfd3s8uXynnte9zLmqXvaxTzt7VoKvKb9h3T979JfLPnL5fMNsOLLbdqY7NK27NatrXMd/Y9naz5aMZy4y55bLZ/THKHpePyve1t/HixX+tY14vX/K4V+PDYq/lCebUdTVyz2Wz+mOUPR9pq9+Dh/8AD56n0vqU5cL34rH3efX5q2nm1EItezx+/PL1ek+z9OKPniv/AErExYXuy3PvcGvy2tPKEdRZuTHDKek+cTPV6ThB7s3DfO98b/51I14HI+qVv91kx5fCtmecJtS2kY592XOPSY8nW/DZK+tjyU/jxWr9Scydcee9fVyZKfwZLV+jO323I+s1yfe0x5fGxuNF/qR3RP5mOlT5y82pgnq+0VfXw4ddcbkxv1TwjrB/f0f8vKH5WE3578Z6T5TfR5Qlanq+y1fVy4U6ZLOK3/ka8YX4LJU3yWa/tVrz0/mrsipO0wurqfvpPKal5tSgiRCGxqUE2ohCMEQiEQgARCbUQgGpQRCIQAJpYTQPno6jqOplsaiE2o6gGp0rZJMdShbLDUdR1CDUdTajqBtRCIToY3v1A5hLCbUdQcRHUQiEqDUQm1HUDBMErUrUA1Kx3tV3W1qvWq1fxJgiEJ3U9H22z65jyPXLQtb+Y1bxiOG3fXJietUyY/wdJ+LPOEQltjssY/jp4adOHR6fsVntx2pl92N3cPfR0/WedqiiIneJpIk9VOMshXIVyh7cnbc+FztI0T44/u6T6T/i8s2p7ThaX/4Vnf8A08qF3+F7reDPNbG1WthE7xNJFLjnGXDjHd3/APPvw+UygJQRCUEjYCIRCIQjBNHU0D57U2ptR1I6NHU2pWoQajqbUQgGohHUoIEhLCITQjpw1Rsb7p97g8hYPsLntcrkNctLGlN+zfa+17Ok+T8lcW4hyVxYUxg2vamS9+Z7Klb6tSjvqG+s9PHfpFkzY60tWharvnps2a7k/CZyiZ4SzGeW9URp879/Z+TxdAuh1nEJd7bdsNTUNDUdSgjqUARCOo6hAEoJglBAkJQRCbUDBNqISggSEoIhC960Oa9q1r3bsgQK1P2+P4vHny1rehjPNYK0uPPaqY6npL3nd89vt7PFwHCOSwHtn6PlXyNfDrmrary17LGnQB/SZ3oiWcsN+PDhPy98p734+fBalmljSfgnU90kJ+hkOfh63fXx380vWnLs/pPZ5N8iXzVWtbW0beU3omspjHVnZZTnGvGJqfGPXi/E1EJ6uM4VpZGecItsBNLCaVLfNajqITamXRtR1MEoIBqISgjBYCMdTaikbUQiEdSj0YCrjy1eUsct6tvN17DvBs737q9884Ssd7UsWpa1bV7a2qtbVfcndPRZpft9S7ygG+S6+te+S9/RfD4QnCXlCXqVfG1bDp5XS1sXrv3Wr2MwQAIhMEoIAEQiEoIBqOoalBANRCISggASgiEQgASOI4amSvJkrzV2Otpp+JO5jtyt+W3IOm3K8o9FnVpSrYtbmeUaOKw15vep9JJiJipS6e7yNlcdq37a0ohztbtKp3V3UdM/R8u+XbcTptrsNAewnz97tneq17DspUqdnt0T0YcRUMmQ7O+mP25Hr7q++TciZtnLabsa8ne1OThQe++Qya6GgPpP2fIXlq3D48lqobCpvfa9T0UdfEn4PNbIWNNr3yKFRXuOwD4S7a1elfVpRV1krzW2drWy6Tu7NTW0iMoiHL/zzlG9E8d6bbyhxPnLNus8gRCIREU7TqAmlBGUfMajqISwmXQBGaOoQajqOohKDUoJglBAnUoI6jqABEI6iEIquSxVqWtyKLQs8qntTuZ085W1ua9AOXXLhTCb12Pqv0nIJQQVCq1pyrzWL77K8g1Tq25tj8o2xgVS9LNu+tefdPdbYH4LJ1NqB0tgsXKbpa1ta5L1vXt/eHRKOGs382V3boI+zfeOpyCUEJq6Y+GvazWtVvXezZ2adM2LDaxZNeibd3rXs+b2/KTqIQarpi3W1t0CvsbhZ+B3sfNnJzc9ebeuT0+bXXeteMkI6gVYpqvK3X+2WqVN9BF34S/OhfmpSoa0VsGUOzv9InPU704aycyFa/tXeQfhvv8AlDOUxEaz79/6cdvd7N717N/CdMWG1/VN673upX4r2E6hSvW9vf6GN/q+EL5bOhfRO6tTlof4SVm8p4R+Z9OPOuS6tKd2sl+qfqz4H9r6Tna1r22ra1n4qzY8baxWotrOgO9Z30UE1u/pUvW+KqU99Xff8omSIiJvjPvlHh1nVrV5BpY/WWfTreh+r7Oxrbm7/lOnAcSYzNulb+cxXx15qluSymrm+5NM8P8AbD3f0nUImLTZ6b3iAlBEJQQ2AmlBNA+YjqYIhI6NqIR1NqBgm1KCOoG1EIhEIQBEIhEIAEQiE2oDqbUQiEACUEQlBAkJQTscNfW2rU65P1Z+NtSvM1PWyUfdj3d/oeMtOfaY9034a+TiEdTtzYzure33ltH8tf8AWUcRc9XVPfiryP49/jBvZTwjnMfq/JNeGvracp1yaoePf8pRjod9m7/d9h/Nb/Sc3a7dq+17WIQVlPGeXuf06mbXq1pX365r/i93y1Isq7VXqu2ATrixWu8ta2tbv1WrZ18CCMYx1j3+eLmE60wWat+W3JVC1yuyu5daVrWttlrlu3HaltaOrvwk3tzWbarXbvloaqfAkX379VXtULUpy2qol7UDJ8O90TmEQlalHmt/x6n7i/WeoJ4LZaueli1eTza82zWtvtn6FEQTuQT3kM49/iwRCUEoIaSE06BNCPlAjqIStSOoCOoy6YrW9Wtrfw1X6Qk6ayjUdTucHk9tLV+8PN/m1E4b9/Cf51bfl3DHaYfVHP0cAlBO5iod+Qfu6Xt+bUQxH/Wf/wA8f+6Df+UTymPOnAIzv5yh3Yx+8ve35dSjP0rir8MVV/FFlN7LujnMfq3GtGzqor0Dc6nCX9tWv3v6v8yRtxF3scmTXTnQ/DunIIPj+0dfR2MGu/Ji+FW13wNeMSuI9uV+BTGfj2/ScglBBuz3zPvr1dDIHq48fxyc136h4SvtF+4tynTF+q/LqctRCLTs8e+L8dfNnt7Xv6vfEIhEJGwEQlBL81bl5uW3LvRbTyr03KloCdKY7WdVraz36qK6+U6Wx0o0eamQQbVrzgfuqh4Rtlea1qDjLdnLS9ta6bXbIzd8EmOvLzc5z715vVtp13rUq+TaNa1po16Dft6rtZzCUEq0kJYRCIQAJQRCUED5zNwP/wAsx69C7z/4O+3iJ+E+jCHmzmL6OYGo+0FFPAnQIZxxiLoBEIhKCRQE0oJpR8356vsxY/8AE5bfSxH7R+5hP8qr+bc5amCRrcx74vxufOXY4vJ7L8v3ZXF+UIWzXfWyZLfxZLP1ZARCCMMI1jGOQKyghqIQ1baiEQlBAkJQRCUEACIRCVqESErUQnfh+Fvcs15dUN2bXpTXTvfdCTNay4BEJ3wUo83Pa9dHolKlmz801HBlKc3oUupo56tuX3hvvgtOLBe++Sl78pt5attHv1LxY6tbtr1o1PRqllu/I0SK2TYKD2IKbPfAITV1pepRryVbr2ZFtup0DeoN7NSjazWvq1bLU+B7JISggpISglBK1KJCUEQlBAkJQSgiEIAlBMEoIAEoJglBIAIhKCUEqWkJp0CaEfJBEI6m1I7AJ7eC4K2R0G55An1P6LcTSl6twQTY+2ZymouFji/L4vyRehtJ+a106n9H/SnyjgvQ5A7Dt7A37uyfI8N5Y80+jw/Db/aK2L/zKszs8pyi5hNpeP8AGL6PNwvkjiMmuXHYr+1f0D49va/KcM/D8l/N1sZLbKrQWrf9mvtt+E/fp+lL/awnyyf+s/F43NW+RyU5zmeZ57c1i3ut7Z0ccJ2k5fFFQ45+HvjSuSlqWQsFjTrt7dfJnTNw/IVefDfm9lMhdr/F0nJ7e12vv7YhDpq62pj5BL3cj315QpU/i3t9nsjTJQo083Vs/wDMW+w9xvU5BEISnTFxF6UtSt7Vpb1w7Obs1I1EIhKVEcAEQiEoIUBEJQSghEhKCISggARCUEQgASgiEQhAEoIhEJBgmCUEoIRISglBKCBISgiEsIRATTqE0D44IhOpit08SJit08SHZzCdcd2vcxMVuniRMVuniQKvxFrd6zlOhit08SJit08SERqISzFbp4koxW6eJFjmEoJ0MVuniTGK3TxISUBEJ0MVuniSjFbp4kWOYRCdDFbp4koxPTxIscwlBOhieniR83bp4kWiAiE6GJ6eJExPTxIsQEoJZieniSjE9PEi0QEQlmJ6eJKMb0+kWICYJ0MT08SUY3p9IHMJQToYnp4kTG9PpFpKAlBLMb0+koxvSLRASglmN6fSUUekCQiEop7pRSLRATTqUmix/9k=">
            <a:extLst>
              <a:ext uri="{FF2B5EF4-FFF2-40B4-BE49-F238E27FC236}">
                <a16:creationId xmlns:a16="http://schemas.microsoft.com/office/drawing/2014/main" xmlns="" id="{D77530E2-26E4-4B07-8E45-28EBC2836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707" y="966022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0ABB86-AF98-4091-BB43-11D794BBFF7D}"/>
              </a:ext>
            </a:extLst>
          </p:cNvPr>
          <p:cNvSpPr txBox="1"/>
          <p:nvPr/>
        </p:nvSpPr>
        <p:spPr>
          <a:xfrm>
            <a:off x="8974334" y="2805812"/>
            <a:ext cx="32273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+mj-lt"/>
              </a:rPr>
              <a:t>Hills mechanism</a:t>
            </a:r>
          </a:p>
          <a:p>
            <a:pPr algn="ctr"/>
            <a:r>
              <a:rPr lang="en-US" sz="1600" dirty="0"/>
              <a:t>(</a:t>
            </a:r>
            <a:r>
              <a:rPr lang="en-AU" altLang="ja-JP" sz="1600" dirty="0"/>
              <a:t>Binary disruption by SMBH tides</a:t>
            </a:r>
            <a:r>
              <a:rPr lang="en-US" sz="1600" dirty="0"/>
              <a:t>)</a:t>
            </a:r>
            <a:endParaRPr lang="en-A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8B023E-C053-4739-8A0B-8703317E1D8B}"/>
              </a:ext>
            </a:extLst>
          </p:cNvPr>
          <p:cNvSpPr txBox="1"/>
          <p:nvPr/>
        </p:nvSpPr>
        <p:spPr>
          <a:xfrm>
            <a:off x="10935056" y="199748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SMBH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1E8C154-C5EA-47E0-9798-71ED6C09A4F9}"/>
              </a:ext>
            </a:extLst>
          </p:cNvPr>
          <p:cNvSpPr txBox="1"/>
          <p:nvPr/>
        </p:nvSpPr>
        <p:spPr>
          <a:xfrm>
            <a:off x="9343344" y="6090510"/>
            <a:ext cx="247715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>
                <a:latin typeface="+mj-lt"/>
              </a:rPr>
              <a:t>Blaauw</a:t>
            </a:r>
            <a:r>
              <a:rPr lang="en-US" altLang="ja-JP" dirty="0">
                <a:latin typeface="+mj-lt"/>
              </a:rPr>
              <a:t> mechanism</a:t>
            </a:r>
          </a:p>
          <a:p>
            <a:pPr algn="ctr"/>
            <a:r>
              <a:rPr lang="en-AU" sz="1600" dirty="0"/>
              <a:t>(</a:t>
            </a:r>
            <a:r>
              <a:rPr lang="en-AU" altLang="ja-JP" sz="1600" dirty="0"/>
              <a:t>Binary disruption via SN</a:t>
            </a:r>
            <a:r>
              <a:rPr lang="en-AU" sz="1600" dirty="0"/>
              <a:t>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C954272C-7AF1-4A8D-B991-4B89BA67380B}"/>
              </a:ext>
            </a:extLst>
          </p:cNvPr>
          <p:cNvSpPr/>
          <p:nvPr/>
        </p:nvSpPr>
        <p:spPr>
          <a:xfrm>
            <a:off x="10831809" y="4529600"/>
            <a:ext cx="912341" cy="90098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xmlns="" id="{71EAAD76-1CF8-40D4-9A59-F2B96B411A65}"/>
              </a:ext>
            </a:extLst>
          </p:cNvPr>
          <p:cNvSpPr/>
          <p:nvPr/>
        </p:nvSpPr>
        <p:spPr>
          <a:xfrm>
            <a:off x="9452262" y="4596714"/>
            <a:ext cx="914400" cy="914400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DE4C1A7-7903-4047-8541-C27A4BBA2FAF}"/>
              </a:ext>
            </a:extLst>
          </p:cNvPr>
          <p:cNvSpPr/>
          <p:nvPr/>
        </p:nvSpPr>
        <p:spPr>
          <a:xfrm>
            <a:off x="10064501" y="4108907"/>
            <a:ext cx="163705" cy="161668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xmlns="" id="{B8420A76-BA32-43C3-8660-F92FA58524A3}"/>
              </a:ext>
            </a:extLst>
          </p:cNvPr>
          <p:cNvSpPr/>
          <p:nvPr/>
        </p:nvSpPr>
        <p:spPr>
          <a:xfrm>
            <a:off x="11155487" y="5536517"/>
            <a:ext cx="264983" cy="477792"/>
          </a:xfrm>
          <a:prstGeom prst="down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xmlns="" id="{8633B069-DCFA-4A40-9971-CC69A5696115}"/>
              </a:ext>
            </a:extLst>
          </p:cNvPr>
          <p:cNvSpPr/>
          <p:nvPr/>
        </p:nvSpPr>
        <p:spPr>
          <a:xfrm rot="1293006" flipV="1">
            <a:off x="9914107" y="4333651"/>
            <a:ext cx="264983" cy="295460"/>
          </a:xfrm>
          <a:prstGeom prst="downArrow">
            <a:avLst>
              <a:gd name="adj1" fmla="val 30368"/>
              <a:gd name="adj2" fmla="val 5000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B210C8C-3E80-4F6F-BEB1-C256C147ECD2}"/>
              </a:ext>
            </a:extLst>
          </p:cNvPr>
          <p:cNvSpPr txBox="1"/>
          <p:nvPr/>
        </p:nvSpPr>
        <p:spPr>
          <a:xfrm>
            <a:off x="10347868" y="3460161"/>
            <a:ext cx="58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+mj-lt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50072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7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86A31E8F-3D6D-41BA-BD6F-30621FD3FA53}"/>
              </a:ext>
            </a:extLst>
          </p:cNvPr>
          <p:cNvGrpSpPr/>
          <p:nvPr/>
        </p:nvGrpSpPr>
        <p:grpSpPr>
          <a:xfrm>
            <a:off x="881386" y="1174788"/>
            <a:ext cx="9933271" cy="5430432"/>
            <a:chOff x="190065" y="641330"/>
            <a:chExt cx="12780792" cy="6987146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xmlns="" id="{50B401CD-37C7-413A-9C6D-6EBD5C690B67}"/>
                </a:ext>
              </a:extLst>
            </p:cNvPr>
            <p:cNvGrpSpPr/>
            <p:nvPr/>
          </p:nvGrpSpPr>
          <p:grpSpPr>
            <a:xfrm>
              <a:off x="3192968" y="641330"/>
              <a:ext cx="2208203" cy="991282"/>
              <a:chOff x="3288166" y="812686"/>
              <a:chExt cx="2208203" cy="991282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97AD0806-143C-43C3-938A-40909F4E354B}"/>
                  </a:ext>
                </a:extLst>
              </p:cNvPr>
              <p:cNvSpPr/>
              <p:nvPr/>
            </p:nvSpPr>
            <p:spPr>
              <a:xfrm>
                <a:off x="4520294" y="1081771"/>
                <a:ext cx="972436" cy="179613"/>
              </a:xfrm>
              <a:custGeom>
                <a:avLst/>
                <a:gdLst>
                  <a:gd name="connsiteX0" fmla="*/ 486218 w 972436"/>
                  <a:gd name="connsiteY0" fmla="*/ 0 h 179613"/>
                  <a:gd name="connsiteX1" fmla="*/ 966123 w 972436"/>
                  <a:gd name="connsiteY1" fmla="*/ 154824 h 179613"/>
                  <a:gd name="connsiteX2" fmla="*/ 972436 w 972436"/>
                  <a:gd name="connsiteY2" fmla="*/ 179613 h 179613"/>
                  <a:gd name="connsiteX3" fmla="*/ 834418 w 972436"/>
                  <a:gd name="connsiteY3" fmla="*/ 179613 h 179613"/>
                  <a:gd name="connsiteX4" fmla="*/ 816532 w 972436"/>
                  <a:gd name="connsiteY4" fmla="*/ 169563 h 179613"/>
                  <a:gd name="connsiteX5" fmla="*/ 486218 w 972436"/>
                  <a:gd name="connsiteY5" fmla="*/ 131373 h 179613"/>
                  <a:gd name="connsiteX6" fmla="*/ 155904 w 972436"/>
                  <a:gd name="connsiteY6" fmla="*/ 169563 h 179613"/>
                  <a:gd name="connsiteX7" fmla="*/ 138019 w 972436"/>
                  <a:gd name="connsiteY7" fmla="*/ 179613 h 179613"/>
                  <a:gd name="connsiteX8" fmla="*/ 0 w 972436"/>
                  <a:gd name="connsiteY8" fmla="*/ 179613 h 179613"/>
                  <a:gd name="connsiteX9" fmla="*/ 6313 w 972436"/>
                  <a:gd name="connsiteY9" fmla="*/ 154824 h 179613"/>
                  <a:gd name="connsiteX10" fmla="*/ 486218 w 972436"/>
                  <a:gd name="connsiteY10" fmla="*/ 0 h 17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2436" h="179613">
                    <a:moveTo>
                      <a:pt x="486218" y="0"/>
                    </a:moveTo>
                    <a:cubicBezTo>
                      <a:pt x="722942" y="0"/>
                      <a:pt x="920446" y="66466"/>
                      <a:pt x="966123" y="154824"/>
                    </a:cubicBezTo>
                    <a:lnTo>
                      <a:pt x="972436" y="179613"/>
                    </a:lnTo>
                    <a:lnTo>
                      <a:pt x="834418" y="179613"/>
                    </a:lnTo>
                    <a:lnTo>
                      <a:pt x="816532" y="169563"/>
                    </a:lnTo>
                    <a:cubicBezTo>
                      <a:pt x="762111" y="147120"/>
                      <a:pt x="634708" y="131373"/>
                      <a:pt x="486218" y="131373"/>
                    </a:cubicBezTo>
                    <a:cubicBezTo>
                      <a:pt x="337729" y="131373"/>
                      <a:pt x="210326" y="147120"/>
                      <a:pt x="155904" y="169563"/>
                    </a:cubicBezTo>
                    <a:lnTo>
                      <a:pt x="138019" y="179613"/>
                    </a:lnTo>
                    <a:lnTo>
                      <a:pt x="0" y="179613"/>
                    </a:lnTo>
                    <a:lnTo>
                      <a:pt x="6313" y="154824"/>
                    </a:lnTo>
                    <a:cubicBezTo>
                      <a:pt x="51991" y="66466"/>
                      <a:pt x="249495" y="0"/>
                      <a:pt x="48621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xmlns="" id="{213756FA-FD9B-47FC-B13C-9E2E354906C0}"/>
                  </a:ext>
                </a:extLst>
              </p:cNvPr>
              <p:cNvSpPr/>
              <p:nvPr/>
            </p:nvSpPr>
            <p:spPr>
              <a:xfrm>
                <a:off x="4761140" y="1018496"/>
                <a:ext cx="498022" cy="49802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EB49BBF8-2496-4B22-A4DD-1CEF5DBA531D}"/>
                  </a:ext>
                </a:extLst>
              </p:cNvPr>
              <p:cNvSpPr/>
              <p:nvPr/>
            </p:nvSpPr>
            <p:spPr>
              <a:xfrm>
                <a:off x="4516655" y="1260414"/>
                <a:ext cx="979714" cy="208191"/>
              </a:xfrm>
              <a:custGeom>
                <a:avLst/>
                <a:gdLst>
                  <a:gd name="connsiteX0" fmla="*/ 3639 w 979714"/>
                  <a:gd name="connsiteY0" fmla="*/ 0 h 208191"/>
                  <a:gd name="connsiteX1" fmla="*/ 141658 w 979714"/>
                  <a:gd name="connsiteY1" fmla="*/ 0 h 208191"/>
                  <a:gd name="connsiteX2" fmla="*/ 138655 w 979714"/>
                  <a:gd name="connsiteY2" fmla="*/ 1687 h 208191"/>
                  <a:gd name="connsiteX3" fmla="*/ 131372 w 979714"/>
                  <a:gd name="connsiteY3" fmla="*/ 14289 h 208191"/>
                  <a:gd name="connsiteX4" fmla="*/ 489857 w 979714"/>
                  <a:gd name="connsiteY4" fmla="*/ 76818 h 208191"/>
                  <a:gd name="connsiteX5" fmla="*/ 848342 w 979714"/>
                  <a:gd name="connsiteY5" fmla="*/ 14289 h 208191"/>
                  <a:gd name="connsiteX6" fmla="*/ 841059 w 979714"/>
                  <a:gd name="connsiteY6" fmla="*/ 1687 h 208191"/>
                  <a:gd name="connsiteX7" fmla="*/ 838057 w 979714"/>
                  <a:gd name="connsiteY7" fmla="*/ 0 h 208191"/>
                  <a:gd name="connsiteX8" fmla="*/ 976075 w 979714"/>
                  <a:gd name="connsiteY8" fmla="*/ 0 h 208191"/>
                  <a:gd name="connsiteX9" fmla="*/ 979714 w 979714"/>
                  <a:gd name="connsiteY9" fmla="*/ 14289 h 208191"/>
                  <a:gd name="connsiteX10" fmla="*/ 489857 w 979714"/>
                  <a:gd name="connsiteY10" fmla="*/ 208191 h 208191"/>
                  <a:gd name="connsiteX11" fmla="*/ 0 w 979714"/>
                  <a:gd name="connsiteY11" fmla="*/ 14289 h 208191"/>
                  <a:gd name="connsiteX12" fmla="*/ 3639 w 979714"/>
                  <a:gd name="connsiteY12" fmla="*/ 0 h 20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9714" h="208191">
                    <a:moveTo>
                      <a:pt x="3639" y="0"/>
                    </a:moveTo>
                    <a:lnTo>
                      <a:pt x="141658" y="0"/>
                    </a:lnTo>
                    <a:lnTo>
                      <a:pt x="138655" y="1687"/>
                    </a:lnTo>
                    <a:cubicBezTo>
                      <a:pt x="133880" y="5758"/>
                      <a:pt x="131372" y="9972"/>
                      <a:pt x="131372" y="14289"/>
                    </a:cubicBezTo>
                    <a:cubicBezTo>
                      <a:pt x="131372" y="48823"/>
                      <a:pt x="291871" y="76818"/>
                      <a:pt x="489857" y="76818"/>
                    </a:cubicBezTo>
                    <a:cubicBezTo>
                      <a:pt x="687843" y="76818"/>
                      <a:pt x="848342" y="48823"/>
                      <a:pt x="848342" y="14289"/>
                    </a:cubicBezTo>
                    <a:cubicBezTo>
                      <a:pt x="848342" y="9972"/>
                      <a:pt x="845834" y="5758"/>
                      <a:pt x="841059" y="1687"/>
                    </a:cubicBezTo>
                    <a:lnTo>
                      <a:pt x="838057" y="0"/>
                    </a:lnTo>
                    <a:lnTo>
                      <a:pt x="976075" y="0"/>
                    </a:lnTo>
                    <a:lnTo>
                      <a:pt x="979714" y="14289"/>
                    </a:lnTo>
                    <a:cubicBezTo>
                      <a:pt x="979714" y="121378"/>
                      <a:pt x="760398" y="208191"/>
                      <a:pt x="489857" y="208191"/>
                    </a:cubicBezTo>
                    <a:cubicBezTo>
                      <a:pt x="219316" y="208191"/>
                      <a:pt x="0" y="121378"/>
                      <a:pt x="0" y="14289"/>
                    </a:cubicBezTo>
                    <a:lnTo>
                      <a:pt x="3639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E2FB66E8-C44D-4CDC-9B8D-01D0C183013E}"/>
                  </a:ext>
                </a:extLst>
              </p:cNvPr>
              <p:cNvSpPr/>
              <p:nvPr/>
            </p:nvSpPr>
            <p:spPr>
              <a:xfrm>
                <a:off x="3288166" y="812686"/>
                <a:ext cx="1631626" cy="991282"/>
              </a:xfrm>
              <a:custGeom>
                <a:avLst/>
                <a:gdLst>
                  <a:gd name="connsiteX0" fmla="*/ 495641 w 1631626"/>
                  <a:gd name="connsiteY0" fmla="*/ 0 h 991282"/>
                  <a:gd name="connsiteX1" fmla="*/ 772759 w 1631626"/>
                  <a:gd name="connsiteY1" fmla="*/ 84648 h 991282"/>
                  <a:gd name="connsiteX2" fmla="*/ 813582 w 1631626"/>
                  <a:gd name="connsiteY2" fmla="*/ 118330 h 991282"/>
                  <a:gd name="connsiteX3" fmla="*/ 814387 w 1631626"/>
                  <a:gd name="connsiteY3" fmla="*/ 111920 h 991282"/>
                  <a:gd name="connsiteX4" fmla="*/ 840459 w 1631626"/>
                  <a:gd name="connsiteY4" fmla="*/ 140506 h 991282"/>
                  <a:gd name="connsiteX5" fmla="*/ 846112 w 1631626"/>
                  <a:gd name="connsiteY5" fmla="*/ 145170 h 991282"/>
                  <a:gd name="connsiteX6" fmla="*/ 859382 w 1631626"/>
                  <a:gd name="connsiteY6" fmla="*/ 161253 h 991282"/>
                  <a:gd name="connsiteX7" fmla="*/ 949353 w 1631626"/>
                  <a:gd name="connsiteY7" fmla="*/ 259898 h 991282"/>
                  <a:gd name="connsiteX8" fmla="*/ 1079726 w 1631626"/>
                  <a:gd name="connsiteY8" fmla="*/ 389506 h 991282"/>
                  <a:gd name="connsiteX9" fmla="*/ 1320573 w 1631626"/>
                  <a:gd name="connsiteY9" fmla="*/ 569120 h 991282"/>
                  <a:gd name="connsiteX10" fmla="*/ 1630816 w 1631626"/>
                  <a:gd name="connsiteY10" fmla="*/ 609941 h 991282"/>
                  <a:gd name="connsiteX11" fmla="*/ 1222601 w 1631626"/>
                  <a:gd name="connsiteY11" fmla="*/ 663009 h 991282"/>
                  <a:gd name="connsiteX12" fmla="*/ 1055233 w 1631626"/>
                  <a:gd name="connsiteY12" fmla="*/ 716077 h 991282"/>
                  <a:gd name="connsiteX13" fmla="*/ 900239 w 1631626"/>
                  <a:gd name="connsiteY13" fmla="*/ 805629 h 991282"/>
                  <a:gd name="connsiteX14" fmla="*/ 856979 w 1631626"/>
                  <a:gd name="connsiteY14" fmla="*/ 832942 h 991282"/>
                  <a:gd name="connsiteX15" fmla="*/ 846112 w 1631626"/>
                  <a:gd name="connsiteY15" fmla="*/ 846112 h 991282"/>
                  <a:gd name="connsiteX16" fmla="*/ 495641 w 1631626"/>
                  <a:gd name="connsiteY16" fmla="*/ 991282 h 991282"/>
                  <a:gd name="connsiteX17" fmla="*/ 0 w 1631626"/>
                  <a:gd name="connsiteY17" fmla="*/ 495641 h 991282"/>
                  <a:gd name="connsiteX18" fmla="*/ 495641 w 1631626"/>
                  <a:gd name="connsiteY18" fmla="*/ 0 h 991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31626" h="991282">
                    <a:moveTo>
                      <a:pt x="495641" y="0"/>
                    </a:moveTo>
                    <a:cubicBezTo>
                      <a:pt x="598292" y="0"/>
                      <a:pt x="693654" y="31206"/>
                      <a:pt x="772759" y="84648"/>
                    </a:cubicBezTo>
                    <a:lnTo>
                      <a:pt x="813582" y="118330"/>
                    </a:lnTo>
                    <a:lnTo>
                      <a:pt x="814387" y="111920"/>
                    </a:lnTo>
                    <a:lnTo>
                      <a:pt x="840459" y="140506"/>
                    </a:lnTo>
                    <a:lnTo>
                      <a:pt x="846112" y="145170"/>
                    </a:lnTo>
                    <a:lnTo>
                      <a:pt x="859382" y="161253"/>
                    </a:lnTo>
                    <a:lnTo>
                      <a:pt x="949353" y="259898"/>
                    </a:lnTo>
                    <a:cubicBezTo>
                      <a:pt x="993831" y="307183"/>
                      <a:pt x="1037544" y="351406"/>
                      <a:pt x="1079726" y="389506"/>
                    </a:cubicBezTo>
                    <a:cubicBezTo>
                      <a:pt x="1164090" y="465706"/>
                      <a:pt x="1228725" y="532381"/>
                      <a:pt x="1320573" y="569120"/>
                    </a:cubicBezTo>
                    <a:cubicBezTo>
                      <a:pt x="1412421" y="605859"/>
                      <a:pt x="1647145" y="594293"/>
                      <a:pt x="1630816" y="609941"/>
                    </a:cubicBezTo>
                    <a:cubicBezTo>
                      <a:pt x="1614487" y="625589"/>
                      <a:pt x="1318531" y="645320"/>
                      <a:pt x="1222601" y="663009"/>
                    </a:cubicBezTo>
                    <a:cubicBezTo>
                      <a:pt x="1126671" y="680698"/>
                      <a:pt x="1140278" y="672534"/>
                      <a:pt x="1055233" y="716077"/>
                    </a:cubicBezTo>
                    <a:cubicBezTo>
                      <a:pt x="1012711" y="737849"/>
                      <a:pt x="959218" y="769315"/>
                      <a:pt x="900239" y="805629"/>
                    </a:cubicBezTo>
                    <a:lnTo>
                      <a:pt x="856979" y="832942"/>
                    </a:lnTo>
                    <a:lnTo>
                      <a:pt x="846112" y="846112"/>
                    </a:lnTo>
                    <a:cubicBezTo>
                      <a:pt x="756419" y="935806"/>
                      <a:pt x="632509" y="991282"/>
                      <a:pt x="495641" y="991282"/>
                    </a:cubicBezTo>
                    <a:cubicBezTo>
                      <a:pt x="221906" y="991282"/>
                      <a:pt x="0" y="769376"/>
                      <a:pt x="0" y="495641"/>
                    </a:cubicBezTo>
                    <a:cubicBezTo>
                      <a:pt x="0" y="221906"/>
                      <a:pt x="221906" y="0"/>
                      <a:pt x="495641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BE6832B4-8ABF-4976-A8FE-7808A9D302FE}"/>
                </a:ext>
              </a:extLst>
            </p:cNvPr>
            <p:cNvGrpSpPr/>
            <p:nvPr/>
          </p:nvGrpSpPr>
          <p:grpSpPr>
            <a:xfrm>
              <a:off x="4590627" y="4984093"/>
              <a:ext cx="573337" cy="187303"/>
              <a:chOff x="4160987" y="4166863"/>
              <a:chExt cx="573337" cy="187303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xmlns="" id="{422318B0-D585-423E-9AF0-5FAE790A01D5}"/>
                  </a:ext>
                </a:extLst>
              </p:cNvPr>
              <p:cNvSpPr/>
              <p:nvPr/>
            </p:nvSpPr>
            <p:spPr>
              <a:xfrm>
                <a:off x="4160987" y="4201120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xmlns="" id="{0B8FBAAC-02ED-411B-90CD-F03EA8400E59}"/>
                  </a:ext>
                </a:extLst>
              </p:cNvPr>
              <p:cNvSpPr/>
              <p:nvPr/>
            </p:nvSpPr>
            <p:spPr>
              <a:xfrm>
                <a:off x="4547021" y="4166863"/>
                <a:ext cx="187303" cy="1873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xmlns="" id="{E03A11D9-F437-4339-89A7-84C3F73D3A37}"/>
                </a:ext>
              </a:extLst>
            </p:cNvPr>
            <p:cNvGrpSpPr/>
            <p:nvPr/>
          </p:nvGrpSpPr>
          <p:grpSpPr>
            <a:xfrm>
              <a:off x="6776141" y="5023962"/>
              <a:ext cx="597838" cy="268375"/>
              <a:chOff x="6097392" y="4176585"/>
              <a:chExt cx="597838" cy="268375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B3EBD08E-2D4A-419E-83D3-811ABDC13AB7}"/>
                  </a:ext>
                </a:extLst>
              </p:cNvPr>
              <p:cNvSpPr/>
              <p:nvPr/>
            </p:nvSpPr>
            <p:spPr>
              <a:xfrm flipH="1">
                <a:off x="6098377" y="4249436"/>
                <a:ext cx="263273" cy="48628"/>
              </a:xfrm>
              <a:custGeom>
                <a:avLst/>
                <a:gdLst>
                  <a:gd name="connsiteX0" fmla="*/ 486218 w 972436"/>
                  <a:gd name="connsiteY0" fmla="*/ 0 h 179613"/>
                  <a:gd name="connsiteX1" fmla="*/ 966123 w 972436"/>
                  <a:gd name="connsiteY1" fmla="*/ 154824 h 179613"/>
                  <a:gd name="connsiteX2" fmla="*/ 972436 w 972436"/>
                  <a:gd name="connsiteY2" fmla="*/ 179613 h 179613"/>
                  <a:gd name="connsiteX3" fmla="*/ 834418 w 972436"/>
                  <a:gd name="connsiteY3" fmla="*/ 179613 h 179613"/>
                  <a:gd name="connsiteX4" fmla="*/ 816532 w 972436"/>
                  <a:gd name="connsiteY4" fmla="*/ 169563 h 179613"/>
                  <a:gd name="connsiteX5" fmla="*/ 486218 w 972436"/>
                  <a:gd name="connsiteY5" fmla="*/ 131373 h 179613"/>
                  <a:gd name="connsiteX6" fmla="*/ 155904 w 972436"/>
                  <a:gd name="connsiteY6" fmla="*/ 169563 h 179613"/>
                  <a:gd name="connsiteX7" fmla="*/ 138019 w 972436"/>
                  <a:gd name="connsiteY7" fmla="*/ 179613 h 179613"/>
                  <a:gd name="connsiteX8" fmla="*/ 0 w 972436"/>
                  <a:gd name="connsiteY8" fmla="*/ 179613 h 179613"/>
                  <a:gd name="connsiteX9" fmla="*/ 6313 w 972436"/>
                  <a:gd name="connsiteY9" fmla="*/ 154824 h 179613"/>
                  <a:gd name="connsiteX10" fmla="*/ 486218 w 972436"/>
                  <a:gd name="connsiteY10" fmla="*/ 0 h 17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2436" h="179613">
                    <a:moveTo>
                      <a:pt x="486218" y="0"/>
                    </a:moveTo>
                    <a:cubicBezTo>
                      <a:pt x="722942" y="0"/>
                      <a:pt x="920446" y="66466"/>
                      <a:pt x="966123" y="154824"/>
                    </a:cubicBezTo>
                    <a:lnTo>
                      <a:pt x="972436" y="179613"/>
                    </a:lnTo>
                    <a:lnTo>
                      <a:pt x="834418" y="179613"/>
                    </a:lnTo>
                    <a:lnTo>
                      <a:pt x="816532" y="169563"/>
                    </a:lnTo>
                    <a:cubicBezTo>
                      <a:pt x="762111" y="147120"/>
                      <a:pt x="634708" y="131373"/>
                      <a:pt x="486218" y="131373"/>
                    </a:cubicBezTo>
                    <a:cubicBezTo>
                      <a:pt x="337729" y="131373"/>
                      <a:pt x="210326" y="147120"/>
                      <a:pt x="155904" y="169563"/>
                    </a:cubicBezTo>
                    <a:lnTo>
                      <a:pt x="138019" y="179613"/>
                    </a:lnTo>
                    <a:lnTo>
                      <a:pt x="0" y="179613"/>
                    </a:lnTo>
                    <a:lnTo>
                      <a:pt x="6313" y="154824"/>
                    </a:lnTo>
                    <a:cubicBezTo>
                      <a:pt x="51991" y="66466"/>
                      <a:pt x="249495" y="0"/>
                      <a:pt x="48621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xmlns="" id="{E77EE566-7DB0-4807-8B9C-E38AADAF2E17}"/>
                  </a:ext>
                </a:extLst>
              </p:cNvPr>
              <p:cNvSpPr/>
              <p:nvPr/>
            </p:nvSpPr>
            <p:spPr>
              <a:xfrm flipH="1">
                <a:off x="6161612" y="4232305"/>
                <a:ext cx="134832" cy="13483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AB6CD9C8-B169-4116-822C-1C533169F4E7}"/>
                  </a:ext>
                </a:extLst>
              </p:cNvPr>
              <p:cNvSpPr/>
              <p:nvPr/>
            </p:nvSpPr>
            <p:spPr>
              <a:xfrm flipH="1">
                <a:off x="6097392" y="4297801"/>
                <a:ext cx="265243" cy="56365"/>
              </a:xfrm>
              <a:custGeom>
                <a:avLst/>
                <a:gdLst>
                  <a:gd name="connsiteX0" fmla="*/ 3639 w 979714"/>
                  <a:gd name="connsiteY0" fmla="*/ 0 h 208191"/>
                  <a:gd name="connsiteX1" fmla="*/ 141658 w 979714"/>
                  <a:gd name="connsiteY1" fmla="*/ 0 h 208191"/>
                  <a:gd name="connsiteX2" fmla="*/ 138655 w 979714"/>
                  <a:gd name="connsiteY2" fmla="*/ 1687 h 208191"/>
                  <a:gd name="connsiteX3" fmla="*/ 131372 w 979714"/>
                  <a:gd name="connsiteY3" fmla="*/ 14289 h 208191"/>
                  <a:gd name="connsiteX4" fmla="*/ 489857 w 979714"/>
                  <a:gd name="connsiteY4" fmla="*/ 76818 h 208191"/>
                  <a:gd name="connsiteX5" fmla="*/ 848342 w 979714"/>
                  <a:gd name="connsiteY5" fmla="*/ 14289 h 208191"/>
                  <a:gd name="connsiteX6" fmla="*/ 841059 w 979714"/>
                  <a:gd name="connsiteY6" fmla="*/ 1687 h 208191"/>
                  <a:gd name="connsiteX7" fmla="*/ 838057 w 979714"/>
                  <a:gd name="connsiteY7" fmla="*/ 0 h 208191"/>
                  <a:gd name="connsiteX8" fmla="*/ 976075 w 979714"/>
                  <a:gd name="connsiteY8" fmla="*/ 0 h 208191"/>
                  <a:gd name="connsiteX9" fmla="*/ 979714 w 979714"/>
                  <a:gd name="connsiteY9" fmla="*/ 14289 h 208191"/>
                  <a:gd name="connsiteX10" fmla="*/ 489857 w 979714"/>
                  <a:gd name="connsiteY10" fmla="*/ 208191 h 208191"/>
                  <a:gd name="connsiteX11" fmla="*/ 0 w 979714"/>
                  <a:gd name="connsiteY11" fmla="*/ 14289 h 208191"/>
                  <a:gd name="connsiteX12" fmla="*/ 3639 w 979714"/>
                  <a:gd name="connsiteY12" fmla="*/ 0 h 20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9714" h="208191">
                    <a:moveTo>
                      <a:pt x="3639" y="0"/>
                    </a:moveTo>
                    <a:lnTo>
                      <a:pt x="141658" y="0"/>
                    </a:lnTo>
                    <a:lnTo>
                      <a:pt x="138655" y="1687"/>
                    </a:lnTo>
                    <a:cubicBezTo>
                      <a:pt x="133880" y="5758"/>
                      <a:pt x="131372" y="9972"/>
                      <a:pt x="131372" y="14289"/>
                    </a:cubicBezTo>
                    <a:cubicBezTo>
                      <a:pt x="131372" y="48823"/>
                      <a:pt x="291871" y="76818"/>
                      <a:pt x="489857" y="76818"/>
                    </a:cubicBezTo>
                    <a:cubicBezTo>
                      <a:pt x="687843" y="76818"/>
                      <a:pt x="848342" y="48823"/>
                      <a:pt x="848342" y="14289"/>
                    </a:cubicBezTo>
                    <a:cubicBezTo>
                      <a:pt x="848342" y="9972"/>
                      <a:pt x="845834" y="5758"/>
                      <a:pt x="841059" y="1687"/>
                    </a:cubicBezTo>
                    <a:lnTo>
                      <a:pt x="838057" y="0"/>
                    </a:lnTo>
                    <a:lnTo>
                      <a:pt x="976075" y="0"/>
                    </a:lnTo>
                    <a:lnTo>
                      <a:pt x="979714" y="14289"/>
                    </a:lnTo>
                    <a:cubicBezTo>
                      <a:pt x="979714" y="121378"/>
                      <a:pt x="760398" y="208191"/>
                      <a:pt x="489857" y="208191"/>
                    </a:cubicBezTo>
                    <a:cubicBezTo>
                      <a:pt x="219316" y="208191"/>
                      <a:pt x="0" y="121378"/>
                      <a:pt x="0" y="14289"/>
                    </a:cubicBezTo>
                    <a:lnTo>
                      <a:pt x="3639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9799B29B-C382-4414-9571-5506B05452B8}"/>
                  </a:ext>
                </a:extLst>
              </p:cNvPr>
              <p:cNvSpPr/>
              <p:nvPr/>
            </p:nvSpPr>
            <p:spPr>
              <a:xfrm flipH="1">
                <a:off x="6253492" y="4176585"/>
                <a:ext cx="441738" cy="268375"/>
              </a:xfrm>
              <a:custGeom>
                <a:avLst/>
                <a:gdLst>
                  <a:gd name="connsiteX0" fmla="*/ 495641 w 1631626"/>
                  <a:gd name="connsiteY0" fmla="*/ 0 h 991282"/>
                  <a:gd name="connsiteX1" fmla="*/ 772759 w 1631626"/>
                  <a:gd name="connsiteY1" fmla="*/ 84648 h 991282"/>
                  <a:gd name="connsiteX2" fmla="*/ 813582 w 1631626"/>
                  <a:gd name="connsiteY2" fmla="*/ 118330 h 991282"/>
                  <a:gd name="connsiteX3" fmla="*/ 814387 w 1631626"/>
                  <a:gd name="connsiteY3" fmla="*/ 111920 h 991282"/>
                  <a:gd name="connsiteX4" fmla="*/ 840459 w 1631626"/>
                  <a:gd name="connsiteY4" fmla="*/ 140506 h 991282"/>
                  <a:gd name="connsiteX5" fmla="*/ 846112 w 1631626"/>
                  <a:gd name="connsiteY5" fmla="*/ 145170 h 991282"/>
                  <a:gd name="connsiteX6" fmla="*/ 859382 w 1631626"/>
                  <a:gd name="connsiteY6" fmla="*/ 161253 h 991282"/>
                  <a:gd name="connsiteX7" fmla="*/ 949353 w 1631626"/>
                  <a:gd name="connsiteY7" fmla="*/ 259898 h 991282"/>
                  <a:gd name="connsiteX8" fmla="*/ 1079726 w 1631626"/>
                  <a:gd name="connsiteY8" fmla="*/ 389506 h 991282"/>
                  <a:gd name="connsiteX9" fmla="*/ 1320573 w 1631626"/>
                  <a:gd name="connsiteY9" fmla="*/ 569120 h 991282"/>
                  <a:gd name="connsiteX10" fmla="*/ 1630816 w 1631626"/>
                  <a:gd name="connsiteY10" fmla="*/ 609941 h 991282"/>
                  <a:gd name="connsiteX11" fmla="*/ 1222601 w 1631626"/>
                  <a:gd name="connsiteY11" fmla="*/ 663009 h 991282"/>
                  <a:gd name="connsiteX12" fmla="*/ 1055233 w 1631626"/>
                  <a:gd name="connsiteY12" fmla="*/ 716077 h 991282"/>
                  <a:gd name="connsiteX13" fmla="*/ 900239 w 1631626"/>
                  <a:gd name="connsiteY13" fmla="*/ 805629 h 991282"/>
                  <a:gd name="connsiteX14" fmla="*/ 856979 w 1631626"/>
                  <a:gd name="connsiteY14" fmla="*/ 832942 h 991282"/>
                  <a:gd name="connsiteX15" fmla="*/ 846112 w 1631626"/>
                  <a:gd name="connsiteY15" fmla="*/ 846112 h 991282"/>
                  <a:gd name="connsiteX16" fmla="*/ 495641 w 1631626"/>
                  <a:gd name="connsiteY16" fmla="*/ 991282 h 991282"/>
                  <a:gd name="connsiteX17" fmla="*/ 0 w 1631626"/>
                  <a:gd name="connsiteY17" fmla="*/ 495641 h 991282"/>
                  <a:gd name="connsiteX18" fmla="*/ 495641 w 1631626"/>
                  <a:gd name="connsiteY18" fmla="*/ 0 h 991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31626" h="991282">
                    <a:moveTo>
                      <a:pt x="495641" y="0"/>
                    </a:moveTo>
                    <a:cubicBezTo>
                      <a:pt x="598292" y="0"/>
                      <a:pt x="693654" y="31206"/>
                      <a:pt x="772759" y="84648"/>
                    </a:cubicBezTo>
                    <a:lnTo>
                      <a:pt x="813582" y="118330"/>
                    </a:lnTo>
                    <a:lnTo>
                      <a:pt x="814387" y="111920"/>
                    </a:lnTo>
                    <a:lnTo>
                      <a:pt x="840459" y="140506"/>
                    </a:lnTo>
                    <a:lnTo>
                      <a:pt x="846112" y="145170"/>
                    </a:lnTo>
                    <a:lnTo>
                      <a:pt x="859382" y="161253"/>
                    </a:lnTo>
                    <a:lnTo>
                      <a:pt x="949353" y="259898"/>
                    </a:lnTo>
                    <a:cubicBezTo>
                      <a:pt x="993831" y="307183"/>
                      <a:pt x="1037544" y="351406"/>
                      <a:pt x="1079726" y="389506"/>
                    </a:cubicBezTo>
                    <a:cubicBezTo>
                      <a:pt x="1164090" y="465706"/>
                      <a:pt x="1228725" y="532381"/>
                      <a:pt x="1320573" y="569120"/>
                    </a:cubicBezTo>
                    <a:cubicBezTo>
                      <a:pt x="1412421" y="605859"/>
                      <a:pt x="1647145" y="594293"/>
                      <a:pt x="1630816" y="609941"/>
                    </a:cubicBezTo>
                    <a:cubicBezTo>
                      <a:pt x="1614487" y="625589"/>
                      <a:pt x="1318531" y="645320"/>
                      <a:pt x="1222601" y="663009"/>
                    </a:cubicBezTo>
                    <a:cubicBezTo>
                      <a:pt x="1126671" y="680698"/>
                      <a:pt x="1140278" y="672534"/>
                      <a:pt x="1055233" y="716077"/>
                    </a:cubicBezTo>
                    <a:cubicBezTo>
                      <a:pt x="1012711" y="737849"/>
                      <a:pt x="959218" y="769315"/>
                      <a:pt x="900239" y="805629"/>
                    </a:cubicBezTo>
                    <a:lnTo>
                      <a:pt x="856979" y="832942"/>
                    </a:lnTo>
                    <a:lnTo>
                      <a:pt x="846112" y="846112"/>
                    </a:lnTo>
                    <a:cubicBezTo>
                      <a:pt x="756419" y="935806"/>
                      <a:pt x="632509" y="991282"/>
                      <a:pt x="495641" y="991282"/>
                    </a:cubicBezTo>
                    <a:cubicBezTo>
                      <a:pt x="221906" y="991282"/>
                      <a:pt x="0" y="769376"/>
                      <a:pt x="0" y="495641"/>
                    </a:cubicBezTo>
                    <a:cubicBezTo>
                      <a:pt x="0" y="221906"/>
                      <a:pt x="221906" y="0"/>
                      <a:pt x="495641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3E2A40B2-14EF-4B68-B788-F53044DD0C5C}"/>
                </a:ext>
              </a:extLst>
            </p:cNvPr>
            <p:cNvGrpSpPr/>
            <p:nvPr/>
          </p:nvGrpSpPr>
          <p:grpSpPr>
            <a:xfrm>
              <a:off x="8703797" y="4849733"/>
              <a:ext cx="870882" cy="579665"/>
              <a:chOff x="8128203" y="3983917"/>
              <a:chExt cx="870882" cy="579665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4E24E9EC-9FA2-4EBD-8CB6-BC38AA8289E8}"/>
                  </a:ext>
                </a:extLst>
              </p:cNvPr>
              <p:cNvSpPr/>
              <p:nvPr/>
            </p:nvSpPr>
            <p:spPr>
              <a:xfrm>
                <a:off x="8128203" y="4214605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18" name="Explosion: 8 Points 117">
                <a:extLst>
                  <a:ext uri="{FF2B5EF4-FFF2-40B4-BE49-F238E27FC236}">
                    <a16:creationId xmlns:a16="http://schemas.microsoft.com/office/drawing/2014/main" xmlns="" id="{9877021F-F8BA-412E-B730-1730C44A995C}"/>
                  </a:ext>
                </a:extLst>
              </p:cNvPr>
              <p:cNvSpPr/>
              <p:nvPr/>
            </p:nvSpPr>
            <p:spPr>
              <a:xfrm>
                <a:off x="8419420" y="3983917"/>
                <a:ext cx="579665" cy="579665"/>
              </a:xfrm>
              <a:prstGeom prst="irregularSeal1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xmlns="" id="{0ABE8672-5F13-44EB-BF37-C4FFE3E0749B}"/>
                </a:ext>
              </a:extLst>
            </p:cNvPr>
            <p:cNvGrpSpPr/>
            <p:nvPr/>
          </p:nvGrpSpPr>
          <p:grpSpPr>
            <a:xfrm>
              <a:off x="11389220" y="5103606"/>
              <a:ext cx="451607" cy="128261"/>
              <a:chOff x="10271668" y="4278558"/>
              <a:chExt cx="451607" cy="128261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xmlns="" id="{8BDD4C1B-2B37-4E9C-8270-E4772F950016}"/>
                  </a:ext>
                </a:extLst>
              </p:cNvPr>
              <p:cNvSpPr/>
              <p:nvPr/>
            </p:nvSpPr>
            <p:spPr>
              <a:xfrm>
                <a:off x="10271668" y="4278912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xmlns="" id="{881D9974-2B50-41A0-B7EB-148ABBF0DFA9}"/>
                  </a:ext>
                </a:extLst>
              </p:cNvPr>
              <p:cNvSpPr/>
              <p:nvPr/>
            </p:nvSpPr>
            <p:spPr>
              <a:xfrm>
                <a:off x="10595368" y="4278558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41B37A3E-B353-414C-BF14-44F8873222B6}"/>
                </a:ext>
              </a:extLst>
            </p:cNvPr>
            <p:cNvGrpSpPr/>
            <p:nvPr/>
          </p:nvGrpSpPr>
          <p:grpSpPr>
            <a:xfrm>
              <a:off x="892300" y="4405345"/>
              <a:ext cx="2115024" cy="1192298"/>
              <a:chOff x="712025" y="3557020"/>
              <a:chExt cx="2115024" cy="1192298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xmlns="" id="{DE8618DF-2024-4961-BF69-610369AE0CC7}"/>
                  </a:ext>
                </a:extLst>
              </p:cNvPr>
              <p:cNvSpPr/>
              <p:nvPr/>
            </p:nvSpPr>
            <p:spPr>
              <a:xfrm>
                <a:off x="767956" y="3557020"/>
                <a:ext cx="2059093" cy="1192298"/>
              </a:xfrm>
              <a:prstGeom prst="ellipse">
                <a:avLst/>
              </a:prstGeom>
              <a:solidFill>
                <a:srgbClr val="E69E4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xmlns="" id="{EF98D5EF-EC37-4809-BD8F-E11567C6F9B3}"/>
                  </a:ext>
                </a:extLst>
              </p:cNvPr>
              <p:cNvSpPr/>
              <p:nvPr/>
            </p:nvSpPr>
            <p:spPr>
              <a:xfrm>
                <a:off x="2060101" y="4084655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xmlns="" id="{CD550E6C-17CA-4A8D-8F8D-096AACFCEF01}"/>
                  </a:ext>
                </a:extLst>
              </p:cNvPr>
              <p:cNvSpPr/>
              <p:nvPr/>
            </p:nvSpPr>
            <p:spPr>
              <a:xfrm>
                <a:off x="1559340" y="4062133"/>
                <a:ext cx="187303" cy="1873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26" name="Arc 125">
                <a:extLst>
                  <a:ext uri="{FF2B5EF4-FFF2-40B4-BE49-F238E27FC236}">
                    <a16:creationId xmlns:a16="http://schemas.microsoft.com/office/drawing/2014/main" xmlns="" id="{9667E9D5-F601-4CD2-AD62-B1AB85329965}"/>
                  </a:ext>
                </a:extLst>
              </p:cNvPr>
              <p:cNvSpPr/>
              <p:nvPr/>
            </p:nvSpPr>
            <p:spPr>
              <a:xfrm flipH="1">
                <a:off x="712025" y="3746157"/>
                <a:ext cx="1418069" cy="918482"/>
              </a:xfrm>
              <a:prstGeom prst="arc">
                <a:avLst>
                  <a:gd name="adj1" fmla="val 11306591"/>
                  <a:gd name="adj2" fmla="val 20363268"/>
                </a:avLst>
              </a:prstGeom>
              <a:noFill/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27" name="Arc 126">
                <a:extLst>
                  <a:ext uri="{FF2B5EF4-FFF2-40B4-BE49-F238E27FC236}">
                    <a16:creationId xmlns:a16="http://schemas.microsoft.com/office/drawing/2014/main" xmlns="" id="{78AEE30C-10EB-49EA-A142-99C54D1A3E45}"/>
                  </a:ext>
                </a:extLst>
              </p:cNvPr>
              <p:cNvSpPr/>
              <p:nvPr/>
            </p:nvSpPr>
            <p:spPr>
              <a:xfrm rot="10476614" flipH="1">
                <a:off x="1664547" y="3958599"/>
                <a:ext cx="518240" cy="463045"/>
              </a:xfrm>
              <a:prstGeom prst="arc">
                <a:avLst>
                  <a:gd name="adj1" fmla="val 11306591"/>
                  <a:gd name="adj2" fmla="val 18980234"/>
                </a:avLst>
              </a:prstGeom>
              <a:noFill/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9A7BC3D4-2B20-4DAB-85C2-0C8C9C20D816}"/>
                </a:ext>
              </a:extLst>
            </p:cNvPr>
            <p:cNvSpPr/>
            <p:nvPr/>
          </p:nvSpPr>
          <p:spPr>
            <a:xfrm>
              <a:off x="9917787" y="2668651"/>
              <a:ext cx="127907" cy="1279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xmlns="" id="{A71A85FD-9F21-4865-ABC6-CF3EDBF704A8}"/>
                </a:ext>
              </a:extLst>
            </p:cNvPr>
            <p:cNvSpPr/>
            <p:nvPr/>
          </p:nvSpPr>
          <p:spPr>
            <a:xfrm>
              <a:off x="11383539" y="2728474"/>
              <a:ext cx="689882" cy="6898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xmlns="" id="{86DB5F3A-3D25-4E0E-98DE-EFE57DF48981}"/>
                </a:ext>
              </a:extLst>
            </p:cNvPr>
            <p:cNvGrpSpPr/>
            <p:nvPr/>
          </p:nvGrpSpPr>
          <p:grpSpPr>
            <a:xfrm>
              <a:off x="3204262" y="2308072"/>
              <a:ext cx="2115024" cy="1192298"/>
              <a:chOff x="3380335" y="2067828"/>
              <a:chExt cx="2115024" cy="1192298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xmlns="" id="{F8048D62-2572-4D00-B938-620C04CA9083}"/>
                  </a:ext>
                </a:extLst>
              </p:cNvPr>
              <p:cNvSpPr/>
              <p:nvPr/>
            </p:nvSpPr>
            <p:spPr>
              <a:xfrm>
                <a:off x="3436266" y="2067828"/>
                <a:ext cx="2059093" cy="1192298"/>
              </a:xfrm>
              <a:prstGeom prst="ellipse">
                <a:avLst/>
              </a:prstGeom>
              <a:solidFill>
                <a:srgbClr val="E69E4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xmlns="" id="{FE2B81F5-8BE2-4A86-A4B5-BB3D0C34654D}"/>
                  </a:ext>
                </a:extLst>
              </p:cNvPr>
              <p:cNvSpPr/>
              <p:nvPr/>
            </p:nvSpPr>
            <p:spPr>
              <a:xfrm>
                <a:off x="4227650" y="2572941"/>
                <a:ext cx="187303" cy="1873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33" name="Arc 132">
                <a:extLst>
                  <a:ext uri="{FF2B5EF4-FFF2-40B4-BE49-F238E27FC236}">
                    <a16:creationId xmlns:a16="http://schemas.microsoft.com/office/drawing/2014/main" xmlns="" id="{FEA6700E-F9EE-4757-BAB2-061B702DE14C}"/>
                  </a:ext>
                </a:extLst>
              </p:cNvPr>
              <p:cNvSpPr/>
              <p:nvPr/>
            </p:nvSpPr>
            <p:spPr>
              <a:xfrm flipH="1">
                <a:off x="3380335" y="2256965"/>
                <a:ext cx="1418069" cy="918482"/>
              </a:xfrm>
              <a:prstGeom prst="arc">
                <a:avLst>
                  <a:gd name="adj1" fmla="val 12340976"/>
                  <a:gd name="adj2" fmla="val 20363268"/>
                </a:avLst>
              </a:prstGeom>
              <a:noFill/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xmlns="" id="{3DC8DB3B-0411-4F0C-B9FE-E3A6CC198DBA}"/>
                  </a:ext>
                </a:extLst>
              </p:cNvPr>
              <p:cNvSpPr/>
              <p:nvPr/>
            </p:nvSpPr>
            <p:spPr>
              <a:xfrm rot="10476614" flipH="1">
                <a:off x="4332857" y="2469407"/>
                <a:ext cx="518240" cy="463045"/>
              </a:xfrm>
              <a:prstGeom prst="arc">
                <a:avLst>
                  <a:gd name="adj1" fmla="val 11306591"/>
                  <a:gd name="adj2" fmla="val 16138592"/>
                </a:avLst>
              </a:prstGeom>
              <a:noFill/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xmlns="" id="{1A8FA1D8-C2D0-4818-8A73-6B5F70AB1983}"/>
                  </a:ext>
                </a:extLst>
              </p:cNvPr>
              <p:cNvSpPr/>
              <p:nvPr/>
            </p:nvSpPr>
            <p:spPr>
              <a:xfrm>
                <a:off x="4633998" y="2385716"/>
                <a:ext cx="498022" cy="49802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xmlns="" id="{262D5AD9-EC47-4F1B-BF44-AA0E37867EBD}"/>
                </a:ext>
              </a:extLst>
            </p:cNvPr>
            <p:cNvGrpSpPr/>
            <p:nvPr/>
          </p:nvGrpSpPr>
          <p:grpSpPr>
            <a:xfrm>
              <a:off x="7285702" y="2681474"/>
              <a:ext cx="918927" cy="579665"/>
              <a:chOff x="6919782" y="2377559"/>
              <a:chExt cx="918927" cy="579665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xmlns="" id="{A90EA8AA-D8CA-4687-9924-923AB7CCA07B}"/>
                  </a:ext>
                </a:extLst>
              </p:cNvPr>
              <p:cNvSpPr/>
              <p:nvPr/>
            </p:nvSpPr>
            <p:spPr>
              <a:xfrm>
                <a:off x="7019716" y="2377559"/>
                <a:ext cx="689882" cy="57966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38" name="Arc 137">
                <a:extLst>
                  <a:ext uri="{FF2B5EF4-FFF2-40B4-BE49-F238E27FC236}">
                    <a16:creationId xmlns:a16="http://schemas.microsoft.com/office/drawing/2014/main" xmlns="" id="{2BA59F15-AC15-406B-8791-15E9AF695650}"/>
                  </a:ext>
                </a:extLst>
              </p:cNvPr>
              <p:cNvSpPr/>
              <p:nvPr/>
            </p:nvSpPr>
            <p:spPr>
              <a:xfrm rot="10800000" flipH="1">
                <a:off x="6919782" y="2501329"/>
                <a:ext cx="918927" cy="364338"/>
              </a:xfrm>
              <a:prstGeom prst="arc">
                <a:avLst>
                  <a:gd name="adj1" fmla="val 9740458"/>
                  <a:gd name="adj2" fmla="val 864613"/>
                </a:avLst>
              </a:prstGeom>
              <a:noFill/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xmlns="" id="{FCA0D5A0-94EE-4201-AE24-A8AD2D5DFD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18828" y="2836533"/>
              <a:ext cx="570904" cy="42315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xmlns="" id="{F6E5527B-8349-4099-B378-7DD4F1F7C3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80167" y="3184250"/>
              <a:ext cx="361676" cy="8844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B5FB84EC-2BEB-4BD2-AF68-073A7D57F641}"/>
                </a:ext>
              </a:extLst>
            </p:cNvPr>
            <p:cNvGrpSpPr/>
            <p:nvPr/>
          </p:nvGrpSpPr>
          <p:grpSpPr>
            <a:xfrm>
              <a:off x="199131" y="853692"/>
              <a:ext cx="2008490" cy="1164495"/>
              <a:chOff x="724170" y="1228836"/>
              <a:chExt cx="2008490" cy="1164495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xmlns="" id="{2571323E-B315-4503-BBD7-FB4D0627AE55}"/>
                  </a:ext>
                </a:extLst>
              </p:cNvPr>
              <p:cNvGrpSpPr/>
              <p:nvPr/>
            </p:nvGrpSpPr>
            <p:grpSpPr>
              <a:xfrm>
                <a:off x="933338" y="1228836"/>
                <a:ext cx="1483559" cy="689882"/>
                <a:chOff x="567418" y="733536"/>
                <a:chExt cx="1483559" cy="689882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xmlns="" id="{E999D9C4-DD14-4EDF-9CFD-56301331A2E5}"/>
                    </a:ext>
                  </a:extLst>
                </p:cNvPr>
                <p:cNvSpPr/>
                <p:nvPr/>
              </p:nvSpPr>
              <p:spPr>
                <a:xfrm>
                  <a:off x="567418" y="733536"/>
                  <a:ext cx="689882" cy="689882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xmlns="" id="{B3F51783-DE99-41EF-8974-D7A1A85002F8}"/>
                    </a:ext>
                  </a:extLst>
                </p:cNvPr>
                <p:cNvSpPr/>
                <p:nvPr/>
              </p:nvSpPr>
              <p:spPr>
                <a:xfrm>
                  <a:off x="1552955" y="835589"/>
                  <a:ext cx="498022" cy="498022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/>
                </a:p>
              </p:txBody>
            </p:sp>
          </p:grp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xmlns="" id="{8C692EFC-B46C-47FE-8853-2D470189072E}"/>
                  </a:ext>
                </a:extLst>
              </p:cNvPr>
              <p:cNvSpPr txBox="1"/>
              <p:nvPr/>
            </p:nvSpPr>
            <p:spPr>
              <a:xfrm>
                <a:off x="724170" y="1997325"/>
                <a:ext cx="2008490" cy="396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1. Massive binary</a:t>
                </a:r>
              </a:p>
            </p:txBody>
          </p:sp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DA10FED5-9A4F-4BA8-A61F-27C5973D39C2}"/>
                </a:ext>
              </a:extLst>
            </p:cNvPr>
            <p:cNvSpPr txBox="1"/>
            <p:nvPr/>
          </p:nvSpPr>
          <p:spPr>
            <a:xfrm>
              <a:off x="3556182" y="1704802"/>
              <a:ext cx="1627252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2.1 Stable MT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4D8A75A5-38C0-4F9F-8947-8762E883C68E}"/>
                </a:ext>
              </a:extLst>
            </p:cNvPr>
            <p:cNvSpPr txBox="1"/>
            <p:nvPr/>
          </p:nvSpPr>
          <p:spPr>
            <a:xfrm>
              <a:off x="2978584" y="3632794"/>
              <a:ext cx="2597383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2.2 Common envelope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F286766C-AA4A-481B-AE09-C32A1F9F68DD}"/>
                </a:ext>
              </a:extLst>
            </p:cNvPr>
            <p:cNvSpPr txBox="1"/>
            <p:nvPr/>
          </p:nvSpPr>
          <p:spPr>
            <a:xfrm>
              <a:off x="6657129" y="3366882"/>
              <a:ext cx="2556875" cy="114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3.2 Rejuvenation</a:t>
              </a:r>
              <a:b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/rapid rotation</a:t>
              </a:r>
            </a:p>
            <a:p>
              <a:pPr algn="ctr"/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(blue stragglers, </a:t>
              </a:r>
              <a:b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luminous blue variables?)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xmlns="" id="{3DD8D0C7-5AB9-47C9-9887-9A77660AA83C}"/>
                </a:ext>
              </a:extLst>
            </p:cNvPr>
            <p:cNvGrpSpPr/>
            <p:nvPr/>
          </p:nvGrpSpPr>
          <p:grpSpPr>
            <a:xfrm>
              <a:off x="6415459" y="854388"/>
              <a:ext cx="2540704" cy="1346492"/>
              <a:chOff x="6372648" y="1232381"/>
              <a:chExt cx="2540704" cy="1346492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xmlns="" id="{3E0B03BD-0FAB-4482-843B-5E30D1B72873}"/>
                  </a:ext>
                </a:extLst>
              </p:cNvPr>
              <p:cNvGrpSpPr/>
              <p:nvPr/>
            </p:nvGrpSpPr>
            <p:grpSpPr>
              <a:xfrm>
                <a:off x="6833494" y="1232381"/>
                <a:ext cx="1578698" cy="689882"/>
                <a:chOff x="6683149" y="780480"/>
                <a:chExt cx="1578698" cy="689882"/>
              </a:xfrm>
            </p:grpSpPr>
            <p:sp>
              <p:nvSpPr>
                <p:cNvPr id="152" name="Explosion: 8 Points 151">
                  <a:extLst>
                    <a:ext uri="{FF2B5EF4-FFF2-40B4-BE49-F238E27FC236}">
                      <a16:creationId xmlns:a16="http://schemas.microsoft.com/office/drawing/2014/main" xmlns="" id="{27DE3CFA-A890-42A6-8ACE-4A1124812A55}"/>
                    </a:ext>
                  </a:extLst>
                </p:cNvPr>
                <p:cNvSpPr/>
                <p:nvPr/>
              </p:nvSpPr>
              <p:spPr>
                <a:xfrm>
                  <a:off x="6683149" y="835589"/>
                  <a:ext cx="579665" cy="579665"/>
                </a:xfrm>
                <a:prstGeom prst="irregularSeal1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xmlns="" id="{24891935-5E4E-42CB-BCD8-64F1257C9DD9}"/>
                    </a:ext>
                  </a:extLst>
                </p:cNvPr>
                <p:cNvSpPr/>
                <p:nvPr/>
              </p:nvSpPr>
              <p:spPr>
                <a:xfrm>
                  <a:off x="7571965" y="780480"/>
                  <a:ext cx="689882" cy="689882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 dirty="0"/>
                </a:p>
              </p:txBody>
            </p:sp>
          </p:grp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xmlns="" id="{4C517F0C-05B0-41CC-9469-BA08C5DC9EE3}"/>
                  </a:ext>
                </a:extLst>
              </p:cNvPr>
              <p:cNvSpPr txBox="1"/>
              <p:nvPr/>
            </p:nvSpPr>
            <p:spPr>
              <a:xfrm>
                <a:off x="6372648" y="1945264"/>
                <a:ext cx="2540704" cy="633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3.1 Primary supernova</a:t>
                </a:r>
              </a:p>
              <a:p>
                <a:pPr algn="ctr"/>
                <a:r>
                  <a:rPr lang="en-GB" sz="1200" dirty="0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(type </a:t>
                </a:r>
                <a:r>
                  <a:rPr lang="en-GB" sz="1200" dirty="0" err="1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Ib</a:t>
                </a:r>
                <a:r>
                  <a:rPr lang="en-GB" sz="1200" dirty="0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/</a:t>
                </a:r>
                <a:r>
                  <a:rPr lang="en-GB" sz="1200" dirty="0" err="1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Ic</a:t>
                </a:r>
                <a:r>
                  <a:rPr lang="en-GB" sz="1200" dirty="0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/IIb supernova)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xmlns="" id="{2CD08DD4-39FB-47AB-9534-6438E18CF198}"/>
                </a:ext>
              </a:extLst>
            </p:cNvPr>
            <p:cNvGrpSpPr/>
            <p:nvPr/>
          </p:nvGrpSpPr>
          <p:grpSpPr>
            <a:xfrm>
              <a:off x="9792575" y="829609"/>
              <a:ext cx="2433866" cy="1437035"/>
              <a:chOff x="9626729" y="1285988"/>
              <a:chExt cx="2433866" cy="1437035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xmlns="" id="{6558941B-EF92-4C3B-8018-4ADF2E611CA7}"/>
                  </a:ext>
                </a:extLst>
              </p:cNvPr>
              <p:cNvGrpSpPr/>
              <p:nvPr/>
            </p:nvGrpSpPr>
            <p:grpSpPr>
              <a:xfrm>
                <a:off x="9938761" y="1285988"/>
                <a:ext cx="1758973" cy="689882"/>
                <a:chOff x="9572841" y="790688"/>
                <a:chExt cx="1758973" cy="689882"/>
              </a:xfrm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C060E5B6-031A-4DE6-ADD3-5086AAFD4CB2}"/>
                    </a:ext>
                  </a:extLst>
                </p:cNvPr>
                <p:cNvSpPr/>
                <p:nvPr/>
              </p:nvSpPr>
              <p:spPr>
                <a:xfrm flipH="1">
                  <a:off x="9623888" y="1094852"/>
                  <a:ext cx="263273" cy="48628"/>
                </a:xfrm>
                <a:custGeom>
                  <a:avLst/>
                  <a:gdLst>
                    <a:gd name="connsiteX0" fmla="*/ 486218 w 972436"/>
                    <a:gd name="connsiteY0" fmla="*/ 0 h 179613"/>
                    <a:gd name="connsiteX1" fmla="*/ 966123 w 972436"/>
                    <a:gd name="connsiteY1" fmla="*/ 154824 h 179613"/>
                    <a:gd name="connsiteX2" fmla="*/ 972436 w 972436"/>
                    <a:gd name="connsiteY2" fmla="*/ 179613 h 179613"/>
                    <a:gd name="connsiteX3" fmla="*/ 834418 w 972436"/>
                    <a:gd name="connsiteY3" fmla="*/ 179613 h 179613"/>
                    <a:gd name="connsiteX4" fmla="*/ 816532 w 972436"/>
                    <a:gd name="connsiteY4" fmla="*/ 169563 h 179613"/>
                    <a:gd name="connsiteX5" fmla="*/ 486218 w 972436"/>
                    <a:gd name="connsiteY5" fmla="*/ 131373 h 179613"/>
                    <a:gd name="connsiteX6" fmla="*/ 155904 w 972436"/>
                    <a:gd name="connsiteY6" fmla="*/ 169563 h 179613"/>
                    <a:gd name="connsiteX7" fmla="*/ 138019 w 972436"/>
                    <a:gd name="connsiteY7" fmla="*/ 179613 h 179613"/>
                    <a:gd name="connsiteX8" fmla="*/ 0 w 972436"/>
                    <a:gd name="connsiteY8" fmla="*/ 179613 h 179613"/>
                    <a:gd name="connsiteX9" fmla="*/ 6313 w 972436"/>
                    <a:gd name="connsiteY9" fmla="*/ 154824 h 179613"/>
                    <a:gd name="connsiteX10" fmla="*/ 486218 w 972436"/>
                    <a:gd name="connsiteY10" fmla="*/ 0 h 179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72436" h="179613">
                      <a:moveTo>
                        <a:pt x="486218" y="0"/>
                      </a:moveTo>
                      <a:cubicBezTo>
                        <a:pt x="722942" y="0"/>
                        <a:pt x="920446" y="66466"/>
                        <a:pt x="966123" y="154824"/>
                      </a:cubicBezTo>
                      <a:lnTo>
                        <a:pt x="972436" y="179613"/>
                      </a:lnTo>
                      <a:lnTo>
                        <a:pt x="834418" y="179613"/>
                      </a:lnTo>
                      <a:lnTo>
                        <a:pt x="816532" y="169563"/>
                      </a:lnTo>
                      <a:cubicBezTo>
                        <a:pt x="762111" y="147120"/>
                        <a:pt x="634708" y="131373"/>
                        <a:pt x="486218" y="131373"/>
                      </a:cubicBezTo>
                      <a:cubicBezTo>
                        <a:pt x="337729" y="131373"/>
                        <a:pt x="210326" y="147120"/>
                        <a:pt x="155904" y="169563"/>
                      </a:cubicBezTo>
                      <a:lnTo>
                        <a:pt x="138019" y="179613"/>
                      </a:lnTo>
                      <a:lnTo>
                        <a:pt x="0" y="179613"/>
                      </a:lnTo>
                      <a:lnTo>
                        <a:pt x="6313" y="154824"/>
                      </a:lnTo>
                      <a:cubicBezTo>
                        <a:pt x="51991" y="66466"/>
                        <a:pt x="249495" y="0"/>
                        <a:pt x="486218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xmlns="" id="{900C72EC-E158-4B18-94B9-5A07F4E38AEC}"/>
                    </a:ext>
                  </a:extLst>
                </p:cNvPr>
                <p:cNvSpPr/>
                <p:nvPr/>
              </p:nvSpPr>
              <p:spPr>
                <a:xfrm>
                  <a:off x="10641932" y="790688"/>
                  <a:ext cx="689882" cy="689882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glow rad="977900">
                    <a:schemeClr val="accent1">
                      <a:lumMod val="60000"/>
                      <a:lumOff val="40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xmlns="" id="{722E47E8-DA75-4ED2-9277-24C8EE7162D3}"/>
                    </a:ext>
                  </a:extLst>
                </p:cNvPr>
                <p:cNvSpPr/>
                <p:nvPr/>
              </p:nvSpPr>
              <p:spPr>
                <a:xfrm>
                  <a:off x="9688956" y="1082260"/>
                  <a:ext cx="127907" cy="12790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xmlns="" id="{06B2B496-E0C5-410E-ADE1-523BB06604D0}"/>
                    </a:ext>
                  </a:extLst>
                </p:cNvPr>
                <p:cNvSpPr/>
                <p:nvPr/>
              </p:nvSpPr>
              <p:spPr>
                <a:xfrm flipH="1">
                  <a:off x="9622903" y="1143217"/>
                  <a:ext cx="265243" cy="56365"/>
                </a:xfrm>
                <a:custGeom>
                  <a:avLst/>
                  <a:gdLst>
                    <a:gd name="connsiteX0" fmla="*/ 3639 w 979714"/>
                    <a:gd name="connsiteY0" fmla="*/ 0 h 208191"/>
                    <a:gd name="connsiteX1" fmla="*/ 141658 w 979714"/>
                    <a:gd name="connsiteY1" fmla="*/ 0 h 208191"/>
                    <a:gd name="connsiteX2" fmla="*/ 138655 w 979714"/>
                    <a:gd name="connsiteY2" fmla="*/ 1687 h 208191"/>
                    <a:gd name="connsiteX3" fmla="*/ 131372 w 979714"/>
                    <a:gd name="connsiteY3" fmla="*/ 14289 h 208191"/>
                    <a:gd name="connsiteX4" fmla="*/ 489857 w 979714"/>
                    <a:gd name="connsiteY4" fmla="*/ 76818 h 208191"/>
                    <a:gd name="connsiteX5" fmla="*/ 848342 w 979714"/>
                    <a:gd name="connsiteY5" fmla="*/ 14289 h 208191"/>
                    <a:gd name="connsiteX6" fmla="*/ 841059 w 979714"/>
                    <a:gd name="connsiteY6" fmla="*/ 1687 h 208191"/>
                    <a:gd name="connsiteX7" fmla="*/ 838057 w 979714"/>
                    <a:gd name="connsiteY7" fmla="*/ 0 h 208191"/>
                    <a:gd name="connsiteX8" fmla="*/ 976075 w 979714"/>
                    <a:gd name="connsiteY8" fmla="*/ 0 h 208191"/>
                    <a:gd name="connsiteX9" fmla="*/ 979714 w 979714"/>
                    <a:gd name="connsiteY9" fmla="*/ 14289 h 208191"/>
                    <a:gd name="connsiteX10" fmla="*/ 489857 w 979714"/>
                    <a:gd name="connsiteY10" fmla="*/ 208191 h 208191"/>
                    <a:gd name="connsiteX11" fmla="*/ 0 w 979714"/>
                    <a:gd name="connsiteY11" fmla="*/ 14289 h 208191"/>
                    <a:gd name="connsiteX12" fmla="*/ 3639 w 979714"/>
                    <a:gd name="connsiteY12" fmla="*/ 0 h 20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79714" h="208191">
                      <a:moveTo>
                        <a:pt x="3639" y="0"/>
                      </a:moveTo>
                      <a:lnTo>
                        <a:pt x="141658" y="0"/>
                      </a:lnTo>
                      <a:lnTo>
                        <a:pt x="138655" y="1687"/>
                      </a:lnTo>
                      <a:cubicBezTo>
                        <a:pt x="133880" y="5758"/>
                        <a:pt x="131372" y="9972"/>
                        <a:pt x="131372" y="14289"/>
                      </a:cubicBezTo>
                      <a:cubicBezTo>
                        <a:pt x="131372" y="48823"/>
                        <a:pt x="291871" y="76818"/>
                        <a:pt x="489857" y="76818"/>
                      </a:cubicBezTo>
                      <a:cubicBezTo>
                        <a:pt x="687843" y="76818"/>
                        <a:pt x="848342" y="48823"/>
                        <a:pt x="848342" y="14289"/>
                      </a:cubicBezTo>
                      <a:cubicBezTo>
                        <a:pt x="848342" y="9972"/>
                        <a:pt x="845834" y="5758"/>
                        <a:pt x="841059" y="1687"/>
                      </a:cubicBezTo>
                      <a:lnTo>
                        <a:pt x="838057" y="0"/>
                      </a:lnTo>
                      <a:lnTo>
                        <a:pt x="976075" y="0"/>
                      </a:lnTo>
                      <a:lnTo>
                        <a:pt x="979714" y="14289"/>
                      </a:lnTo>
                      <a:cubicBezTo>
                        <a:pt x="979714" y="121378"/>
                        <a:pt x="760398" y="208191"/>
                        <a:pt x="489857" y="208191"/>
                      </a:cubicBezTo>
                      <a:cubicBezTo>
                        <a:pt x="219316" y="208191"/>
                        <a:pt x="0" y="121378"/>
                        <a:pt x="0" y="14289"/>
                      </a:cubicBezTo>
                      <a:lnTo>
                        <a:pt x="363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xmlns="" id="{B0FD8BC2-C782-46CE-BE8F-70E7FC7E35D1}"/>
                    </a:ext>
                  </a:extLst>
                </p:cNvPr>
                <p:cNvGrpSpPr/>
                <p:nvPr/>
              </p:nvGrpSpPr>
              <p:grpSpPr>
                <a:xfrm rot="1080479">
                  <a:off x="9572841" y="872003"/>
                  <a:ext cx="154363" cy="154213"/>
                  <a:chOff x="9044517" y="395817"/>
                  <a:chExt cx="722486" cy="721782"/>
                </a:xfrm>
              </p:grpSpPr>
              <p:cxnSp>
                <p:nvCxnSpPr>
                  <p:cNvPr id="171" name="Connector: Elbow 170">
                    <a:extLst>
                      <a:ext uri="{FF2B5EF4-FFF2-40B4-BE49-F238E27FC236}">
                        <a16:creationId xmlns:a16="http://schemas.microsoft.com/office/drawing/2014/main" xmlns="" id="{2A7C5633-967E-4250-9949-65F029C9E4CF}"/>
                      </a:ext>
                    </a:extLst>
                  </p:cNvPr>
                  <p:cNvCxnSpPr/>
                  <p:nvPr/>
                </p:nvCxnSpPr>
                <p:spPr>
                  <a:xfrm>
                    <a:off x="9044517" y="395817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or: Elbow 171">
                    <a:extLst>
                      <a:ext uri="{FF2B5EF4-FFF2-40B4-BE49-F238E27FC236}">
                        <a16:creationId xmlns:a16="http://schemas.microsoft.com/office/drawing/2014/main" xmlns="" id="{ACF0FEB6-E6F0-401D-9FFE-C19718786A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406112" y="756708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xmlns="" id="{7DE24EED-1CD4-42AC-A463-3009F726502E}"/>
                    </a:ext>
                  </a:extLst>
                </p:cNvPr>
                <p:cNvGrpSpPr/>
                <p:nvPr/>
              </p:nvGrpSpPr>
              <p:grpSpPr>
                <a:xfrm rot="19935683" flipH="1">
                  <a:off x="9765573" y="878982"/>
                  <a:ext cx="154363" cy="154213"/>
                  <a:chOff x="9044517" y="395817"/>
                  <a:chExt cx="722486" cy="721782"/>
                </a:xfrm>
              </p:grpSpPr>
              <p:cxnSp>
                <p:nvCxnSpPr>
                  <p:cNvPr id="169" name="Connector: Elbow 168">
                    <a:extLst>
                      <a:ext uri="{FF2B5EF4-FFF2-40B4-BE49-F238E27FC236}">
                        <a16:creationId xmlns:a16="http://schemas.microsoft.com/office/drawing/2014/main" xmlns="" id="{942A98F2-5099-4B84-8E19-DF468968558D}"/>
                      </a:ext>
                    </a:extLst>
                  </p:cNvPr>
                  <p:cNvCxnSpPr/>
                  <p:nvPr/>
                </p:nvCxnSpPr>
                <p:spPr>
                  <a:xfrm>
                    <a:off x="9044517" y="395817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or: Elbow 169">
                    <a:extLst>
                      <a:ext uri="{FF2B5EF4-FFF2-40B4-BE49-F238E27FC236}">
                        <a16:creationId xmlns:a16="http://schemas.microsoft.com/office/drawing/2014/main" xmlns="" id="{95CBDD59-DACE-4E3C-BDB9-6296D666A0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406112" y="756708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xmlns="" id="{4C0CAAF4-A1BD-4294-8CFA-068F0D5B62DF}"/>
                    </a:ext>
                  </a:extLst>
                </p:cNvPr>
                <p:cNvGrpSpPr/>
                <p:nvPr/>
              </p:nvGrpSpPr>
              <p:grpSpPr>
                <a:xfrm rot="20519521" flipV="1">
                  <a:off x="9575525" y="1270876"/>
                  <a:ext cx="154363" cy="154213"/>
                  <a:chOff x="9044517" y="395817"/>
                  <a:chExt cx="722486" cy="721782"/>
                </a:xfrm>
              </p:grpSpPr>
              <p:cxnSp>
                <p:nvCxnSpPr>
                  <p:cNvPr id="167" name="Connector: Elbow 166">
                    <a:extLst>
                      <a:ext uri="{FF2B5EF4-FFF2-40B4-BE49-F238E27FC236}">
                        <a16:creationId xmlns:a16="http://schemas.microsoft.com/office/drawing/2014/main" xmlns="" id="{C5FEBFC9-2E21-4FCE-88AE-13F89C774809}"/>
                      </a:ext>
                    </a:extLst>
                  </p:cNvPr>
                  <p:cNvCxnSpPr/>
                  <p:nvPr/>
                </p:nvCxnSpPr>
                <p:spPr>
                  <a:xfrm>
                    <a:off x="9044517" y="395817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nector: Elbow 167">
                    <a:extLst>
                      <a:ext uri="{FF2B5EF4-FFF2-40B4-BE49-F238E27FC236}">
                        <a16:creationId xmlns:a16="http://schemas.microsoft.com/office/drawing/2014/main" xmlns="" id="{8AAC0C61-D639-4A5E-9649-1204C50024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406112" y="756708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xmlns="" id="{32ACF140-0B15-40F2-B688-73156A7943A1}"/>
                    </a:ext>
                  </a:extLst>
                </p:cNvPr>
                <p:cNvGrpSpPr/>
                <p:nvPr/>
              </p:nvGrpSpPr>
              <p:grpSpPr>
                <a:xfrm rot="1664317" flipH="1" flipV="1">
                  <a:off x="9768257" y="1277855"/>
                  <a:ext cx="154363" cy="154213"/>
                  <a:chOff x="9044517" y="395817"/>
                  <a:chExt cx="722486" cy="721782"/>
                </a:xfrm>
              </p:grpSpPr>
              <p:cxnSp>
                <p:nvCxnSpPr>
                  <p:cNvPr id="165" name="Connector: Elbow 164">
                    <a:extLst>
                      <a:ext uri="{FF2B5EF4-FFF2-40B4-BE49-F238E27FC236}">
                        <a16:creationId xmlns:a16="http://schemas.microsoft.com/office/drawing/2014/main" xmlns="" id="{C86FE786-003F-4778-B101-921A5A91CE72}"/>
                      </a:ext>
                    </a:extLst>
                  </p:cNvPr>
                  <p:cNvCxnSpPr/>
                  <p:nvPr/>
                </p:nvCxnSpPr>
                <p:spPr>
                  <a:xfrm>
                    <a:off x="9044517" y="395817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nector: Elbow 165">
                    <a:extLst>
                      <a:ext uri="{FF2B5EF4-FFF2-40B4-BE49-F238E27FC236}">
                        <a16:creationId xmlns:a16="http://schemas.microsoft.com/office/drawing/2014/main" xmlns="" id="{19369844-68A4-4763-936F-DD089176E4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9406112" y="756708"/>
                    <a:ext cx="491066" cy="230716"/>
                  </a:xfrm>
                  <a:prstGeom prst="bentConnector3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xmlns="" id="{F72FEE06-CEBA-4313-B1A9-C1DD3D3D3B78}"/>
                  </a:ext>
                </a:extLst>
              </p:cNvPr>
              <p:cNvSpPr txBox="1"/>
              <p:nvPr/>
            </p:nvSpPr>
            <p:spPr>
              <a:xfrm>
                <a:off x="9626729" y="2089414"/>
                <a:ext cx="2433866" cy="633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4.1 Wind accretion</a:t>
                </a:r>
              </a:p>
              <a:p>
                <a:pPr algn="ctr"/>
                <a:r>
                  <a:rPr lang="en-GB" sz="1200" dirty="0">
                    <a:solidFill>
                      <a:schemeClr val="accent6">
                        <a:lumMod val="75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(high mass X-ray binary)</a:t>
                </a:r>
              </a:p>
            </p:txBody>
          </p:sp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xmlns="" id="{062D7CAF-6072-475D-B50C-6096766B862E}"/>
                </a:ext>
              </a:extLst>
            </p:cNvPr>
            <p:cNvSpPr txBox="1"/>
            <p:nvPr/>
          </p:nvSpPr>
          <p:spPr>
            <a:xfrm>
              <a:off x="9804639" y="3526524"/>
              <a:ext cx="2113925" cy="633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4.2 Runaway stars</a:t>
              </a:r>
            </a:p>
            <a:p>
              <a:pPr algn="ctr"/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(hypervelocity stars)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xmlns="" id="{EF9D82A2-E017-430D-9E82-59ACA43C0B83}"/>
                </a:ext>
              </a:extLst>
            </p:cNvPr>
            <p:cNvSpPr txBox="1"/>
            <p:nvPr/>
          </p:nvSpPr>
          <p:spPr>
            <a:xfrm>
              <a:off x="699025" y="5739590"/>
              <a:ext cx="2469506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5. Common envelope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CA0F92ED-E385-4F55-82AB-85C5E67F2DEB}"/>
                </a:ext>
              </a:extLst>
            </p:cNvPr>
            <p:cNvSpPr txBox="1"/>
            <p:nvPr/>
          </p:nvSpPr>
          <p:spPr>
            <a:xfrm>
              <a:off x="6209928" y="5550690"/>
              <a:ext cx="2038190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7. Case BB MT (?)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xmlns="" id="{69E50837-CE9A-4E9D-993E-ED75CA909B50}"/>
                </a:ext>
              </a:extLst>
            </p:cNvPr>
            <p:cNvSpPr txBox="1"/>
            <p:nvPr/>
          </p:nvSpPr>
          <p:spPr>
            <a:xfrm>
              <a:off x="7945989" y="5566941"/>
              <a:ext cx="2600022" cy="910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8. Secondary </a:t>
              </a:r>
              <a:b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supernova</a:t>
              </a:r>
            </a:p>
            <a:p>
              <a:pPr algn="ctr"/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(ultra-stripped supernova)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14725FE2-1373-45CE-873B-50AA6C09F889}"/>
                </a:ext>
              </a:extLst>
            </p:cNvPr>
            <p:cNvSpPr txBox="1"/>
            <p:nvPr/>
          </p:nvSpPr>
          <p:spPr>
            <a:xfrm>
              <a:off x="10292459" y="5588696"/>
              <a:ext cx="2678398" cy="1148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9. Double </a:t>
              </a:r>
              <a:b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compact object</a:t>
              </a:r>
            </a:p>
            <a:p>
              <a:pPr algn="ctr"/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(pulsar binaries, </a:t>
              </a:r>
              <a:b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gravitational wave sources)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84640571-07B4-4A6A-A10F-C0AA6200B76C}"/>
                </a:ext>
              </a:extLst>
            </p:cNvPr>
            <p:cNvSpPr txBox="1"/>
            <p:nvPr/>
          </p:nvSpPr>
          <p:spPr>
            <a:xfrm>
              <a:off x="3850123" y="5542529"/>
              <a:ext cx="2240649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6.1 Compact binary</a:t>
              </a: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xmlns="" id="{8C864014-8070-48B5-83D4-61AACB1FC095}"/>
                </a:ext>
              </a:extLst>
            </p:cNvPr>
            <p:cNvGrpSpPr/>
            <p:nvPr/>
          </p:nvGrpSpPr>
          <p:grpSpPr>
            <a:xfrm>
              <a:off x="3939429" y="5976076"/>
              <a:ext cx="1631627" cy="1192298"/>
              <a:chOff x="3573509" y="5151168"/>
              <a:chExt cx="1631627" cy="1192298"/>
            </a:xfrm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xmlns="" id="{0D990268-C9C9-4F07-9608-2B6297E99B05}"/>
                  </a:ext>
                </a:extLst>
              </p:cNvPr>
              <p:cNvSpPr/>
              <p:nvPr/>
            </p:nvSpPr>
            <p:spPr>
              <a:xfrm>
                <a:off x="3573509" y="5151168"/>
                <a:ext cx="1631627" cy="1192298"/>
              </a:xfrm>
              <a:prstGeom prst="ellipse">
                <a:avLst/>
              </a:prstGeom>
              <a:solidFill>
                <a:srgbClr val="E69E4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xmlns="" id="{BF1A546E-D8E9-40E5-BF29-9E027E7446FA}"/>
                  </a:ext>
                </a:extLst>
              </p:cNvPr>
              <p:cNvSpPr/>
              <p:nvPr/>
            </p:nvSpPr>
            <p:spPr>
              <a:xfrm>
                <a:off x="4322372" y="5664551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965922E8-EA4D-4E79-80A1-24BFB3B0F8AE}"/>
                </a:ext>
              </a:extLst>
            </p:cNvPr>
            <p:cNvSpPr txBox="1"/>
            <p:nvPr/>
          </p:nvSpPr>
          <p:spPr>
            <a:xfrm>
              <a:off x="3475444" y="7232470"/>
              <a:ext cx="3183883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6.2 Thorne-</a:t>
              </a:r>
              <a:r>
                <a:rPr lang="en-GB" sz="1400" dirty="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Zytkow</a:t>
              </a:r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object(?)</a:t>
              </a:r>
            </a:p>
          </p:txBody>
        </p:sp>
        <p:sp>
          <p:nvSpPr>
            <p:cNvPr id="183" name="Arrow: Right 182">
              <a:extLst>
                <a:ext uri="{FF2B5EF4-FFF2-40B4-BE49-F238E27FC236}">
                  <a16:creationId xmlns:a16="http://schemas.microsoft.com/office/drawing/2014/main" xmlns="" id="{A5C643B2-1885-4EE0-80D3-A5E58AA5A01E}"/>
                </a:ext>
              </a:extLst>
            </p:cNvPr>
            <p:cNvSpPr/>
            <p:nvPr/>
          </p:nvSpPr>
          <p:spPr>
            <a:xfrm>
              <a:off x="2406527" y="1128017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4" name="Arrow: Right 183">
              <a:extLst>
                <a:ext uri="{FF2B5EF4-FFF2-40B4-BE49-F238E27FC236}">
                  <a16:creationId xmlns:a16="http://schemas.microsoft.com/office/drawing/2014/main" xmlns="" id="{FE5EDF9B-62DE-424E-BF38-663034CF3A5F}"/>
                </a:ext>
              </a:extLst>
            </p:cNvPr>
            <p:cNvSpPr/>
            <p:nvPr/>
          </p:nvSpPr>
          <p:spPr>
            <a:xfrm rot="2345178">
              <a:off x="2422876" y="2109819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5" name="Arrow: Right 184">
              <a:extLst>
                <a:ext uri="{FF2B5EF4-FFF2-40B4-BE49-F238E27FC236}">
                  <a16:creationId xmlns:a16="http://schemas.microsoft.com/office/drawing/2014/main" xmlns="" id="{9A614C7B-B516-4B46-8361-8847C2F01EA5}"/>
                </a:ext>
              </a:extLst>
            </p:cNvPr>
            <p:cNvSpPr/>
            <p:nvPr/>
          </p:nvSpPr>
          <p:spPr>
            <a:xfrm rot="19441903">
              <a:off x="5504300" y="2088414"/>
              <a:ext cx="894063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6" name="Arrow: Right 185">
              <a:extLst>
                <a:ext uri="{FF2B5EF4-FFF2-40B4-BE49-F238E27FC236}">
                  <a16:creationId xmlns:a16="http://schemas.microsoft.com/office/drawing/2014/main" xmlns="" id="{49E2934A-5B06-49CF-90A7-0A94C00A63E8}"/>
                </a:ext>
              </a:extLst>
            </p:cNvPr>
            <p:cNvSpPr/>
            <p:nvPr/>
          </p:nvSpPr>
          <p:spPr>
            <a:xfrm>
              <a:off x="5606618" y="1173255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7" name="Arrow: Right 186">
              <a:extLst>
                <a:ext uri="{FF2B5EF4-FFF2-40B4-BE49-F238E27FC236}">
                  <a16:creationId xmlns:a16="http://schemas.microsoft.com/office/drawing/2014/main" xmlns="" id="{6974C859-A89A-4A24-8AD6-5B22860D9880}"/>
                </a:ext>
              </a:extLst>
            </p:cNvPr>
            <p:cNvSpPr/>
            <p:nvPr/>
          </p:nvSpPr>
          <p:spPr>
            <a:xfrm>
              <a:off x="5690599" y="2958477"/>
              <a:ext cx="894403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8" name="Arrow: Right 187">
              <a:extLst>
                <a:ext uri="{FF2B5EF4-FFF2-40B4-BE49-F238E27FC236}">
                  <a16:creationId xmlns:a16="http://schemas.microsoft.com/office/drawing/2014/main" xmlns="" id="{1AC1B7B1-BCB6-4306-8368-F72A2B9A9E6C}"/>
                </a:ext>
              </a:extLst>
            </p:cNvPr>
            <p:cNvSpPr/>
            <p:nvPr/>
          </p:nvSpPr>
          <p:spPr>
            <a:xfrm>
              <a:off x="8930137" y="1245316"/>
              <a:ext cx="898235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9" name="Arrow: Right 188">
              <a:extLst>
                <a:ext uri="{FF2B5EF4-FFF2-40B4-BE49-F238E27FC236}">
                  <a16:creationId xmlns:a16="http://schemas.microsoft.com/office/drawing/2014/main" xmlns="" id="{87F747CF-9CF8-4AE2-9884-43D78B2541D3}"/>
                </a:ext>
              </a:extLst>
            </p:cNvPr>
            <p:cNvSpPr/>
            <p:nvPr/>
          </p:nvSpPr>
          <p:spPr>
            <a:xfrm rot="2620267">
              <a:off x="8840090" y="2211332"/>
              <a:ext cx="846369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xmlns="" id="{28927B31-5E94-418F-A90C-C1AB29645726}"/>
                </a:ext>
              </a:extLst>
            </p:cNvPr>
            <p:cNvSpPr txBox="1"/>
            <p:nvPr/>
          </p:nvSpPr>
          <p:spPr>
            <a:xfrm rot="19544469">
              <a:off x="5340759" y="2090860"/>
              <a:ext cx="969799" cy="554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envelope</a:t>
              </a:r>
              <a:br>
                <a:rPr lang="en-GB" sz="1100" dirty="0"/>
              </a:br>
              <a:r>
                <a:rPr lang="en-GB" sz="1100" dirty="0"/>
                <a:t> ejection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xmlns="" id="{B9D23AC7-1077-466D-B84A-3BAACE0EB6E3}"/>
                </a:ext>
              </a:extLst>
            </p:cNvPr>
            <p:cNvSpPr txBox="1"/>
            <p:nvPr/>
          </p:nvSpPr>
          <p:spPr>
            <a:xfrm>
              <a:off x="5662442" y="2889442"/>
              <a:ext cx="819236" cy="554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stellar </a:t>
              </a:r>
              <a:br>
                <a:rPr lang="en-GB" sz="1100" dirty="0"/>
              </a:br>
              <a:r>
                <a:rPr lang="en-GB" sz="1100" dirty="0"/>
                <a:t>merger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xmlns="" id="{20627638-512D-477D-825A-1C6BAC912B7C}"/>
                </a:ext>
              </a:extLst>
            </p:cNvPr>
            <p:cNvSpPr txBox="1"/>
            <p:nvPr/>
          </p:nvSpPr>
          <p:spPr>
            <a:xfrm>
              <a:off x="8854886" y="1302665"/>
              <a:ext cx="833674" cy="33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survival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xmlns="" id="{B48E8231-2F59-4E35-87E1-24D11D605F2B}"/>
                </a:ext>
              </a:extLst>
            </p:cNvPr>
            <p:cNvSpPr txBox="1"/>
            <p:nvPr/>
          </p:nvSpPr>
          <p:spPr>
            <a:xfrm rot="2569454">
              <a:off x="8705183" y="2226119"/>
              <a:ext cx="1054364" cy="33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disruption</a:t>
              </a:r>
            </a:p>
          </p:txBody>
        </p:sp>
        <p:sp>
          <p:nvSpPr>
            <p:cNvPr id="194" name="Arrow: Right 193">
              <a:extLst>
                <a:ext uri="{FF2B5EF4-FFF2-40B4-BE49-F238E27FC236}">
                  <a16:creationId xmlns:a16="http://schemas.microsoft.com/office/drawing/2014/main" xmlns="" id="{2AC0C1EA-2464-41CB-BA5B-A8550177C829}"/>
                </a:ext>
              </a:extLst>
            </p:cNvPr>
            <p:cNvSpPr/>
            <p:nvPr/>
          </p:nvSpPr>
          <p:spPr>
            <a:xfrm>
              <a:off x="190065" y="4823186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95" name="Arrow: Right 194">
              <a:extLst>
                <a:ext uri="{FF2B5EF4-FFF2-40B4-BE49-F238E27FC236}">
                  <a16:creationId xmlns:a16="http://schemas.microsoft.com/office/drawing/2014/main" xmlns="" id="{EBD132FA-5949-4151-8581-86DE94CC5EDC}"/>
                </a:ext>
              </a:extLst>
            </p:cNvPr>
            <p:cNvSpPr/>
            <p:nvPr/>
          </p:nvSpPr>
          <p:spPr>
            <a:xfrm>
              <a:off x="3213059" y="4880148"/>
              <a:ext cx="879414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xmlns="" id="{B25ACA4C-9659-4BAA-9E54-367065C3D3FF}"/>
                </a:ext>
              </a:extLst>
            </p:cNvPr>
            <p:cNvSpPr txBox="1"/>
            <p:nvPr/>
          </p:nvSpPr>
          <p:spPr>
            <a:xfrm>
              <a:off x="3066823" y="4814341"/>
              <a:ext cx="969799" cy="554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envelope</a:t>
              </a:r>
              <a:br>
                <a:rPr lang="en-GB" sz="1100" dirty="0"/>
              </a:br>
              <a:r>
                <a:rPr lang="en-GB" sz="1100" dirty="0"/>
                <a:t> ejection</a:t>
              </a:r>
            </a:p>
          </p:txBody>
        </p:sp>
        <p:sp>
          <p:nvSpPr>
            <p:cNvPr id="197" name="Arrow: Right 196">
              <a:extLst>
                <a:ext uri="{FF2B5EF4-FFF2-40B4-BE49-F238E27FC236}">
                  <a16:creationId xmlns:a16="http://schemas.microsoft.com/office/drawing/2014/main" xmlns="" id="{0E731403-DA38-4B42-ACF4-D52078AA03DD}"/>
                </a:ext>
              </a:extLst>
            </p:cNvPr>
            <p:cNvSpPr/>
            <p:nvPr/>
          </p:nvSpPr>
          <p:spPr>
            <a:xfrm rot="2345178">
              <a:off x="2979068" y="5682967"/>
              <a:ext cx="950817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xmlns="" id="{83194992-89F7-4E4A-A44F-693DB61EC7CC}"/>
                </a:ext>
              </a:extLst>
            </p:cNvPr>
            <p:cNvSpPr txBox="1"/>
            <p:nvPr/>
          </p:nvSpPr>
          <p:spPr>
            <a:xfrm rot="2416700">
              <a:off x="3008353" y="5554502"/>
              <a:ext cx="819236" cy="554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/>
                <a:t>stellar </a:t>
              </a:r>
              <a:br>
                <a:rPr lang="en-GB" sz="1100" dirty="0"/>
              </a:br>
              <a:r>
                <a:rPr lang="en-GB" sz="1100" dirty="0"/>
                <a:t>merger</a:t>
              </a:r>
            </a:p>
          </p:txBody>
        </p:sp>
        <p:sp>
          <p:nvSpPr>
            <p:cNvPr id="199" name="Arrow: Right 198">
              <a:extLst>
                <a:ext uri="{FF2B5EF4-FFF2-40B4-BE49-F238E27FC236}">
                  <a16:creationId xmlns:a16="http://schemas.microsoft.com/office/drawing/2014/main" xmlns="" id="{0B1138CE-0777-4273-9615-3FC585145FD7}"/>
                </a:ext>
              </a:extLst>
            </p:cNvPr>
            <p:cNvSpPr/>
            <p:nvPr/>
          </p:nvSpPr>
          <p:spPr>
            <a:xfrm>
              <a:off x="5685745" y="4893670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200" name="Arrow: Right 199">
              <a:extLst>
                <a:ext uri="{FF2B5EF4-FFF2-40B4-BE49-F238E27FC236}">
                  <a16:creationId xmlns:a16="http://schemas.microsoft.com/office/drawing/2014/main" xmlns="" id="{8A4FE34C-9B8D-460F-B7CC-CFF7E70B1A81}"/>
                </a:ext>
              </a:extLst>
            </p:cNvPr>
            <p:cNvSpPr/>
            <p:nvPr/>
          </p:nvSpPr>
          <p:spPr>
            <a:xfrm>
              <a:off x="7837980" y="4953629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201" name="Arrow: Right 200">
              <a:extLst>
                <a:ext uri="{FF2B5EF4-FFF2-40B4-BE49-F238E27FC236}">
                  <a16:creationId xmlns:a16="http://schemas.microsoft.com/office/drawing/2014/main" xmlns="" id="{884D220B-90AB-42A2-B911-4BE86242EAA8}"/>
                </a:ext>
              </a:extLst>
            </p:cNvPr>
            <p:cNvSpPr/>
            <p:nvPr/>
          </p:nvSpPr>
          <p:spPr>
            <a:xfrm>
              <a:off x="10123131" y="4953878"/>
              <a:ext cx="591591" cy="428567"/>
            </a:xfrm>
            <a:prstGeom prst="rightArrow">
              <a:avLst/>
            </a:prstGeom>
            <a:solidFill>
              <a:srgbClr val="B0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  <p:sp>
        <p:nvSpPr>
          <p:cNvPr id="203" name="Title 202">
            <a:extLst>
              <a:ext uri="{FF2B5EF4-FFF2-40B4-BE49-F238E27FC236}">
                <a16:creationId xmlns:a16="http://schemas.microsoft.com/office/drawing/2014/main" xmlns="" id="{270AA425-6259-421C-92EF-CED754BCC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93" y="-99722"/>
            <a:ext cx="10515600" cy="1325563"/>
          </a:xfrm>
        </p:spPr>
        <p:txBody>
          <a:bodyPr/>
          <a:lstStyle/>
          <a:p>
            <a:r>
              <a:rPr lang="en-GB" dirty="0"/>
              <a:t>Diversity of massive binary evolution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xmlns="" id="{8003684D-B8B3-4F27-8036-3A88505C6214}"/>
              </a:ext>
            </a:extLst>
          </p:cNvPr>
          <p:cNvSpPr/>
          <p:nvPr/>
        </p:nvSpPr>
        <p:spPr>
          <a:xfrm>
            <a:off x="3048632" y="944380"/>
            <a:ext cx="7384522" cy="324611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Speech Bubble: Rectangle 205">
            <a:extLst>
              <a:ext uri="{FF2B5EF4-FFF2-40B4-BE49-F238E27FC236}">
                <a16:creationId xmlns:a16="http://schemas.microsoft.com/office/drawing/2014/main" xmlns="" id="{83313B65-1F35-4765-B9DC-AD2F108F3C73}"/>
              </a:ext>
            </a:extLst>
          </p:cNvPr>
          <p:cNvSpPr/>
          <p:nvPr/>
        </p:nvSpPr>
        <p:spPr>
          <a:xfrm>
            <a:off x="4769444" y="4678134"/>
            <a:ext cx="4085201" cy="658219"/>
          </a:xfrm>
          <a:prstGeom prst="wedgeRectCallout">
            <a:avLst>
              <a:gd name="adj1" fmla="val 23322"/>
              <a:gd name="adj2" fmla="val -122654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My main area of research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EA691066-C7F8-40A2-86F8-C55BF594384B}"/>
              </a:ext>
            </a:extLst>
          </p:cNvPr>
          <p:cNvSpPr txBox="1"/>
          <p:nvPr/>
        </p:nvSpPr>
        <p:spPr>
          <a:xfrm rot="20685812">
            <a:off x="8392031" y="2862688"/>
            <a:ext cx="164109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Ongoing work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5AA25DDF-348A-404D-B566-80D3FEEFD617}"/>
              </a:ext>
            </a:extLst>
          </p:cNvPr>
          <p:cNvSpPr txBox="1"/>
          <p:nvPr/>
        </p:nvSpPr>
        <p:spPr>
          <a:xfrm rot="20685812">
            <a:off x="8258864" y="1375471"/>
            <a:ext cx="189987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RH &amp; Mandel ‘21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CEBA77CF-A17A-49D6-B881-4E0FF004EBEB}"/>
              </a:ext>
            </a:extLst>
          </p:cNvPr>
          <p:cNvSpPr txBox="1"/>
          <p:nvPr/>
        </p:nvSpPr>
        <p:spPr>
          <a:xfrm rot="20685812">
            <a:off x="3259789" y="1389013"/>
            <a:ext cx="164109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Ongoing work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F90877B4-511C-4507-AC73-9C9F220833EF}"/>
              </a:ext>
            </a:extLst>
          </p:cNvPr>
          <p:cNvSpPr txBox="1"/>
          <p:nvPr/>
        </p:nvSpPr>
        <p:spPr>
          <a:xfrm rot="20685812">
            <a:off x="3479496" y="2765271"/>
            <a:ext cx="133241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Lau,RH+’22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A9707608-3FBE-4735-9215-02E29AC4FB0E}"/>
              </a:ext>
            </a:extLst>
          </p:cNvPr>
          <p:cNvSpPr txBox="1"/>
          <p:nvPr/>
        </p:nvSpPr>
        <p:spPr>
          <a:xfrm rot="20685812">
            <a:off x="5799106" y="1435345"/>
            <a:ext cx="1895584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RH+’14,’15,’18,’20</a:t>
            </a:r>
          </a:p>
          <a:p>
            <a:r>
              <a:rPr lang="en-GB" b="1" dirty="0">
                <a:solidFill>
                  <a:schemeClr val="bg1"/>
                </a:solidFill>
              </a:rPr>
              <a:t>Ogata,RH+’21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xmlns="" id="{3F257D83-9506-4542-A826-27CC403FFF72}"/>
              </a:ext>
            </a:extLst>
          </p:cNvPr>
          <p:cNvSpPr txBox="1"/>
          <p:nvPr/>
        </p:nvSpPr>
        <p:spPr>
          <a:xfrm rot="20685812">
            <a:off x="6251089" y="2788534"/>
            <a:ext cx="931665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RH+‘21</a:t>
            </a:r>
          </a:p>
        </p:txBody>
      </p:sp>
    </p:spTree>
    <p:extLst>
      <p:ext uri="{BB962C8B-B14F-4D97-AF65-F5344CB8AC3E}">
        <p14:creationId xmlns:p14="http://schemas.microsoft.com/office/powerpoint/2010/main" val="19242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206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079DD-B4D3-49C2-83A6-9B3B0C8A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AU" dirty="0"/>
              <a:t>Limit of the </a:t>
            </a:r>
            <a:r>
              <a:rPr lang="en-AU" dirty="0" err="1"/>
              <a:t>Blaauw</a:t>
            </a:r>
            <a:r>
              <a:rPr lang="en-AU" dirty="0"/>
              <a:t> mechanism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01E9269-DE50-48AE-A421-A21A270A3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178" y="1484686"/>
            <a:ext cx="6138754" cy="3638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AF7E06-A2B8-4F48-9C26-FADAD139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636" y="1484686"/>
            <a:ext cx="4669186" cy="3511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AAB465-6FB3-4096-A71B-376036FC2655}"/>
              </a:ext>
            </a:extLst>
          </p:cNvPr>
          <p:cNvSpPr txBox="1"/>
          <p:nvPr/>
        </p:nvSpPr>
        <p:spPr>
          <a:xfrm>
            <a:off x="2224851" y="4694137"/>
            <a:ext cx="27398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altLang="ja-JP" dirty="0">
                <a:ea typeface="游ゴシック Medium" panose="020B0500000000000000" pitchFamily="50" charset="-128"/>
              </a:rPr>
              <a:t>Angle from orbital plane</a:t>
            </a:r>
            <a:endParaRPr lang="en-AU" dirty="0">
              <a:ea typeface="游ゴシック Medium" panose="020B0500000000000000" pitchFamily="50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47BF32-33EF-4DAB-85F3-1AC760792C03}"/>
              </a:ext>
            </a:extLst>
          </p:cNvPr>
          <p:cNvSpPr txBox="1"/>
          <p:nvPr/>
        </p:nvSpPr>
        <p:spPr>
          <a:xfrm rot="16200000">
            <a:off x="-649802" y="2893932"/>
            <a:ext cx="24432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altLang="ja-JP" dirty="0">
                <a:ea typeface="游ゴシック Medium" panose="020B0500000000000000" pitchFamily="50" charset="-128"/>
              </a:rPr>
              <a:t>Angle in orbital plane</a:t>
            </a:r>
            <a:endParaRPr lang="en-AU" dirty="0">
              <a:ea typeface="游ゴシック Medium" panose="020B0500000000000000" pitchFamily="50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EAECAFB-1D8A-4ABF-98F2-AACE1476856E}"/>
              </a:ext>
            </a:extLst>
          </p:cNvPr>
          <p:cNvSpPr txBox="1"/>
          <p:nvPr/>
        </p:nvSpPr>
        <p:spPr>
          <a:xfrm>
            <a:off x="1190916" y="1267070"/>
            <a:ext cx="480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ja-JP" dirty="0">
                <a:latin typeface="+mj-lt"/>
                <a:ea typeface="游ゴシック Medium" panose="020B0500000000000000" pitchFamily="50" charset="-128"/>
              </a:rPr>
              <a:t>Runaway velocities for different kick angles</a:t>
            </a:r>
            <a:endParaRPr lang="en-AU" dirty="0">
              <a:latin typeface="+mj-lt"/>
              <a:ea typeface="游ゴシック Medium" panose="020B0500000000000000" pitchFamily="50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3DC02D-1EBC-4DEF-84DB-C329198526A8}"/>
              </a:ext>
            </a:extLst>
          </p:cNvPr>
          <p:cNvSpPr txBox="1"/>
          <p:nvPr/>
        </p:nvSpPr>
        <p:spPr>
          <a:xfrm>
            <a:off x="3157800" y="1766941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ja-JP" dirty="0">
                <a:ea typeface="游ゴシック Medium" panose="020B0500000000000000" pitchFamily="50" charset="-128"/>
              </a:rPr>
              <a:t>Bound</a:t>
            </a:r>
            <a:endParaRPr lang="en-AU" dirty="0">
              <a:ea typeface="游ゴシック Medium" panose="020B0500000000000000" pitchFamily="5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40B27D-59CC-4326-9439-58F0ECAE72D2}"/>
              </a:ext>
            </a:extLst>
          </p:cNvPr>
          <p:cNvSpPr txBox="1"/>
          <p:nvPr/>
        </p:nvSpPr>
        <p:spPr>
          <a:xfrm>
            <a:off x="3169019" y="2455209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ja-JP" sz="1600" dirty="0">
                <a:ea typeface="游ゴシック Medium" panose="020B0500000000000000" pitchFamily="50" charset="-128"/>
              </a:rPr>
              <a:t>merger</a:t>
            </a:r>
            <a:endParaRPr lang="en-AU" sz="1600" dirty="0">
              <a:ea typeface="游ゴシック Medium" panose="020B0500000000000000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E8B000-90DB-4F55-AF9A-6E813DAFC076}"/>
              </a:ext>
            </a:extLst>
          </p:cNvPr>
          <p:cNvSpPr txBox="1"/>
          <p:nvPr/>
        </p:nvSpPr>
        <p:spPr>
          <a:xfrm>
            <a:off x="1102244" y="3951124"/>
            <a:ext cx="126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Tauris 2015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88875A-F4AB-4D74-9A9A-4AC184B22806}"/>
              </a:ext>
            </a:extLst>
          </p:cNvPr>
          <p:cNvSpPr txBox="1"/>
          <p:nvPr/>
        </p:nvSpPr>
        <p:spPr>
          <a:xfrm>
            <a:off x="10221944" y="1754879"/>
            <a:ext cx="126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Tauris 2015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0F99E6-E317-4083-8676-91DAF03C1B51}"/>
              </a:ext>
            </a:extLst>
          </p:cNvPr>
          <p:cNvSpPr txBox="1"/>
          <p:nvPr/>
        </p:nvSpPr>
        <p:spPr>
          <a:xfrm>
            <a:off x="189470" y="5392726"/>
            <a:ext cx="6656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ja-JP" dirty="0"/>
              <a:t>Companions basically get kicked out with the orbital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They can be accelerated/decelerated when the NS is kicked close to the star and causes a swing-by effect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0FF1FD-8BC1-45B0-9FF0-5A488BC9D934}"/>
              </a:ext>
            </a:extLst>
          </p:cNvPr>
          <p:cNvSpPr txBox="1"/>
          <p:nvPr/>
        </p:nvSpPr>
        <p:spPr>
          <a:xfrm>
            <a:off x="7036782" y="5373314"/>
            <a:ext cx="4965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/>
              <a:t>There is an upper limit to the velocity achievable by this mechanism</a:t>
            </a:r>
          </a:p>
          <a:p>
            <a:r>
              <a:rPr lang="ja-JP" altLang="en-US" dirty="0">
                <a:solidFill>
                  <a:srgbClr val="FF0000"/>
                </a:solidFill>
              </a:rPr>
              <a:t>→</a:t>
            </a:r>
            <a:r>
              <a:rPr lang="en-AU" altLang="ja-JP" dirty="0">
                <a:solidFill>
                  <a:srgbClr val="FF0000"/>
                </a:solidFill>
              </a:rPr>
              <a:t>cannot explain the fastest hypervelocity star!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71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80B10-97AC-4E40-8040-1C692C9D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altLang="ja-JP" dirty="0"/>
              <a:t>How to exceed the limit</a:t>
            </a:r>
            <a:endParaRPr lang="en-AU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6B2E362D-107E-4285-9437-BAA21566B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6" y="1421970"/>
            <a:ext cx="6527007" cy="4351338"/>
          </a:xfr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xmlns="" id="{97488D66-B437-4676-A299-EB1BD1396BA5}"/>
              </a:ext>
            </a:extLst>
          </p:cNvPr>
          <p:cNvSpPr/>
          <p:nvPr/>
        </p:nvSpPr>
        <p:spPr>
          <a:xfrm>
            <a:off x="2693773" y="3597639"/>
            <a:ext cx="2487828" cy="982599"/>
          </a:xfrm>
          <a:prstGeom prst="wedgeRectCallout">
            <a:avLst>
              <a:gd name="adj1" fmla="val -19462"/>
              <a:gd name="adj2" fmla="val -111207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Runaway velocities can be faster in simple 2-body problems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ADD4EE5-EFEC-4E35-A526-376CEC75F6A6}"/>
              </a:ext>
            </a:extLst>
          </p:cNvPr>
          <p:cNvSpPr txBox="1"/>
          <p:nvPr/>
        </p:nvSpPr>
        <p:spPr>
          <a:xfrm>
            <a:off x="576648" y="1094730"/>
            <a:ext cx="918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Can we explain HVS5 within the </a:t>
            </a:r>
            <a:r>
              <a:rPr lang="en-US" altLang="ja-JP" sz="2400" dirty="0" err="1"/>
              <a:t>Blaauw</a:t>
            </a:r>
            <a:r>
              <a:rPr lang="en-US" altLang="ja-JP" sz="2400" dirty="0"/>
              <a:t> mechanism scenario?</a:t>
            </a:r>
            <a:endParaRPr lang="en-A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C15E907-92DF-4A32-99BA-350A7196FEBD}"/>
              </a:ext>
            </a:extLst>
          </p:cNvPr>
          <p:cNvSpPr txBox="1"/>
          <p:nvPr/>
        </p:nvSpPr>
        <p:spPr>
          <a:xfrm>
            <a:off x="576648" y="5915882"/>
            <a:ext cx="617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lt"/>
              </a:rPr>
              <a:t>⇒</a:t>
            </a:r>
            <a:r>
              <a:rPr lang="en-AU" altLang="ja-JP" dirty="0">
                <a:solidFill>
                  <a:srgbClr val="FF0000"/>
                </a:solidFill>
                <a:latin typeface="+mj-lt"/>
              </a:rPr>
              <a:t>The limit can be exceeded if the stars can avoid merger</a:t>
            </a:r>
            <a:endParaRPr lang="en-AU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Content Placeholder 17">
            <a:extLst>
              <a:ext uri="{FF2B5EF4-FFF2-40B4-BE49-F238E27FC236}">
                <a16:creationId xmlns:a16="http://schemas.microsoft.com/office/drawing/2014/main" xmlns="" id="{74E8A89B-DDC0-42D4-865A-1D1BCAB98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52" y="1025354"/>
            <a:ext cx="7290808" cy="5832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1AD52CC-9F71-4911-B259-0931AFBA4688}"/>
              </a:ext>
            </a:extLst>
          </p:cNvPr>
          <p:cNvSpPr txBox="1"/>
          <p:nvPr/>
        </p:nvSpPr>
        <p:spPr>
          <a:xfrm>
            <a:off x="8376113" y="5546550"/>
            <a:ext cx="245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>
                <a:solidFill>
                  <a:schemeClr val="bg1"/>
                </a:solidFill>
                <a:latin typeface="+mj-lt"/>
              </a:rPr>
              <a:t>Envelope penetration</a:t>
            </a:r>
            <a:endParaRPr lang="en-AU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1148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DC91A1-2511-4545-B04B-D64D1DAC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AU" dirty="0"/>
              <a:t>How fast can the companion get?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7551B7C-6B41-4913-8EFD-E61685AE2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5" y="1679173"/>
            <a:ext cx="3573337" cy="25865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7EB0CC-9526-4803-AF55-17AF23E89572}"/>
              </a:ext>
            </a:extLst>
          </p:cNvPr>
          <p:cNvSpPr txBox="1"/>
          <p:nvPr/>
        </p:nvSpPr>
        <p:spPr>
          <a:xfrm>
            <a:off x="385921" y="1126158"/>
            <a:ext cx="422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/>
              <a:t>Fitted the drag force in the simulations with a semi-analytical model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6A4A6B-112A-474A-9DD1-C4FEE9736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55" y="1343818"/>
            <a:ext cx="6497424" cy="433161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E49E4D2-102A-4660-9B13-AF3CADE4E248}"/>
              </a:ext>
            </a:extLst>
          </p:cNvPr>
          <p:cNvCxnSpPr/>
          <p:nvPr/>
        </p:nvCxnSpPr>
        <p:spPr>
          <a:xfrm>
            <a:off x="8559539" y="1885361"/>
            <a:ext cx="0" cy="31485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01C910-750B-4615-999E-053EEC3B6B0F}"/>
              </a:ext>
            </a:extLst>
          </p:cNvPr>
          <p:cNvSpPr txBox="1"/>
          <p:nvPr/>
        </p:nvSpPr>
        <p:spPr>
          <a:xfrm>
            <a:off x="9694800" y="4477732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ja-JP" dirty="0">
                <a:latin typeface="+mj-lt"/>
                <a:ea typeface="游ゴシック Medium" panose="020B0500000000000000" pitchFamily="50" charset="-128"/>
              </a:rPr>
              <a:t>w/o drag</a:t>
            </a:r>
            <a:endParaRPr lang="en-AU" dirty="0">
              <a:latin typeface="+mj-lt"/>
              <a:ea typeface="游ゴシック Medium" panose="020B0500000000000000" pitchFamily="50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52AEBF-E24C-4DEA-A5CA-292A3067EF74}"/>
              </a:ext>
            </a:extLst>
          </p:cNvPr>
          <p:cNvSpPr txBox="1"/>
          <p:nvPr/>
        </p:nvSpPr>
        <p:spPr>
          <a:xfrm>
            <a:off x="6285588" y="44777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ja-JP" dirty="0">
                <a:latin typeface="+mj-lt"/>
                <a:ea typeface="游ゴシック Medium" panose="020B0500000000000000" pitchFamily="50" charset="-128"/>
              </a:rPr>
              <a:t>w/ drag</a:t>
            </a:r>
            <a:endParaRPr lang="en-AU" dirty="0">
              <a:latin typeface="+mj-lt"/>
              <a:ea typeface="游ゴシック Medium" panose="020B0500000000000000" pitchFamily="50" charset="-128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633851BD-4BA3-484B-B0F2-02A2598C9321}"/>
              </a:ext>
            </a:extLst>
          </p:cNvPr>
          <p:cNvSpPr/>
          <p:nvPr/>
        </p:nvSpPr>
        <p:spPr>
          <a:xfrm>
            <a:off x="4448648" y="2830901"/>
            <a:ext cx="790029" cy="1146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B604F3-AB52-4C9C-9DDC-A9C4253C05B7}"/>
              </a:ext>
            </a:extLst>
          </p:cNvPr>
          <p:cNvSpPr txBox="1"/>
          <p:nvPr/>
        </p:nvSpPr>
        <p:spPr>
          <a:xfrm>
            <a:off x="6377815" y="1182566"/>
            <a:ext cx="540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/>
              <a:t>We dynamically integrate the orbit with the drag model and calculate the runaway velocity</a:t>
            </a:r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57451A5-8192-44A7-ABB9-8C8367A66C57}"/>
              </a:ext>
            </a:extLst>
          </p:cNvPr>
          <p:cNvSpPr txBox="1"/>
          <p:nvPr/>
        </p:nvSpPr>
        <p:spPr>
          <a:xfrm>
            <a:off x="5848933" y="5836686"/>
            <a:ext cx="477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lt"/>
                <a:ea typeface="游ゴシック Medium" panose="020B0500000000000000" pitchFamily="50" charset="-128"/>
              </a:rPr>
              <a:t>⇒</a:t>
            </a:r>
            <a:r>
              <a:rPr lang="en-AU" altLang="ja-JP" sz="2400" dirty="0">
                <a:solidFill>
                  <a:srgbClr val="FF0000"/>
                </a:solidFill>
                <a:latin typeface="+mj-lt"/>
                <a:ea typeface="游ゴシック Medium" panose="020B0500000000000000" pitchFamily="50" charset="-128"/>
              </a:rPr>
              <a:t>Exceeded classical upper limit!!</a:t>
            </a:r>
            <a:endParaRPr lang="en-AU" sz="2400" dirty="0">
              <a:solidFill>
                <a:srgbClr val="FF0000"/>
              </a:solidFill>
              <a:latin typeface="+mj-lt"/>
              <a:ea typeface="游ゴシック Medium" panose="020B0500000000000000" pitchFamily="50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C4D2A47-2257-4CE8-B51F-5064EF5AA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6" y="4253187"/>
            <a:ext cx="3448744" cy="25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20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DC91A1-2511-4545-B04B-D64D1DAC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AU" altLang="ja-JP" dirty="0"/>
              <a:t>How fast can the companion get?</a:t>
            </a:r>
            <a:endParaRPr lang="en-AU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xmlns="" id="{9C3F155D-2E16-4F2C-99E3-E70866DEF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98" y="1090342"/>
            <a:ext cx="7183804" cy="5387853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5E257F5-3065-4CED-B0DF-AC5BFDFE8749}"/>
              </a:ext>
            </a:extLst>
          </p:cNvPr>
          <p:cNvSpPr txBox="1"/>
          <p:nvPr/>
        </p:nvSpPr>
        <p:spPr>
          <a:xfrm>
            <a:off x="4551200" y="6199688"/>
            <a:ext cx="23986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altLang="ja-JP" dirty="0"/>
              <a:t>Kick velocity</a:t>
            </a:r>
            <a:r>
              <a:rPr lang="ja-JP" altLang="en-US" dirty="0"/>
              <a:t>（</a:t>
            </a:r>
            <a:r>
              <a:rPr lang="en-AU" altLang="ja-JP" dirty="0"/>
              <a:t>km/s</a:t>
            </a:r>
            <a:r>
              <a:rPr lang="ja-JP" altLang="en-US" dirty="0"/>
              <a:t>）</a:t>
            </a:r>
            <a:endParaRPr lang="en-A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48AA800-A52A-4B14-83E4-06414229AC7F}"/>
              </a:ext>
            </a:extLst>
          </p:cNvPr>
          <p:cNvSpPr txBox="1"/>
          <p:nvPr/>
        </p:nvSpPr>
        <p:spPr>
          <a:xfrm rot="16200000">
            <a:off x="613523" y="3336762"/>
            <a:ext cx="33454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altLang="ja-JP" dirty="0"/>
              <a:t>Runaway velocity</a:t>
            </a:r>
            <a:r>
              <a:rPr lang="ja-JP" altLang="en-US" dirty="0"/>
              <a:t>（</a:t>
            </a:r>
            <a:r>
              <a:rPr lang="en-AU" altLang="ja-JP" dirty="0"/>
              <a:t>km/s</a:t>
            </a:r>
            <a:r>
              <a:rPr lang="ja-JP" altLang="en-US" dirty="0"/>
              <a:t>）</a:t>
            </a:r>
            <a:endParaRPr lang="en-A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260947-94CC-4243-AC7E-33E8058A80AE}"/>
              </a:ext>
            </a:extLst>
          </p:cNvPr>
          <p:cNvSpPr txBox="1"/>
          <p:nvPr/>
        </p:nvSpPr>
        <p:spPr>
          <a:xfrm rot="19210426">
            <a:off x="4816472" y="3185276"/>
            <a:ext cx="175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>
                <a:solidFill>
                  <a:schemeClr val="bg1"/>
                </a:solidFill>
                <a:latin typeface="+mj-lt"/>
              </a:rPr>
              <a:t>Classical limit</a:t>
            </a:r>
            <a:endParaRPr lang="en-A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xmlns="" id="{9F56FDF0-22A4-43C5-A590-557A9BCEE766}"/>
              </a:ext>
            </a:extLst>
          </p:cNvPr>
          <p:cNvSpPr/>
          <p:nvPr/>
        </p:nvSpPr>
        <p:spPr>
          <a:xfrm>
            <a:off x="9285402" y="1542362"/>
            <a:ext cx="2224726" cy="1209076"/>
          </a:xfrm>
          <a:prstGeom prst="wedgeRectCallout">
            <a:avLst>
              <a:gd name="adj1" fmla="val -122372"/>
              <a:gd name="adj2" fmla="val 4161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altLang="ja-JP" dirty="0"/>
              <a:t>The classical limit can be exceeded by allowing envelope penetration</a:t>
            </a:r>
            <a:endParaRPr lang="en-A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0D96980-F896-490E-A37F-8F44482F0384}"/>
              </a:ext>
            </a:extLst>
          </p:cNvPr>
          <p:cNvSpPr txBox="1"/>
          <p:nvPr/>
        </p:nvSpPr>
        <p:spPr>
          <a:xfrm rot="16200000">
            <a:off x="7912682" y="3599601"/>
            <a:ext cx="2480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Cumulative distribution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9898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6380E-2D4D-442F-A45C-D30B5AF6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AU" dirty="0"/>
              <a:t>Origin of pulsar planets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687DCB-D440-4523-BA4F-3A32531BAA25}"/>
              </a:ext>
            </a:extLst>
          </p:cNvPr>
          <p:cNvSpPr txBox="1"/>
          <p:nvPr/>
        </p:nvSpPr>
        <p:spPr>
          <a:xfrm>
            <a:off x="1237487" y="1137519"/>
            <a:ext cx="8346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latin typeface="+mj-lt"/>
              </a:rPr>
              <a:t>The first discovered exoplanets were found around pulsars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B10540-1585-41C0-81A0-FE4530FD3216}"/>
              </a:ext>
            </a:extLst>
          </p:cNvPr>
          <p:cNvSpPr txBox="1"/>
          <p:nvPr/>
        </p:nvSpPr>
        <p:spPr>
          <a:xfrm>
            <a:off x="1417291" y="43911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lt"/>
              </a:rPr>
              <a:t>PSR B1257</a:t>
            </a:r>
            <a:r>
              <a:rPr lang="en-AU" altLang="ja-JP" dirty="0">
                <a:latin typeface="+mj-lt"/>
              </a:rPr>
              <a:t>+12</a:t>
            </a:r>
            <a:endParaRPr lang="en-AU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3B4AB90-68B1-4696-B800-1ECB3E716C49}"/>
              </a:ext>
            </a:extLst>
          </p:cNvPr>
          <p:cNvSpPr/>
          <p:nvPr/>
        </p:nvSpPr>
        <p:spPr>
          <a:xfrm>
            <a:off x="2132841" y="4140928"/>
            <a:ext cx="197177" cy="197177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2FC02FB-8F29-4CC9-AD9B-0236638AEDB1}"/>
              </a:ext>
            </a:extLst>
          </p:cNvPr>
          <p:cNvSpPr/>
          <p:nvPr/>
        </p:nvSpPr>
        <p:spPr>
          <a:xfrm>
            <a:off x="1417291" y="3425378"/>
            <a:ext cx="1628276" cy="162827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2B572CD-E353-4BDF-BF0A-DA267CEF5435}"/>
              </a:ext>
            </a:extLst>
          </p:cNvPr>
          <p:cNvSpPr/>
          <p:nvPr/>
        </p:nvSpPr>
        <p:spPr>
          <a:xfrm>
            <a:off x="785275" y="2793362"/>
            <a:ext cx="2892308" cy="28923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0800435-2A4F-4E1E-ABD8-0E4B9874D8B1}"/>
              </a:ext>
            </a:extLst>
          </p:cNvPr>
          <p:cNvSpPr/>
          <p:nvPr/>
        </p:nvSpPr>
        <p:spPr>
          <a:xfrm>
            <a:off x="234831" y="2242918"/>
            <a:ext cx="3993197" cy="39931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1B252DF-227D-40B8-BE40-7F29E86B5AB6}"/>
              </a:ext>
            </a:extLst>
          </p:cNvPr>
          <p:cNvSpPr/>
          <p:nvPr/>
        </p:nvSpPr>
        <p:spPr>
          <a:xfrm>
            <a:off x="581739" y="2589826"/>
            <a:ext cx="3299381" cy="3299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BCB866F-2AA7-4ABD-B6B5-B86ED5762B87}"/>
              </a:ext>
            </a:extLst>
          </p:cNvPr>
          <p:cNvSpPr/>
          <p:nvPr/>
        </p:nvSpPr>
        <p:spPr>
          <a:xfrm>
            <a:off x="2848390" y="3746573"/>
            <a:ext cx="197177" cy="19717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15BC24A-53C7-4A95-B7CC-A140B0152274}"/>
              </a:ext>
            </a:extLst>
          </p:cNvPr>
          <p:cNvSpPr/>
          <p:nvPr/>
        </p:nvSpPr>
        <p:spPr>
          <a:xfrm>
            <a:off x="1220114" y="3024664"/>
            <a:ext cx="197177" cy="19717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AC1CABE-2E7F-44C1-8FF7-2C59A97326A1}"/>
              </a:ext>
            </a:extLst>
          </p:cNvPr>
          <p:cNvSpPr/>
          <p:nvPr/>
        </p:nvSpPr>
        <p:spPr>
          <a:xfrm>
            <a:off x="2418889" y="6133020"/>
            <a:ext cx="197177" cy="19717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6996B2D-76C3-42C3-8048-A44C4C7C8095}"/>
              </a:ext>
            </a:extLst>
          </p:cNvPr>
          <p:cNvSpPr txBox="1"/>
          <p:nvPr/>
        </p:nvSpPr>
        <p:spPr>
          <a:xfrm>
            <a:off x="2776899" y="3660495"/>
            <a:ext cx="3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>
                <a:latin typeface="+mj-lt"/>
              </a:rPr>
              <a:t>A</a:t>
            </a:r>
            <a:endParaRPr lang="en-AU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5AF564-B7C0-46C3-A1E4-522F6217D16E}"/>
              </a:ext>
            </a:extLst>
          </p:cNvPr>
          <p:cNvSpPr txBox="1"/>
          <p:nvPr/>
        </p:nvSpPr>
        <p:spPr>
          <a:xfrm>
            <a:off x="1148623" y="2954599"/>
            <a:ext cx="3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>
                <a:latin typeface="+mj-lt"/>
              </a:rPr>
              <a:t>B</a:t>
            </a:r>
            <a:endParaRPr lang="en-AU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A7410B7-5D98-4A06-8506-3057982E4332}"/>
              </a:ext>
            </a:extLst>
          </p:cNvPr>
          <p:cNvSpPr txBox="1"/>
          <p:nvPr/>
        </p:nvSpPr>
        <p:spPr>
          <a:xfrm>
            <a:off x="2347398" y="6061432"/>
            <a:ext cx="3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>
                <a:latin typeface="+mj-lt"/>
              </a:rPr>
              <a:t>C</a:t>
            </a:r>
            <a:endParaRPr lang="en-AU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777C79-EA28-4B55-89C2-207CAA666472}"/>
              </a:ext>
            </a:extLst>
          </p:cNvPr>
          <p:cNvSpPr txBox="1"/>
          <p:nvPr/>
        </p:nvSpPr>
        <p:spPr>
          <a:xfrm>
            <a:off x="1417291" y="2250576"/>
            <a:ext cx="16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>
                <a:solidFill>
                  <a:srgbClr val="FF0000"/>
                </a:solidFill>
              </a:rPr>
              <a:t>Mercury orbit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4A9111-6694-4D76-8666-242C3D358071}"/>
              </a:ext>
            </a:extLst>
          </p:cNvPr>
          <p:cNvSpPr txBox="1"/>
          <p:nvPr/>
        </p:nvSpPr>
        <p:spPr>
          <a:xfrm>
            <a:off x="496676" y="196417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ja-JP" dirty="0"/>
              <a:t>e.g.</a:t>
            </a:r>
            <a:endParaRPr lang="en-A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C7512F2-B236-4FA5-815E-A7AA037EB1F0}"/>
              </a:ext>
            </a:extLst>
          </p:cNvPr>
          <p:cNvSpPr txBox="1"/>
          <p:nvPr/>
        </p:nvSpPr>
        <p:spPr>
          <a:xfrm>
            <a:off x="4591376" y="1906169"/>
            <a:ext cx="771236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ja-JP" sz="2000" dirty="0"/>
              <a:t>So far, &gt;10 pulsar planets have been discovered</a:t>
            </a:r>
          </a:p>
          <a:p>
            <a:r>
              <a:rPr lang="en-AU" altLang="ja-JP" sz="2000" dirty="0"/>
              <a:t>There are discoveries of protoplanetary discs around pulsars too</a:t>
            </a:r>
          </a:p>
          <a:p>
            <a:endParaRPr lang="en-AU" altLang="ja-JP" sz="2000" dirty="0"/>
          </a:p>
          <a:p>
            <a:r>
              <a:rPr lang="en-AU" altLang="ja-JP" sz="2000" u="sng" dirty="0">
                <a:latin typeface="+mj-lt"/>
                <a:ea typeface="+mj-ea"/>
              </a:rPr>
              <a:t>Origin scenarios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sz="2000" dirty="0">
                <a:latin typeface="+mj-lt"/>
              </a:rPr>
              <a:t>Dynamical capture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AU" altLang="ja-JP" sz="2000" dirty="0">
                <a:solidFill>
                  <a:schemeClr val="accent5">
                    <a:lumMod val="75000"/>
                  </a:schemeClr>
                </a:solidFill>
              </a:rPr>
              <a:t>Steal planets from other stars in clustered environments</a:t>
            </a:r>
            <a:endParaRPr lang="en-US" altLang="ja-JP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AU" altLang="ja-JP" sz="2000" dirty="0"/>
          </a:p>
          <a:p>
            <a:pPr marL="342900" indent="-342900">
              <a:buFont typeface="+mj-lt"/>
              <a:buAutoNum type="arabicPeriod"/>
            </a:pPr>
            <a:r>
              <a:rPr lang="en-US" altLang="ja-JP" sz="2000" dirty="0">
                <a:latin typeface="+mj-lt"/>
              </a:rPr>
              <a:t>Evaporated companion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AU" altLang="ja-JP" sz="2000" dirty="0">
                <a:solidFill>
                  <a:schemeClr val="accent5">
                    <a:lumMod val="75000"/>
                  </a:schemeClr>
                </a:solidFill>
              </a:rPr>
              <a:t>Evaporate a companion star via irradiation or pulsar winds</a:t>
            </a:r>
            <a:endParaRPr lang="en-US" altLang="ja-JP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000" dirty="0"/>
          </a:p>
          <a:p>
            <a:pPr marL="342900" indent="-342900">
              <a:buFont typeface="+mj-lt"/>
              <a:buAutoNum type="arabicPeriod"/>
            </a:pPr>
            <a:r>
              <a:rPr lang="en-US" altLang="ja-JP" sz="2000" dirty="0">
                <a:latin typeface="+mj-lt"/>
              </a:rPr>
              <a:t>NS-WD merger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AU" altLang="ja-JP" sz="2000" dirty="0">
                <a:solidFill>
                  <a:schemeClr val="accent5">
                    <a:lumMod val="75000"/>
                  </a:schemeClr>
                </a:solidFill>
              </a:rPr>
              <a:t>Create a protoplanetary disc by tidally disrupting a WD</a:t>
            </a:r>
            <a:endParaRPr lang="en-US" altLang="ja-JP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ja-JP" sz="2000" dirty="0"/>
          </a:p>
          <a:p>
            <a:pPr marL="342900" indent="-342900">
              <a:buFont typeface="+mj-lt"/>
              <a:buAutoNum type="arabicPeriod"/>
            </a:pPr>
            <a:r>
              <a:rPr lang="en-US" altLang="ja-JP" sz="2000" dirty="0">
                <a:latin typeface="+mj-lt"/>
              </a:rPr>
              <a:t>Matter capture from companion</a:t>
            </a:r>
            <a:br>
              <a:rPr lang="en-US" altLang="ja-JP" sz="2000" dirty="0">
                <a:latin typeface="+mj-lt"/>
              </a:rPr>
            </a:br>
            <a:r>
              <a:rPr lang="en-AU" altLang="ja-JP" sz="2000" dirty="0">
                <a:solidFill>
                  <a:schemeClr val="accent5">
                    <a:lumMod val="75000"/>
                  </a:schemeClr>
                </a:solidFill>
              </a:rPr>
              <a:t>Capture part of the companion matter after SN to make a disc</a:t>
            </a:r>
            <a:endParaRPr lang="en-US" altLang="ja-JP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AU" altLang="ja-JP" sz="20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B74675F-F00F-4580-9408-566CCCB6EB2D}"/>
              </a:ext>
            </a:extLst>
          </p:cNvPr>
          <p:cNvGrpSpPr/>
          <p:nvPr/>
        </p:nvGrpSpPr>
        <p:grpSpPr>
          <a:xfrm>
            <a:off x="3749074" y="-18255"/>
            <a:ext cx="8572500" cy="6858000"/>
            <a:chOff x="4040931" y="-105069"/>
            <a:chExt cx="8572500" cy="6858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71E0704-C7C3-4382-AAF6-52ACE34C5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931" y="-105069"/>
              <a:ext cx="8572500" cy="685800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AEDEDC2-FE29-475F-81E0-C5AA7A19369F}"/>
                </a:ext>
              </a:extLst>
            </p:cNvPr>
            <p:cNvSpPr/>
            <p:nvPr/>
          </p:nvSpPr>
          <p:spPr>
            <a:xfrm>
              <a:off x="8653806" y="4458878"/>
              <a:ext cx="820132" cy="86726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28DDE42-925C-446D-BBD2-5BF9842FDB20}"/>
                </a:ext>
              </a:extLst>
            </p:cNvPr>
            <p:cNvSpPr txBox="1"/>
            <p:nvPr/>
          </p:nvSpPr>
          <p:spPr>
            <a:xfrm>
              <a:off x="8787995" y="4054850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  <a:latin typeface="+mj-ea"/>
                  <a:ea typeface="+mj-ea"/>
                </a:rPr>
                <a:t>コレ</a:t>
              </a:r>
              <a:endParaRPr lang="en-AU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xmlns="" id="{EEBD5BC2-9C8E-4BAA-8B0F-0114C3964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6" y="2166113"/>
            <a:ext cx="5801784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92C8D0-C0F5-4752-B008-10316EB9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altLang="ja-JP" dirty="0"/>
              <a:t>Mass captured by the new-born NS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3269F3-FA97-4DA3-9F7D-B89896327387}"/>
              </a:ext>
            </a:extLst>
          </p:cNvPr>
          <p:cNvSpPr txBox="1"/>
          <p:nvPr/>
        </p:nvSpPr>
        <p:spPr>
          <a:xfrm rot="16200000">
            <a:off x="-979606" y="3955295"/>
            <a:ext cx="33454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altLang="ja-JP" dirty="0"/>
              <a:t>Captured mass</a:t>
            </a:r>
            <a:r>
              <a:rPr lang="ja-JP" altLang="en-US" dirty="0"/>
              <a:t>（</a:t>
            </a:r>
            <a:r>
              <a:rPr lang="en-US" altLang="ja-JP" dirty="0" err="1"/>
              <a:t>M</a:t>
            </a:r>
            <a:r>
              <a:rPr lang="en-US" altLang="ja-JP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ja-JP" altLang="en-US" dirty="0"/>
              <a:t>）</a:t>
            </a:r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E25667-E158-4AA3-ACA2-87086B2D3CD1}"/>
              </a:ext>
            </a:extLst>
          </p:cNvPr>
          <p:cNvSpPr txBox="1"/>
          <p:nvPr/>
        </p:nvSpPr>
        <p:spPr>
          <a:xfrm>
            <a:off x="1944276" y="6257370"/>
            <a:ext cx="33454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altLang="ja-JP" dirty="0"/>
              <a:t>Time</a:t>
            </a:r>
            <a:r>
              <a:rPr lang="ja-JP" altLang="en-US" dirty="0"/>
              <a:t>（</a:t>
            </a:r>
            <a:r>
              <a:rPr lang="en-AU" altLang="ja-JP" dirty="0"/>
              <a:t>hr</a:t>
            </a:r>
            <a:r>
              <a:rPr lang="ja-JP" altLang="en-US" dirty="0"/>
              <a:t>）</a:t>
            </a:r>
            <a:endParaRPr lang="en-AU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01CB62-630A-49B5-BDFF-E0F036DF5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48"/>
          <a:stretch/>
        </p:blipFill>
        <p:spPr>
          <a:xfrm>
            <a:off x="6656374" y="1080835"/>
            <a:ext cx="4891461" cy="42709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C5DCEC-9232-44B1-ADCB-7D8221DB6381}"/>
              </a:ext>
            </a:extLst>
          </p:cNvPr>
          <p:cNvSpPr txBox="1"/>
          <p:nvPr/>
        </p:nvSpPr>
        <p:spPr>
          <a:xfrm>
            <a:off x="9886960" y="5351784"/>
            <a:ext cx="187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From Wikipedia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2D45FD-D214-4108-8C31-A2BAB8B1197F}"/>
              </a:ext>
            </a:extLst>
          </p:cNvPr>
          <p:cNvSpPr txBox="1"/>
          <p:nvPr/>
        </p:nvSpPr>
        <p:spPr>
          <a:xfrm>
            <a:off x="945371" y="1374860"/>
            <a:ext cx="414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ja-JP" sz="2000" dirty="0"/>
              <a:t>In our simulation, the </a:t>
            </a:r>
            <a:r>
              <a:rPr lang="en-US" altLang="ja-JP" sz="2000" dirty="0"/>
              <a:t>NS captured </a:t>
            </a:r>
            <a:r>
              <a:rPr lang="en-AU" altLang="ja-JP" sz="2000" dirty="0"/>
              <a:t/>
            </a:r>
            <a:br>
              <a:rPr lang="en-AU" altLang="ja-JP" sz="2000" dirty="0"/>
            </a:br>
            <a:r>
              <a:rPr lang="en-AU" altLang="ja-JP" sz="2000" dirty="0"/>
              <a:t>1-10M</a:t>
            </a:r>
            <a:r>
              <a:rPr lang="en-AU" altLang="ja-JP" sz="2000" baseline="-25000" dirty="0"/>
              <a:t>J</a:t>
            </a:r>
            <a:r>
              <a:rPr lang="ja-JP" altLang="en-US" sz="2000" dirty="0"/>
              <a:t> </a:t>
            </a:r>
            <a:r>
              <a:rPr lang="en-AU" altLang="ja-JP" sz="2000" dirty="0"/>
              <a:t>of mass</a:t>
            </a:r>
            <a:endParaRPr lang="en-AU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4FE53B4-6E3A-4FB7-B076-59DCD892DEEC}"/>
              </a:ext>
            </a:extLst>
          </p:cNvPr>
          <p:cNvSpPr txBox="1"/>
          <p:nvPr/>
        </p:nvSpPr>
        <p:spPr>
          <a:xfrm>
            <a:off x="6507892" y="5918816"/>
            <a:ext cx="542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sz="2000" dirty="0">
                <a:solidFill>
                  <a:srgbClr val="FF0000"/>
                </a:solidFill>
              </a:rPr>
              <a:t>Enough to explain the observed pulsar planet masses(?)</a:t>
            </a:r>
            <a:endParaRPr lang="en-A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14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A6C56-4029-4A6E-B849-5AE05B0B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AU" altLang="ja-JP" dirty="0"/>
              <a:t>Thorne-</a:t>
            </a:r>
            <a:r>
              <a:rPr lang="en-AU" altLang="ja-JP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Ż</a:t>
            </a:r>
            <a:r>
              <a:rPr lang="en-AU" altLang="ja-JP" dirty="0" err="1"/>
              <a:t>ytkow</a:t>
            </a:r>
            <a:r>
              <a:rPr lang="en-AU" altLang="ja-JP" dirty="0"/>
              <a:t> object formation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CA97899-9161-4377-AF85-5DCCB42B2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7" y="1343818"/>
            <a:ext cx="5715000" cy="3810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58C5CC-AB72-44A4-AFB9-3833437FDE33}"/>
              </a:ext>
            </a:extLst>
          </p:cNvPr>
          <p:cNvSpPr txBox="1"/>
          <p:nvPr/>
        </p:nvSpPr>
        <p:spPr>
          <a:xfrm>
            <a:off x="392783" y="5296888"/>
            <a:ext cx="5938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ja-JP" dirty="0"/>
              <a:t>In the case of direct mergers, it may form a hypothetical star called Thorne-</a:t>
            </a:r>
            <a:r>
              <a:rPr lang="en-AU" altLang="ja-JP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Ż</a:t>
            </a:r>
            <a:r>
              <a:rPr lang="en-AU" altLang="ja-JP" dirty="0" err="1"/>
              <a:t>ytkow</a:t>
            </a:r>
            <a:r>
              <a:rPr lang="en-AU" altLang="ja-JP" dirty="0"/>
              <a:t> objects (T</a:t>
            </a:r>
            <a:r>
              <a:rPr lang="en-AU" altLang="ja-JP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Ż</a:t>
            </a:r>
            <a:r>
              <a:rPr lang="en-AU" altLang="ja-JP" dirty="0"/>
              <a:t>Os)</a:t>
            </a:r>
          </a:p>
          <a:p>
            <a:endParaRPr lang="en-AU" dirty="0"/>
          </a:p>
          <a:p>
            <a:r>
              <a:rPr lang="en-AU" dirty="0"/>
              <a:t>Our scenario predicts that the </a:t>
            </a:r>
            <a:r>
              <a:rPr lang="en-AU" dirty="0">
                <a:solidFill>
                  <a:srgbClr val="FF0000"/>
                </a:solidFill>
              </a:rPr>
              <a:t>T</a:t>
            </a:r>
            <a:r>
              <a:rPr lang="en-AU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Ż</a:t>
            </a:r>
            <a:r>
              <a:rPr lang="en-AU" dirty="0">
                <a:solidFill>
                  <a:srgbClr val="FF0000"/>
                </a:solidFill>
              </a:rPr>
              <a:t>O formation rate may be lower</a:t>
            </a:r>
            <a:r>
              <a:rPr lang="en-AU" dirty="0"/>
              <a:t> than previously estimated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A6607E-4964-4C55-B04F-8DA7EF1C4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65" y="518985"/>
            <a:ext cx="8299623" cy="66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68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6D2B51B-BA14-44C3-A91E-D68C1804A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108" y="3196661"/>
            <a:ext cx="4929152" cy="3519769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xmlns="" id="{CA33FAE6-901D-4C34-89E0-01DD3EC21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6" y="1224992"/>
            <a:ext cx="6593326" cy="52746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EF944-61C9-40FB-95A7-A0C22E431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/>
              <a:t>Peculiar transients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B512F1-008D-4BA7-9862-10F95E41CCB6}"/>
              </a:ext>
            </a:extLst>
          </p:cNvPr>
          <p:cNvSpPr txBox="1"/>
          <p:nvPr/>
        </p:nvSpPr>
        <p:spPr>
          <a:xfrm rot="16200000">
            <a:off x="3599935" y="4407243"/>
            <a:ext cx="185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</a:rPr>
              <a:t>Stellar radius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E4E7E9E-E605-43D9-9B86-09C04931BC36}"/>
              </a:ext>
            </a:extLst>
          </p:cNvPr>
          <p:cNvSpPr/>
          <p:nvPr/>
        </p:nvSpPr>
        <p:spPr>
          <a:xfrm>
            <a:off x="3805881" y="2550555"/>
            <a:ext cx="634314" cy="6507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xmlns="" id="{26F9F864-20A4-4B27-8C5E-2C649BB20B7E}"/>
              </a:ext>
            </a:extLst>
          </p:cNvPr>
          <p:cNvSpPr/>
          <p:nvPr/>
        </p:nvSpPr>
        <p:spPr>
          <a:xfrm>
            <a:off x="4847967" y="3519358"/>
            <a:ext cx="2496065" cy="856735"/>
          </a:xfrm>
          <a:prstGeom prst="wedgeRectCallout">
            <a:avLst>
              <a:gd name="adj1" fmla="val -64727"/>
              <a:gd name="adj2" fmla="val -111538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Penetrates star but is sent on a bound orbit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E68B6DA-8E8F-41C4-8D4E-660E7CC135EA}"/>
              </a:ext>
            </a:extLst>
          </p:cNvPr>
          <p:cNvSpPr txBox="1"/>
          <p:nvPr/>
        </p:nvSpPr>
        <p:spPr>
          <a:xfrm>
            <a:off x="9506253" y="5149334"/>
            <a:ext cx="191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Arcavi</a:t>
            </a:r>
            <a:r>
              <a:rPr lang="en-AU" dirty="0"/>
              <a:t> et al. 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8ED3940-2FE0-45B8-B12D-0409791D75C9}"/>
              </a:ext>
            </a:extLst>
          </p:cNvPr>
          <p:cNvSpPr txBox="1"/>
          <p:nvPr/>
        </p:nvSpPr>
        <p:spPr>
          <a:xfrm>
            <a:off x="7177109" y="613062"/>
            <a:ext cx="4929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Mass accretion onto the NS may create some observable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Optical: SN light curve may be partially powered by accretion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X-rays: Accretion disc may be visible if NS escapes into optically thin regions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ED440B4-BCBF-4C92-BA4D-DCBD22B213D4}"/>
              </a:ext>
            </a:extLst>
          </p:cNvPr>
          <p:cNvSpPr txBox="1"/>
          <p:nvPr/>
        </p:nvSpPr>
        <p:spPr>
          <a:xfrm>
            <a:off x="7177108" y="2439472"/>
            <a:ext cx="4929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Multiple penetrations may cause multiple peaks in the SN light curve? </a:t>
            </a:r>
          </a:p>
        </p:txBody>
      </p:sp>
    </p:spTree>
    <p:extLst>
      <p:ext uri="{BB962C8B-B14F-4D97-AF65-F5344CB8AC3E}">
        <p14:creationId xmlns:p14="http://schemas.microsoft.com/office/powerpoint/2010/main" val="42006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A6C56-4029-4A6E-B849-5AE05B0B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ja-JP" altLang="en-US" dirty="0"/>
              <a:t>その他の天体や現象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CA97899-9161-4377-AF85-5DCCB42B2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7" y="1343818"/>
            <a:ext cx="5715000" cy="381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884086-0DE7-4A99-9499-0CAED13F5645}"/>
              </a:ext>
            </a:extLst>
          </p:cNvPr>
          <p:cNvSpPr txBox="1"/>
          <p:nvPr/>
        </p:nvSpPr>
        <p:spPr>
          <a:xfrm>
            <a:off x="753359" y="1486888"/>
            <a:ext cx="388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Thorne-</a:t>
            </a:r>
            <a:r>
              <a:rPr lang="en-US" altLang="ja-JP" sz="2400" dirty="0" err="1">
                <a:solidFill>
                  <a:schemeClr val="bg1"/>
                </a:solidFill>
                <a:latin typeface="+mj-lt"/>
              </a:rPr>
              <a:t>Żytkow</a:t>
            </a:r>
            <a:r>
              <a:rPr lang="en-US" altLang="ja-JP" sz="2400" dirty="0">
                <a:solidFill>
                  <a:schemeClr val="bg1"/>
                </a:solidFill>
                <a:latin typeface="+mj-lt"/>
              </a:rPr>
              <a:t> object</a:t>
            </a:r>
            <a:r>
              <a:rPr lang="ja-JP" altLang="en-US" sz="2400" dirty="0">
                <a:solidFill>
                  <a:schemeClr val="bg1"/>
                </a:solidFill>
                <a:latin typeface="+mj-ea"/>
                <a:ea typeface="+mj-ea"/>
              </a:rPr>
              <a:t>形成</a:t>
            </a:r>
            <a:endParaRPr lang="en-AU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58C5CC-AB72-44A4-AFB9-3833437FDE33}"/>
              </a:ext>
            </a:extLst>
          </p:cNvPr>
          <p:cNvSpPr txBox="1"/>
          <p:nvPr/>
        </p:nvSpPr>
        <p:spPr>
          <a:xfrm>
            <a:off x="392783" y="5296888"/>
            <a:ext cx="593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そのまんま中性子星と伴星が合体した場合、中性子星が中心に鎮座する巨星のような星＝</a:t>
            </a:r>
            <a:r>
              <a:rPr lang="en-AU" altLang="ja-JP" dirty="0"/>
              <a:t>Thorne-</a:t>
            </a:r>
            <a:r>
              <a:rPr lang="en-AU" altLang="ja-JP" dirty="0" err="1"/>
              <a:t>Żytkow</a:t>
            </a:r>
            <a:r>
              <a:rPr lang="en-AU" altLang="ja-JP" dirty="0"/>
              <a:t> object</a:t>
            </a:r>
            <a:r>
              <a:rPr lang="ja-JP" altLang="en-US" dirty="0"/>
              <a:t>を形成する。本研究で考えた伴星を貫通するケースを許すと、</a:t>
            </a:r>
            <a:r>
              <a:rPr lang="en-AU" altLang="ja-JP" dirty="0">
                <a:solidFill>
                  <a:srgbClr val="FF0000"/>
                </a:solidFill>
              </a:rPr>
              <a:t>TŻO</a:t>
            </a:r>
            <a:r>
              <a:rPr lang="ja-JP" altLang="en-US" dirty="0">
                <a:solidFill>
                  <a:srgbClr val="FF0000"/>
                </a:solidFill>
              </a:rPr>
              <a:t>形成のためのパラメータ領域は狭まる</a:t>
            </a:r>
            <a:r>
              <a:rPr lang="ja-JP" altLang="en-US" dirty="0"/>
              <a:t>。</a:t>
            </a:r>
            <a:endParaRPr lang="en-AU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568162E-E366-42B1-A61A-0962920DC7B7}"/>
              </a:ext>
            </a:extLst>
          </p:cNvPr>
          <p:cNvSpPr/>
          <p:nvPr/>
        </p:nvSpPr>
        <p:spPr>
          <a:xfrm>
            <a:off x="254524" y="1131216"/>
            <a:ext cx="6193410" cy="5533535"/>
          </a:xfrm>
          <a:prstGeom prst="roundRect">
            <a:avLst>
              <a:gd name="adj" fmla="val 5171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AE249B3-1740-409B-A032-9BB6A12E01A6}"/>
              </a:ext>
            </a:extLst>
          </p:cNvPr>
          <p:cNvSpPr/>
          <p:nvPr/>
        </p:nvSpPr>
        <p:spPr>
          <a:xfrm>
            <a:off x="6696565" y="230479"/>
            <a:ext cx="5255443" cy="4407509"/>
          </a:xfrm>
          <a:prstGeom prst="roundRect">
            <a:avLst>
              <a:gd name="adj" fmla="val 517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E4059D-39B6-460E-95B6-B0BC45415F37}"/>
              </a:ext>
            </a:extLst>
          </p:cNvPr>
          <p:cNvSpPr txBox="1"/>
          <p:nvPr/>
        </p:nvSpPr>
        <p:spPr>
          <a:xfrm>
            <a:off x="6909847" y="311704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+mj-ea"/>
                <a:ea typeface="+mj-ea"/>
              </a:rPr>
              <a:t>降着で光る？</a:t>
            </a:r>
            <a:endParaRPr lang="en-AU" sz="2400" dirty="0"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A656B60-A0A0-422F-9660-0F4EA20A3875}"/>
              </a:ext>
            </a:extLst>
          </p:cNvPr>
          <p:cNvSpPr txBox="1"/>
          <p:nvPr/>
        </p:nvSpPr>
        <p:spPr>
          <a:xfrm>
            <a:off x="6810471" y="873927"/>
            <a:ext cx="50276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伴星を貫通するケースで、中性子星が持ち去る物質を降着する際に</a:t>
            </a:r>
            <a:r>
              <a:rPr lang="en-US" altLang="ja-JP" dirty="0"/>
              <a:t>X</a:t>
            </a:r>
            <a:r>
              <a:rPr lang="ja-JP" altLang="en-US" dirty="0"/>
              <a:t>線等で光る可能性がある。</a:t>
            </a:r>
            <a:endParaRPr lang="en-AU" altLang="ja-JP" dirty="0"/>
          </a:p>
          <a:p>
            <a:endParaRPr lang="en-AU" dirty="0"/>
          </a:p>
          <a:p>
            <a:r>
              <a:rPr lang="ja-JP" altLang="en-US" dirty="0"/>
              <a:t>超新星エジェクタがまだ光学的に厚いため</a:t>
            </a:r>
            <a:r>
              <a:rPr lang="en-US" altLang="ja-JP" dirty="0"/>
              <a:t>X</a:t>
            </a:r>
            <a:r>
              <a:rPr lang="ja-JP" altLang="en-US" dirty="0"/>
              <a:t>線は見えなくとも、内側からエネルギー供給をする</a:t>
            </a:r>
            <a:r>
              <a:rPr lang="en-AU" altLang="ja-JP" dirty="0" err="1">
                <a:solidFill>
                  <a:srgbClr val="FF0000"/>
                </a:solidFill>
              </a:rPr>
              <a:t>fallback</a:t>
            </a:r>
            <a:r>
              <a:rPr lang="en-AU" altLang="ja-JP" dirty="0">
                <a:solidFill>
                  <a:srgbClr val="FF0000"/>
                </a:solidFill>
              </a:rPr>
              <a:t> SN</a:t>
            </a:r>
            <a:r>
              <a:rPr lang="ja-JP" altLang="en-US" dirty="0">
                <a:solidFill>
                  <a:srgbClr val="FF0000"/>
                </a:solidFill>
              </a:rPr>
              <a:t>と似たような光度曲線</a:t>
            </a:r>
            <a:r>
              <a:rPr lang="ja-JP" altLang="en-US" dirty="0"/>
              <a:t>が得られる可能性も？</a:t>
            </a:r>
            <a:endParaRPr lang="en-AU" altLang="ja-JP" dirty="0"/>
          </a:p>
          <a:p>
            <a:endParaRPr lang="en-AU" dirty="0"/>
          </a:p>
          <a:p>
            <a:r>
              <a:rPr lang="ja-JP" altLang="en-US" dirty="0"/>
              <a:t>今回シミュレーションした中で、一度貫通しつつもまだ束縛軌道にいるため</a:t>
            </a:r>
            <a:r>
              <a:rPr lang="ja-JP" altLang="en-US" dirty="0">
                <a:solidFill>
                  <a:srgbClr val="FF0000"/>
                </a:solidFill>
              </a:rPr>
              <a:t>複数回伴星と衝突しうるケース</a:t>
            </a:r>
            <a:r>
              <a:rPr lang="ja-JP" altLang="en-US" dirty="0"/>
              <a:t>があった。この場合は何度も伴星物質を持ち去ることができ、</a:t>
            </a:r>
            <a:r>
              <a:rPr lang="ja-JP" altLang="en-US" dirty="0">
                <a:solidFill>
                  <a:srgbClr val="FF0000"/>
                </a:solidFill>
              </a:rPr>
              <a:t>何度も光る可能性</a:t>
            </a:r>
            <a:r>
              <a:rPr lang="ja-JP" altLang="en-US" dirty="0"/>
              <a:t>もあるかもしれない（</a:t>
            </a:r>
            <a:r>
              <a:rPr lang="en-AU" altLang="ja-JP" dirty="0"/>
              <a:t>iPTF14hls-like</a:t>
            </a:r>
            <a:r>
              <a:rPr lang="ja-JP" altLang="en-US" dirty="0"/>
              <a:t>？）。</a:t>
            </a:r>
            <a:endParaRPr lang="en-AU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2B5ABDE-EA19-4EBB-83D7-ED04FE79F1BC}"/>
              </a:ext>
            </a:extLst>
          </p:cNvPr>
          <p:cNvSpPr/>
          <p:nvPr/>
        </p:nvSpPr>
        <p:spPr>
          <a:xfrm>
            <a:off x="6696565" y="4792080"/>
            <a:ext cx="5255443" cy="1872671"/>
          </a:xfrm>
          <a:prstGeom prst="roundRect">
            <a:avLst>
              <a:gd name="adj" fmla="val 13622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6A6B10-8FFD-4D51-8C21-797CFA2E3234}"/>
              </a:ext>
            </a:extLst>
          </p:cNvPr>
          <p:cNvSpPr txBox="1"/>
          <p:nvPr/>
        </p:nvSpPr>
        <p:spPr>
          <a:xfrm>
            <a:off x="6909847" y="4850212"/>
            <a:ext cx="3488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+mj-ea"/>
                <a:ea typeface="+mj-ea"/>
              </a:rPr>
              <a:t>フィールド内衝突への応用</a:t>
            </a:r>
            <a:endParaRPr lang="en-AU" sz="2400" dirty="0"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FEF46DF-C60A-4C47-87EE-92271854DB6E}"/>
              </a:ext>
            </a:extLst>
          </p:cNvPr>
          <p:cNvSpPr txBox="1"/>
          <p:nvPr/>
        </p:nvSpPr>
        <p:spPr>
          <a:xfrm>
            <a:off x="6810471" y="5359012"/>
            <a:ext cx="4988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連星内の超新星後に限らず中性子星と恒星との衝突は起きうる。疑似超新星</a:t>
            </a:r>
            <a:r>
              <a:rPr lang="en-US" altLang="ja-JP" dirty="0"/>
              <a:t>SN2010da</a:t>
            </a:r>
            <a:r>
              <a:rPr lang="ja-JP" altLang="en-US" dirty="0"/>
              <a:t>に付随した</a:t>
            </a:r>
            <a:r>
              <a:rPr lang="en-AU" altLang="ja-JP" dirty="0"/>
              <a:t>NGC300ULX-1</a:t>
            </a:r>
            <a:r>
              <a:rPr lang="ja-JP" altLang="en-US" dirty="0"/>
              <a:t>の誕生はフィールド内での衝突によって</a:t>
            </a:r>
            <a:r>
              <a:rPr lang="en-US" altLang="ja-JP" dirty="0"/>
              <a:t>NS</a:t>
            </a:r>
            <a:r>
              <a:rPr lang="ja-JP" altLang="en-US" dirty="0"/>
              <a:t>をキャプチャしたケース？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070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A332E5-0F94-4643-9D08-8699A98A37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0" y="0"/>
            <a:ext cx="8572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F23DDA-E738-4132-BEEF-1BE38F927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6436F4-548F-403A-AF02-30B22013F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85" y="1253331"/>
            <a:ext cx="11756010" cy="5512922"/>
          </a:xfrm>
        </p:spPr>
        <p:txBody>
          <a:bodyPr>
            <a:normAutofit/>
          </a:bodyPr>
          <a:lstStyle/>
          <a:p>
            <a:r>
              <a:rPr lang="en-AU" altLang="ja-JP" dirty="0">
                <a:latin typeface="+mj-lt"/>
                <a:ea typeface="+mj-ea"/>
              </a:rPr>
              <a:t>We performed 3D hydrodynamical simulations of collisions between new-born NSs and companion stars</a:t>
            </a:r>
          </a:p>
          <a:p>
            <a:endParaRPr lang="en-AU" sz="1800" dirty="0"/>
          </a:p>
          <a:p>
            <a:r>
              <a:rPr lang="en-AU" altLang="ja-JP" dirty="0">
                <a:latin typeface="+mj-lt"/>
                <a:ea typeface="+mj-ea"/>
              </a:rPr>
              <a:t>There</a:t>
            </a:r>
            <a:r>
              <a:rPr lang="ja-JP" altLang="en-US" dirty="0">
                <a:latin typeface="+mj-lt"/>
                <a:ea typeface="+mj-ea"/>
              </a:rPr>
              <a:t> </a:t>
            </a:r>
            <a:r>
              <a:rPr lang="en-AU" altLang="ja-JP" dirty="0">
                <a:latin typeface="+mj-lt"/>
                <a:ea typeface="+mj-ea"/>
              </a:rPr>
              <a:t>were</a:t>
            </a:r>
            <a:r>
              <a:rPr lang="ja-JP" altLang="en-US" dirty="0">
                <a:latin typeface="+mj-lt"/>
                <a:ea typeface="+mj-ea"/>
              </a:rPr>
              <a:t> </a:t>
            </a:r>
            <a:r>
              <a:rPr lang="en-AU" altLang="ja-JP" dirty="0">
                <a:latin typeface="+mj-lt"/>
                <a:ea typeface="+mj-ea"/>
              </a:rPr>
              <a:t>4</a:t>
            </a:r>
            <a:r>
              <a:rPr lang="ja-JP" altLang="en-US" dirty="0">
                <a:latin typeface="+mj-lt"/>
                <a:ea typeface="+mj-ea"/>
              </a:rPr>
              <a:t> </a:t>
            </a:r>
            <a:r>
              <a:rPr lang="en-AU" altLang="ja-JP" dirty="0">
                <a:latin typeface="+mj-lt"/>
                <a:ea typeface="+mj-ea"/>
              </a:rPr>
              <a:t>different</a:t>
            </a:r>
            <a:r>
              <a:rPr lang="ja-JP" altLang="en-US" dirty="0">
                <a:latin typeface="+mj-lt"/>
                <a:ea typeface="+mj-ea"/>
              </a:rPr>
              <a:t> </a:t>
            </a:r>
            <a:r>
              <a:rPr lang="en-AU" altLang="ja-JP" dirty="0">
                <a:latin typeface="+mj-lt"/>
                <a:ea typeface="+mj-ea"/>
              </a:rPr>
              <a:t>outcomes</a:t>
            </a:r>
          </a:p>
          <a:p>
            <a:pPr lvl="1"/>
            <a:r>
              <a:rPr lang="en-AU" altLang="ja-JP" dirty="0">
                <a:solidFill>
                  <a:srgbClr val="FF0000"/>
                </a:solidFill>
                <a:latin typeface="+mj-lt"/>
                <a:ea typeface="+mj-ea"/>
              </a:rPr>
              <a:t>Envelope </a:t>
            </a:r>
            <a:r>
              <a:rPr lang="en-AU" altLang="ja-JP" dirty="0" err="1">
                <a:solidFill>
                  <a:srgbClr val="FF0000"/>
                </a:solidFill>
                <a:latin typeface="+mj-lt"/>
                <a:ea typeface="+mj-ea"/>
              </a:rPr>
              <a:t>penetration+binary</a:t>
            </a:r>
            <a:r>
              <a:rPr lang="en-AU" altLang="ja-JP" dirty="0">
                <a:solidFill>
                  <a:srgbClr val="FF0000"/>
                </a:solidFill>
                <a:latin typeface="+mj-lt"/>
                <a:ea typeface="+mj-ea"/>
              </a:rPr>
              <a:t> disruption</a:t>
            </a:r>
            <a:r>
              <a:rPr lang="en-AU" altLang="ja-JP" dirty="0">
                <a:solidFill>
                  <a:srgbClr val="FF0000"/>
                </a:solidFill>
              </a:rPr>
              <a:t/>
            </a:r>
            <a:br>
              <a:rPr lang="en-AU" altLang="ja-JP" dirty="0">
                <a:solidFill>
                  <a:srgbClr val="FF0000"/>
                </a:solidFill>
              </a:rPr>
            </a:br>
            <a:r>
              <a:rPr lang="en-AU" altLang="ja-JP" dirty="0">
                <a:solidFill>
                  <a:schemeClr val="accent1">
                    <a:lumMod val="75000"/>
                  </a:schemeClr>
                </a:solidFill>
              </a:rPr>
              <a:t>Hypervelocity stars exceeding the classical theoretical limit can be produced by allowing envelope penetration</a:t>
            </a:r>
            <a:br>
              <a:rPr lang="en-AU" altLang="ja-JP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altLang="ja-JP" dirty="0">
                <a:solidFill>
                  <a:schemeClr val="accent1">
                    <a:lumMod val="75000"/>
                  </a:schemeClr>
                </a:solidFill>
              </a:rPr>
              <a:t>Pulsar planets or peculiar transients may be created</a:t>
            </a:r>
          </a:p>
          <a:p>
            <a:pPr lvl="1"/>
            <a:r>
              <a:rPr lang="en-AU" altLang="ja-JP" dirty="0">
                <a:solidFill>
                  <a:srgbClr val="FF0000"/>
                </a:solidFill>
                <a:latin typeface="+mj-lt"/>
                <a:ea typeface="+mj-ea"/>
              </a:rPr>
              <a:t>Multiple</a:t>
            </a:r>
            <a:r>
              <a:rPr lang="ja-JP" altLang="en-US" dirty="0">
                <a:solidFill>
                  <a:srgbClr val="FF0000"/>
                </a:solidFill>
                <a:latin typeface="+mj-lt"/>
                <a:ea typeface="+mj-ea"/>
              </a:rPr>
              <a:t> </a:t>
            </a:r>
            <a:r>
              <a:rPr lang="en-AU" altLang="ja-JP" dirty="0">
                <a:solidFill>
                  <a:srgbClr val="FF0000"/>
                </a:solidFill>
                <a:latin typeface="+mj-lt"/>
                <a:ea typeface="+mj-ea"/>
              </a:rPr>
              <a:t>penetrations</a:t>
            </a:r>
            <a:r>
              <a:rPr lang="en-AU" altLang="ja-JP" dirty="0">
                <a:solidFill>
                  <a:srgbClr val="FF0000"/>
                </a:solidFill>
              </a:rPr>
              <a:t/>
            </a:r>
            <a:br>
              <a:rPr lang="en-AU" altLang="ja-JP" dirty="0">
                <a:solidFill>
                  <a:srgbClr val="FF0000"/>
                </a:solidFill>
              </a:rPr>
            </a:br>
            <a:r>
              <a:rPr lang="en-AU" altLang="ja-JP" dirty="0">
                <a:solidFill>
                  <a:schemeClr val="accent1">
                    <a:lumMod val="75000"/>
                  </a:schemeClr>
                </a:solidFill>
              </a:rPr>
              <a:t>Transients with multiple peaks?</a:t>
            </a:r>
          </a:p>
          <a:p>
            <a:pPr lvl="1"/>
            <a:r>
              <a:rPr lang="en-AU" altLang="ja-JP" dirty="0">
                <a:solidFill>
                  <a:srgbClr val="FF0000"/>
                </a:solidFill>
                <a:latin typeface="+mj-lt"/>
                <a:ea typeface="+mj-ea"/>
              </a:rPr>
              <a:t>Direct merger</a:t>
            </a:r>
            <a:r>
              <a:rPr lang="en-AU" altLang="ja-JP" dirty="0">
                <a:solidFill>
                  <a:srgbClr val="FF0000"/>
                </a:solidFill>
              </a:rPr>
              <a:t/>
            </a:r>
            <a:br>
              <a:rPr lang="en-AU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TZO formation rates may be lower than previously considered</a:t>
            </a:r>
            <a:endParaRPr lang="en-AU" altLang="ja-JP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AU" altLang="ja-JP" dirty="0">
                <a:solidFill>
                  <a:srgbClr val="FF0000"/>
                </a:solidFill>
                <a:latin typeface="+mj-lt"/>
              </a:rPr>
              <a:t>Tidal disruption</a:t>
            </a:r>
            <a:r>
              <a:rPr lang="en-AU" altLang="ja-JP" dirty="0">
                <a:solidFill>
                  <a:srgbClr val="FF0000"/>
                </a:solidFill>
              </a:rPr>
              <a:t/>
            </a:r>
            <a:br>
              <a:rPr lang="en-AU" altLang="ja-JP" dirty="0">
                <a:solidFill>
                  <a:srgbClr val="FF0000"/>
                </a:solidFill>
              </a:rPr>
            </a:br>
            <a:r>
              <a:rPr lang="en-AU" altLang="ja-JP" dirty="0">
                <a:solidFill>
                  <a:schemeClr val="accent1">
                    <a:lumMod val="75000"/>
                  </a:schemeClr>
                </a:solidFill>
              </a:rPr>
              <a:t>May be observable as dim TDEs?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19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2DBD098-A733-49E7-AC60-A1A336470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5400" dirty="0"/>
              <a:t>Wind accretion in close binaries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97D0DA-CA45-4F9A-B686-5746F7E34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Asymmetrical acceleration of stellar winds</a:t>
            </a:r>
          </a:p>
        </p:txBody>
      </p:sp>
    </p:spTree>
    <p:extLst>
      <p:ext uri="{BB962C8B-B14F-4D97-AF65-F5344CB8AC3E}">
        <p14:creationId xmlns:p14="http://schemas.microsoft.com/office/powerpoint/2010/main" val="2345067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CDB51-BF8C-42E1-B60B-217EC950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667D1D-7197-43ED-9810-605ACE5D8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7563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CBF2FE-8992-4E64-B6CC-7658F7C2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103DC7-DEF7-41D4-99FF-CF52C6EF4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6259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50B401CD-37C7-413A-9C6D-6EBD5C690B67}"/>
              </a:ext>
            </a:extLst>
          </p:cNvPr>
          <p:cNvGrpSpPr/>
          <p:nvPr/>
        </p:nvGrpSpPr>
        <p:grpSpPr>
          <a:xfrm>
            <a:off x="3215251" y="1174788"/>
            <a:ext cx="1716222" cy="770428"/>
            <a:chOff x="3288166" y="812686"/>
            <a:chExt cx="2208203" cy="991282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7AD0806-143C-43C3-938A-40909F4E354B}"/>
                </a:ext>
              </a:extLst>
            </p:cNvPr>
            <p:cNvSpPr/>
            <p:nvPr/>
          </p:nvSpPr>
          <p:spPr>
            <a:xfrm>
              <a:off x="4520294" y="1081771"/>
              <a:ext cx="972436" cy="179613"/>
            </a:xfrm>
            <a:custGeom>
              <a:avLst/>
              <a:gdLst>
                <a:gd name="connsiteX0" fmla="*/ 486218 w 972436"/>
                <a:gd name="connsiteY0" fmla="*/ 0 h 179613"/>
                <a:gd name="connsiteX1" fmla="*/ 966123 w 972436"/>
                <a:gd name="connsiteY1" fmla="*/ 154824 h 179613"/>
                <a:gd name="connsiteX2" fmla="*/ 972436 w 972436"/>
                <a:gd name="connsiteY2" fmla="*/ 179613 h 179613"/>
                <a:gd name="connsiteX3" fmla="*/ 834418 w 972436"/>
                <a:gd name="connsiteY3" fmla="*/ 179613 h 179613"/>
                <a:gd name="connsiteX4" fmla="*/ 816532 w 972436"/>
                <a:gd name="connsiteY4" fmla="*/ 169563 h 179613"/>
                <a:gd name="connsiteX5" fmla="*/ 486218 w 972436"/>
                <a:gd name="connsiteY5" fmla="*/ 131373 h 179613"/>
                <a:gd name="connsiteX6" fmla="*/ 155904 w 972436"/>
                <a:gd name="connsiteY6" fmla="*/ 169563 h 179613"/>
                <a:gd name="connsiteX7" fmla="*/ 138019 w 972436"/>
                <a:gd name="connsiteY7" fmla="*/ 179613 h 179613"/>
                <a:gd name="connsiteX8" fmla="*/ 0 w 972436"/>
                <a:gd name="connsiteY8" fmla="*/ 179613 h 179613"/>
                <a:gd name="connsiteX9" fmla="*/ 6313 w 972436"/>
                <a:gd name="connsiteY9" fmla="*/ 154824 h 179613"/>
                <a:gd name="connsiteX10" fmla="*/ 486218 w 972436"/>
                <a:gd name="connsiteY10" fmla="*/ 0 h 17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2436" h="179613">
                  <a:moveTo>
                    <a:pt x="486218" y="0"/>
                  </a:moveTo>
                  <a:cubicBezTo>
                    <a:pt x="722942" y="0"/>
                    <a:pt x="920446" y="66466"/>
                    <a:pt x="966123" y="154824"/>
                  </a:cubicBezTo>
                  <a:lnTo>
                    <a:pt x="972436" y="179613"/>
                  </a:lnTo>
                  <a:lnTo>
                    <a:pt x="834418" y="179613"/>
                  </a:lnTo>
                  <a:lnTo>
                    <a:pt x="816532" y="169563"/>
                  </a:lnTo>
                  <a:cubicBezTo>
                    <a:pt x="762111" y="147120"/>
                    <a:pt x="634708" y="131373"/>
                    <a:pt x="486218" y="131373"/>
                  </a:cubicBezTo>
                  <a:cubicBezTo>
                    <a:pt x="337729" y="131373"/>
                    <a:pt x="210326" y="147120"/>
                    <a:pt x="155904" y="169563"/>
                  </a:cubicBezTo>
                  <a:lnTo>
                    <a:pt x="138019" y="179613"/>
                  </a:lnTo>
                  <a:lnTo>
                    <a:pt x="0" y="179613"/>
                  </a:lnTo>
                  <a:lnTo>
                    <a:pt x="6313" y="154824"/>
                  </a:lnTo>
                  <a:cubicBezTo>
                    <a:pt x="51991" y="66466"/>
                    <a:pt x="249495" y="0"/>
                    <a:pt x="48621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213756FA-FD9B-47FC-B13C-9E2E354906C0}"/>
                </a:ext>
              </a:extLst>
            </p:cNvPr>
            <p:cNvSpPr/>
            <p:nvPr/>
          </p:nvSpPr>
          <p:spPr>
            <a:xfrm>
              <a:off x="4761140" y="1018496"/>
              <a:ext cx="498022" cy="4980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EB49BBF8-2496-4B22-A4DD-1CEF5DBA531D}"/>
                </a:ext>
              </a:extLst>
            </p:cNvPr>
            <p:cNvSpPr/>
            <p:nvPr/>
          </p:nvSpPr>
          <p:spPr>
            <a:xfrm>
              <a:off x="4516655" y="1260414"/>
              <a:ext cx="979714" cy="208191"/>
            </a:xfrm>
            <a:custGeom>
              <a:avLst/>
              <a:gdLst>
                <a:gd name="connsiteX0" fmla="*/ 3639 w 979714"/>
                <a:gd name="connsiteY0" fmla="*/ 0 h 208191"/>
                <a:gd name="connsiteX1" fmla="*/ 141658 w 979714"/>
                <a:gd name="connsiteY1" fmla="*/ 0 h 208191"/>
                <a:gd name="connsiteX2" fmla="*/ 138655 w 979714"/>
                <a:gd name="connsiteY2" fmla="*/ 1687 h 208191"/>
                <a:gd name="connsiteX3" fmla="*/ 131372 w 979714"/>
                <a:gd name="connsiteY3" fmla="*/ 14289 h 208191"/>
                <a:gd name="connsiteX4" fmla="*/ 489857 w 979714"/>
                <a:gd name="connsiteY4" fmla="*/ 76818 h 208191"/>
                <a:gd name="connsiteX5" fmla="*/ 848342 w 979714"/>
                <a:gd name="connsiteY5" fmla="*/ 14289 h 208191"/>
                <a:gd name="connsiteX6" fmla="*/ 841059 w 979714"/>
                <a:gd name="connsiteY6" fmla="*/ 1687 h 208191"/>
                <a:gd name="connsiteX7" fmla="*/ 838057 w 979714"/>
                <a:gd name="connsiteY7" fmla="*/ 0 h 208191"/>
                <a:gd name="connsiteX8" fmla="*/ 976075 w 979714"/>
                <a:gd name="connsiteY8" fmla="*/ 0 h 208191"/>
                <a:gd name="connsiteX9" fmla="*/ 979714 w 979714"/>
                <a:gd name="connsiteY9" fmla="*/ 14289 h 208191"/>
                <a:gd name="connsiteX10" fmla="*/ 489857 w 979714"/>
                <a:gd name="connsiteY10" fmla="*/ 208191 h 208191"/>
                <a:gd name="connsiteX11" fmla="*/ 0 w 979714"/>
                <a:gd name="connsiteY11" fmla="*/ 14289 h 208191"/>
                <a:gd name="connsiteX12" fmla="*/ 3639 w 979714"/>
                <a:gd name="connsiteY12" fmla="*/ 0 h 2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9714" h="208191">
                  <a:moveTo>
                    <a:pt x="3639" y="0"/>
                  </a:moveTo>
                  <a:lnTo>
                    <a:pt x="141658" y="0"/>
                  </a:lnTo>
                  <a:lnTo>
                    <a:pt x="138655" y="1687"/>
                  </a:lnTo>
                  <a:cubicBezTo>
                    <a:pt x="133880" y="5758"/>
                    <a:pt x="131372" y="9972"/>
                    <a:pt x="131372" y="14289"/>
                  </a:cubicBezTo>
                  <a:cubicBezTo>
                    <a:pt x="131372" y="48823"/>
                    <a:pt x="291871" y="76818"/>
                    <a:pt x="489857" y="76818"/>
                  </a:cubicBezTo>
                  <a:cubicBezTo>
                    <a:pt x="687843" y="76818"/>
                    <a:pt x="848342" y="48823"/>
                    <a:pt x="848342" y="14289"/>
                  </a:cubicBezTo>
                  <a:cubicBezTo>
                    <a:pt x="848342" y="9972"/>
                    <a:pt x="845834" y="5758"/>
                    <a:pt x="841059" y="1687"/>
                  </a:cubicBezTo>
                  <a:lnTo>
                    <a:pt x="838057" y="0"/>
                  </a:lnTo>
                  <a:lnTo>
                    <a:pt x="976075" y="0"/>
                  </a:lnTo>
                  <a:lnTo>
                    <a:pt x="979714" y="14289"/>
                  </a:lnTo>
                  <a:cubicBezTo>
                    <a:pt x="979714" y="121378"/>
                    <a:pt x="760398" y="208191"/>
                    <a:pt x="489857" y="208191"/>
                  </a:cubicBezTo>
                  <a:cubicBezTo>
                    <a:pt x="219316" y="208191"/>
                    <a:pt x="0" y="121378"/>
                    <a:pt x="0" y="14289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E2FB66E8-C44D-4CDC-9B8D-01D0C183013E}"/>
                </a:ext>
              </a:extLst>
            </p:cNvPr>
            <p:cNvSpPr/>
            <p:nvPr/>
          </p:nvSpPr>
          <p:spPr>
            <a:xfrm>
              <a:off x="3288166" y="812686"/>
              <a:ext cx="1631626" cy="991282"/>
            </a:xfrm>
            <a:custGeom>
              <a:avLst/>
              <a:gdLst>
                <a:gd name="connsiteX0" fmla="*/ 495641 w 1631626"/>
                <a:gd name="connsiteY0" fmla="*/ 0 h 991282"/>
                <a:gd name="connsiteX1" fmla="*/ 772759 w 1631626"/>
                <a:gd name="connsiteY1" fmla="*/ 84648 h 991282"/>
                <a:gd name="connsiteX2" fmla="*/ 813582 w 1631626"/>
                <a:gd name="connsiteY2" fmla="*/ 118330 h 991282"/>
                <a:gd name="connsiteX3" fmla="*/ 814387 w 1631626"/>
                <a:gd name="connsiteY3" fmla="*/ 111920 h 991282"/>
                <a:gd name="connsiteX4" fmla="*/ 840459 w 1631626"/>
                <a:gd name="connsiteY4" fmla="*/ 140506 h 991282"/>
                <a:gd name="connsiteX5" fmla="*/ 846112 w 1631626"/>
                <a:gd name="connsiteY5" fmla="*/ 145170 h 991282"/>
                <a:gd name="connsiteX6" fmla="*/ 859382 w 1631626"/>
                <a:gd name="connsiteY6" fmla="*/ 161253 h 991282"/>
                <a:gd name="connsiteX7" fmla="*/ 949353 w 1631626"/>
                <a:gd name="connsiteY7" fmla="*/ 259898 h 991282"/>
                <a:gd name="connsiteX8" fmla="*/ 1079726 w 1631626"/>
                <a:gd name="connsiteY8" fmla="*/ 389506 h 991282"/>
                <a:gd name="connsiteX9" fmla="*/ 1320573 w 1631626"/>
                <a:gd name="connsiteY9" fmla="*/ 569120 h 991282"/>
                <a:gd name="connsiteX10" fmla="*/ 1630816 w 1631626"/>
                <a:gd name="connsiteY10" fmla="*/ 609941 h 991282"/>
                <a:gd name="connsiteX11" fmla="*/ 1222601 w 1631626"/>
                <a:gd name="connsiteY11" fmla="*/ 663009 h 991282"/>
                <a:gd name="connsiteX12" fmla="*/ 1055233 w 1631626"/>
                <a:gd name="connsiteY12" fmla="*/ 716077 h 991282"/>
                <a:gd name="connsiteX13" fmla="*/ 900239 w 1631626"/>
                <a:gd name="connsiteY13" fmla="*/ 805629 h 991282"/>
                <a:gd name="connsiteX14" fmla="*/ 856979 w 1631626"/>
                <a:gd name="connsiteY14" fmla="*/ 832942 h 991282"/>
                <a:gd name="connsiteX15" fmla="*/ 846112 w 1631626"/>
                <a:gd name="connsiteY15" fmla="*/ 846112 h 991282"/>
                <a:gd name="connsiteX16" fmla="*/ 495641 w 1631626"/>
                <a:gd name="connsiteY16" fmla="*/ 991282 h 991282"/>
                <a:gd name="connsiteX17" fmla="*/ 0 w 1631626"/>
                <a:gd name="connsiteY17" fmla="*/ 495641 h 991282"/>
                <a:gd name="connsiteX18" fmla="*/ 495641 w 1631626"/>
                <a:gd name="connsiteY18" fmla="*/ 0 h 99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31626" h="991282">
                  <a:moveTo>
                    <a:pt x="495641" y="0"/>
                  </a:moveTo>
                  <a:cubicBezTo>
                    <a:pt x="598292" y="0"/>
                    <a:pt x="693654" y="31206"/>
                    <a:pt x="772759" y="84648"/>
                  </a:cubicBezTo>
                  <a:lnTo>
                    <a:pt x="813582" y="118330"/>
                  </a:lnTo>
                  <a:lnTo>
                    <a:pt x="814387" y="111920"/>
                  </a:lnTo>
                  <a:lnTo>
                    <a:pt x="840459" y="140506"/>
                  </a:lnTo>
                  <a:lnTo>
                    <a:pt x="846112" y="145170"/>
                  </a:lnTo>
                  <a:lnTo>
                    <a:pt x="859382" y="161253"/>
                  </a:lnTo>
                  <a:lnTo>
                    <a:pt x="949353" y="259898"/>
                  </a:lnTo>
                  <a:cubicBezTo>
                    <a:pt x="993831" y="307183"/>
                    <a:pt x="1037544" y="351406"/>
                    <a:pt x="1079726" y="389506"/>
                  </a:cubicBezTo>
                  <a:cubicBezTo>
                    <a:pt x="1164090" y="465706"/>
                    <a:pt x="1228725" y="532381"/>
                    <a:pt x="1320573" y="569120"/>
                  </a:cubicBezTo>
                  <a:cubicBezTo>
                    <a:pt x="1412421" y="605859"/>
                    <a:pt x="1647145" y="594293"/>
                    <a:pt x="1630816" y="609941"/>
                  </a:cubicBezTo>
                  <a:cubicBezTo>
                    <a:pt x="1614487" y="625589"/>
                    <a:pt x="1318531" y="645320"/>
                    <a:pt x="1222601" y="663009"/>
                  </a:cubicBezTo>
                  <a:cubicBezTo>
                    <a:pt x="1126671" y="680698"/>
                    <a:pt x="1140278" y="672534"/>
                    <a:pt x="1055233" y="716077"/>
                  </a:cubicBezTo>
                  <a:cubicBezTo>
                    <a:pt x="1012711" y="737849"/>
                    <a:pt x="959218" y="769315"/>
                    <a:pt x="900239" y="805629"/>
                  </a:cubicBezTo>
                  <a:lnTo>
                    <a:pt x="856979" y="832942"/>
                  </a:lnTo>
                  <a:lnTo>
                    <a:pt x="846112" y="846112"/>
                  </a:lnTo>
                  <a:cubicBezTo>
                    <a:pt x="756419" y="935806"/>
                    <a:pt x="632509" y="991282"/>
                    <a:pt x="495641" y="991282"/>
                  </a:cubicBezTo>
                  <a:cubicBezTo>
                    <a:pt x="221906" y="991282"/>
                    <a:pt x="0" y="769376"/>
                    <a:pt x="0" y="495641"/>
                  </a:cubicBezTo>
                  <a:cubicBezTo>
                    <a:pt x="0" y="221906"/>
                    <a:pt x="221906" y="0"/>
                    <a:pt x="49564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BE6832B4-8ABF-4976-A8FE-7808A9D302FE}"/>
              </a:ext>
            </a:extLst>
          </p:cNvPr>
          <p:cNvGrpSpPr/>
          <p:nvPr/>
        </p:nvGrpSpPr>
        <p:grpSpPr>
          <a:xfrm>
            <a:off x="4301516" y="4549997"/>
            <a:ext cx="445599" cy="145572"/>
            <a:chOff x="4160987" y="4166863"/>
            <a:chExt cx="573337" cy="187303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xmlns="" id="{422318B0-D585-423E-9AF0-5FAE790A01D5}"/>
                </a:ext>
              </a:extLst>
            </p:cNvPr>
            <p:cNvSpPr/>
            <p:nvPr/>
          </p:nvSpPr>
          <p:spPr>
            <a:xfrm>
              <a:off x="4160987" y="4201120"/>
              <a:ext cx="127907" cy="1279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xmlns="" id="{0B8FBAAC-02ED-411B-90CD-F03EA8400E59}"/>
                </a:ext>
              </a:extLst>
            </p:cNvPr>
            <p:cNvSpPr/>
            <p:nvPr/>
          </p:nvSpPr>
          <p:spPr>
            <a:xfrm>
              <a:off x="4547021" y="4166863"/>
              <a:ext cx="187303" cy="1873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E03A11D9-F437-4339-89A7-84C3F73D3A37}"/>
              </a:ext>
            </a:extLst>
          </p:cNvPr>
          <p:cNvGrpSpPr/>
          <p:nvPr/>
        </p:nvGrpSpPr>
        <p:grpSpPr>
          <a:xfrm>
            <a:off x="6000105" y="4580983"/>
            <a:ext cx="464642" cy="208582"/>
            <a:chOff x="6097392" y="4176585"/>
            <a:chExt cx="597838" cy="268375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B3EBD08E-2D4A-419E-83D3-811ABDC13AB7}"/>
                </a:ext>
              </a:extLst>
            </p:cNvPr>
            <p:cNvSpPr/>
            <p:nvPr/>
          </p:nvSpPr>
          <p:spPr>
            <a:xfrm flipH="1">
              <a:off x="6098377" y="4249436"/>
              <a:ext cx="263273" cy="48628"/>
            </a:xfrm>
            <a:custGeom>
              <a:avLst/>
              <a:gdLst>
                <a:gd name="connsiteX0" fmla="*/ 486218 w 972436"/>
                <a:gd name="connsiteY0" fmla="*/ 0 h 179613"/>
                <a:gd name="connsiteX1" fmla="*/ 966123 w 972436"/>
                <a:gd name="connsiteY1" fmla="*/ 154824 h 179613"/>
                <a:gd name="connsiteX2" fmla="*/ 972436 w 972436"/>
                <a:gd name="connsiteY2" fmla="*/ 179613 h 179613"/>
                <a:gd name="connsiteX3" fmla="*/ 834418 w 972436"/>
                <a:gd name="connsiteY3" fmla="*/ 179613 h 179613"/>
                <a:gd name="connsiteX4" fmla="*/ 816532 w 972436"/>
                <a:gd name="connsiteY4" fmla="*/ 169563 h 179613"/>
                <a:gd name="connsiteX5" fmla="*/ 486218 w 972436"/>
                <a:gd name="connsiteY5" fmla="*/ 131373 h 179613"/>
                <a:gd name="connsiteX6" fmla="*/ 155904 w 972436"/>
                <a:gd name="connsiteY6" fmla="*/ 169563 h 179613"/>
                <a:gd name="connsiteX7" fmla="*/ 138019 w 972436"/>
                <a:gd name="connsiteY7" fmla="*/ 179613 h 179613"/>
                <a:gd name="connsiteX8" fmla="*/ 0 w 972436"/>
                <a:gd name="connsiteY8" fmla="*/ 179613 h 179613"/>
                <a:gd name="connsiteX9" fmla="*/ 6313 w 972436"/>
                <a:gd name="connsiteY9" fmla="*/ 154824 h 179613"/>
                <a:gd name="connsiteX10" fmla="*/ 486218 w 972436"/>
                <a:gd name="connsiteY10" fmla="*/ 0 h 17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2436" h="179613">
                  <a:moveTo>
                    <a:pt x="486218" y="0"/>
                  </a:moveTo>
                  <a:cubicBezTo>
                    <a:pt x="722942" y="0"/>
                    <a:pt x="920446" y="66466"/>
                    <a:pt x="966123" y="154824"/>
                  </a:cubicBezTo>
                  <a:lnTo>
                    <a:pt x="972436" y="179613"/>
                  </a:lnTo>
                  <a:lnTo>
                    <a:pt x="834418" y="179613"/>
                  </a:lnTo>
                  <a:lnTo>
                    <a:pt x="816532" y="169563"/>
                  </a:lnTo>
                  <a:cubicBezTo>
                    <a:pt x="762111" y="147120"/>
                    <a:pt x="634708" y="131373"/>
                    <a:pt x="486218" y="131373"/>
                  </a:cubicBezTo>
                  <a:cubicBezTo>
                    <a:pt x="337729" y="131373"/>
                    <a:pt x="210326" y="147120"/>
                    <a:pt x="155904" y="169563"/>
                  </a:cubicBezTo>
                  <a:lnTo>
                    <a:pt x="138019" y="179613"/>
                  </a:lnTo>
                  <a:lnTo>
                    <a:pt x="0" y="179613"/>
                  </a:lnTo>
                  <a:lnTo>
                    <a:pt x="6313" y="154824"/>
                  </a:lnTo>
                  <a:cubicBezTo>
                    <a:pt x="51991" y="66466"/>
                    <a:pt x="249495" y="0"/>
                    <a:pt x="48621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xmlns="" id="{E77EE566-7DB0-4807-8B9C-E38AADAF2E17}"/>
                </a:ext>
              </a:extLst>
            </p:cNvPr>
            <p:cNvSpPr/>
            <p:nvPr/>
          </p:nvSpPr>
          <p:spPr>
            <a:xfrm flipH="1">
              <a:off x="6161612" y="4232305"/>
              <a:ext cx="134832" cy="1348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AB6CD9C8-B169-4116-822C-1C533169F4E7}"/>
                </a:ext>
              </a:extLst>
            </p:cNvPr>
            <p:cNvSpPr/>
            <p:nvPr/>
          </p:nvSpPr>
          <p:spPr>
            <a:xfrm flipH="1">
              <a:off x="6097392" y="4297801"/>
              <a:ext cx="265243" cy="56365"/>
            </a:xfrm>
            <a:custGeom>
              <a:avLst/>
              <a:gdLst>
                <a:gd name="connsiteX0" fmla="*/ 3639 w 979714"/>
                <a:gd name="connsiteY0" fmla="*/ 0 h 208191"/>
                <a:gd name="connsiteX1" fmla="*/ 141658 w 979714"/>
                <a:gd name="connsiteY1" fmla="*/ 0 h 208191"/>
                <a:gd name="connsiteX2" fmla="*/ 138655 w 979714"/>
                <a:gd name="connsiteY2" fmla="*/ 1687 h 208191"/>
                <a:gd name="connsiteX3" fmla="*/ 131372 w 979714"/>
                <a:gd name="connsiteY3" fmla="*/ 14289 h 208191"/>
                <a:gd name="connsiteX4" fmla="*/ 489857 w 979714"/>
                <a:gd name="connsiteY4" fmla="*/ 76818 h 208191"/>
                <a:gd name="connsiteX5" fmla="*/ 848342 w 979714"/>
                <a:gd name="connsiteY5" fmla="*/ 14289 h 208191"/>
                <a:gd name="connsiteX6" fmla="*/ 841059 w 979714"/>
                <a:gd name="connsiteY6" fmla="*/ 1687 h 208191"/>
                <a:gd name="connsiteX7" fmla="*/ 838057 w 979714"/>
                <a:gd name="connsiteY7" fmla="*/ 0 h 208191"/>
                <a:gd name="connsiteX8" fmla="*/ 976075 w 979714"/>
                <a:gd name="connsiteY8" fmla="*/ 0 h 208191"/>
                <a:gd name="connsiteX9" fmla="*/ 979714 w 979714"/>
                <a:gd name="connsiteY9" fmla="*/ 14289 h 208191"/>
                <a:gd name="connsiteX10" fmla="*/ 489857 w 979714"/>
                <a:gd name="connsiteY10" fmla="*/ 208191 h 208191"/>
                <a:gd name="connsiteX11" fmla="*/ 0 w 979714"/>
                <a:gd name="connsiteY11" fmla="*/ 14289 h 208191"/>
                <a:gd name="connsiteX12" fmla="*/ 3639 w 979714"/>
                <a:gd name="connsiteY12" fmla="*/ 0 h 2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9714" h="208191">
                  <a:moveTo>
                    <a:pt x="3639" y="0"/>
                  </a:moveTo>
                  <a:lnTo>
                    <a:pt x="141658" y="0"/>
                  </a:lnTo>
                  <a:lnTo>
                    <a:pt x="138655" y="1687"/>
                  </a:lnTo>
                  <a:cubicBezTo>
                    <a:pt x="133880" y="5758"/>
                    <a:pt x="131372" y="9972"/>
                    <a:pt x="131372" y="14289"/>
                  </a:cubicBezTo>
                  <a:cubicBezTo>
                    <a:pt x="131372" y="48823"/>
                    <a:pt x="291871" y="76818"/>
                    <a:pt x="489857" y="76818"/>
                  </a:cubicBezTo>
                  <a:cubicBezTo>
                    <a:pt x="687843" y="76818"/>
                    <a:pt x="848342" y="48823"/>
                    <a:pt x="848342" y="14289"/>
                  </a:cubicBezTo>
                  <a:cubicBezTo>
                    <a:pt x="848342" y="9972"/>
                    <a:pt x="845834" y="5758"/>
                    <a:pt x="841059" y="1687"/>
                  </a:cubicBezTo>
                  <a:lnTo>
                    <a:pt x="838057" y="0"/>
                  </a:lnTo>
                  <a:lnTo>
                    <a:pt x="976075" y="0"/>
                  </a:lnTo>
                  <a:lnTo>
                    <a:pt x="979714" y="14289"/>
                  </a:lnTo>
                  <a:cubicBezTo>
                    <a:pt x="979714" y="121378"/>
                    <a:pt x="760398" y="208191"/>
                    <a:pt x="489857" y="208191"/>
                  </a:cubicBezTo>
                  <a:cubicBezTo>
                    <a:pt x="219316" y="208191"/>
                    <a:pt x="0" y="121378"/>
                    <a:pt x="0" y="14289"/>
                  </a:cubicBezTo>
                  <a:lnTo>
                    <a:pt x="3639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9799B29B-C382-4414-9571-5506B05452B8}"/>
                </a:ext>
              </a:extLst>
            </p:cNvPr>
            <p:cNvSpPr/>
            <p:nvPr/>
          </p:nvSpPr>
          <p:spPr>
            <a:xfrm flipH="1">
              <a:off x="6253492" y="4176585"/>
              <a:ext cx="441738" cy="268375"/>
            </a:xfrm>
            <a:custGeom>
              <a:avLst/>
              <a:gdLst>
                <a:gd name="connsiteX0" fmla="*/ 495641 w 1631626"/>
                <a:gd name="connsiteY0" fmla="*/ 0 h 991282"/>
                <a:gd name="connsiteX1" fmla="*/ 772759 w 1631626"/>
                <a:gd name="connsiteY1" fmla="*/ 84648 h 991282"/>
                <a:gd name="connsiteX2" fmla="*/ 813582 w 1631626"/>
                <a:gd name="connsiteY2" fmla="*/ 118330 h 991282"/>
                <a:gd name="connsiteX3" fmla="*/ 814387 w 1631626"/>
                <a:gd name="connsiteY3" fmla="*/ 111920 h 991282"/>
                <a:gd name="connsiteX4" fmla="*/ 840459 w 1631626"/>
                <a:gd name="connsiteY4" fmla="*/ 140506 h 991282"/>
                <a:gd name="connsiteX5" fmla="*/ 846112 w 1631626"/>
                <a:gd name="connsiteY5" fmla="*/ 145170 h 991282"/>
                <a:gd name="connsiteX6" fmla="*/ 859382 w 1631626"/>
                <a:gd name="connsiteY6" fmla="*/ 161253 h 991282"/>
                <a:gd name="connsiteX7" fmla="*/ 949353 w 1631626"/>
                <a:gd name="connsiteY7" fmla="*/ 259898 h 991282"/>
                <a:gd name="connsiteX8" fmla="*/ 1079726 w 1631626"/>
                <a:gd name="connsiteY8" fmla="*/ 389506 h 991282"/>
                <a:gd name="connsiteX9" fmla="*/ 1320573 w 1631626"/>
                <a:gd name="connsiteY9" fmla="*/ 569120 h 991282"/>
                <a:gd name="connsiteX10" fmla="*/ 1630816 w 1631626"/>
                <a:gd name="connsiteY10" fmla="*/ 609941 h 991282"/>
                <a:gd name="connsiteX11" fmla="*/ 1222601 w 1631626"/>
                <a:gd name="connsiteY11" fmla="*/ 663009 h 991282"/>
                <a:gd name="connsiteX12" fmla="*/ 1055233 w 1631626"/>
                <a:gd name="connsiteY12" fmla="*/ 716077 h 991282"/>
                <a:gd name="connsiteX13" fmla="*/ 900239 w 1631626"/>
                <a:gd name="connsiteY13" fmla="*/ 805629 h 991282"/>
                <a:gd name="connsiteX14" fmla="*/ 856979 w 1631626"/>
                <a:gd name="connsiteY14" fmla="*/ 832942 h 991282"/>
                <a:gd name="connsiteX15" fmla="*/ 846112 w 1631626"/>
                <a:gd name="connsiteY15" fmla="*/ 846112 h 991282"/>
                <a:gd name="connsiteX16" fmla="*/ 495641 w 1631626"/>
                <a:gd name="connsiteY16" fmla="*/ 991282 h 991282"/>
                <a:gd name="connsiteX17" fmla="*/ 0 w 1631626"/>
                <a:gd name="connsiteY17" fmla="*/ 495641 h 991282"/>
                <a:gd name="connsiteX18" fmla="*/ 495641 w 1631626"/>
                <a:gd name="connsiteY18" fmla="*/ 0 h 99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31626" h="991282">
                  <a:moveTo>
                    <a:pt x="495641" y="0"/>
                  </a:moveTo>
                  <a:cubicBezTo>
                    <a:pt x="598292" y="0"/>
                    <a:pt x="693654" y="31206"/>
                    <a:pt x="772759" y="84648"/>
                  </a:cubicBezTo>
                  <a:lnTo>
                    <a:pt x="813582" y="118330"/>
                  </a:lnTo>
                  <a:lnTo>
                    <a:pt x="814387" y="111920"/>
                  </a:lnTo>
                  <a:lnTo>
                    <a:pt x="840459" y="140506"/>
                  </a:lnTo>
                  <a:lnTo>
                    <a:pt x="846112" y="145170"/>
                  </a:lnTo>
                  <a:lnTo>
                    <a:pt x="859382" y="161253"/>
                  </a:lnTo>
                  <a:lnTo>
                    <a:pt x="949353" y="259898"/>
                  </a:lnTo>
                  <a:cubicBezTo>
                    <a:pt x="993831" y="307183"/>
                    <a:pt x="1037544" y="351406"/>
                    <a:pt x="1079726" y="389506"/>
                  </a:cubicBezTo>
                  <a:cubicBezTo>
                    <a:pt x="1164090" y="465706"/>
                    <a:pt x="1228725" y="532381"/>
                    <a:pt x="1320573" y="569120"/>
                  </a:cubicBezTo>
                  <a:cubicBezTo>
                    <a:pt x="1412421" y="605859"/>
                    <a:pt x="1647145" y="594293"/>
                    <a:pt x="1630816" y="609941"/>
                  </a:cubicBezTo>
                  <a:cubicBezTo>
                    <a:pt x="1614487" y="625589"/>
                    <a:pt x="1318531" y="645320"/>
                    <a:pt x="1222601" y="663009"/>
                  </a:cubicBezTo>
                  <a:cubicBezTo>
                    <a:pt x="1126671" y="680698"/>
                    <a:pt x="1140278" y="672534"/>
                    <a:pt x="1055233" y="716077"/>
                  </a:cubicBezTo>
                  <a:cubicBezTo>
                    <a:pt x="1012711" y="737849"/>
                    <a:pt x="959218" y="769315"/>
                    <a:pt x="900239" y="805629"/>
                  </a:cubicBezTo>
                  <a:lnTo>
                    <a:pt x="856979" y="832942"/>
                  </a:lnTo>
                  <a:lnTo>
                    <a:pt x="846112" y="846112"/>
                  </a:lnTo>
                  <a:cubicBezTo>
                    <a:pt x="756419" y="935806"/>
                    <a:pt x="632509" y="991282"/>
                    <a:pt x="495641" y="991282"/>
                  </a:cubicBezTo>
                  <a:cubicBezTo>
                    <a:pt x="221906" y="991282"/>
                    <a:pt x="0" y="769376"/>
                    <a:pt x="0" y="495641"/>
                  </a:cubicBezTo>
                  <a:cubicBezTo>
                    <a:pt x="0" y="221906"/>
                    <a:pt x="221906" y="0"/>
                    <a:pt x="495641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3E2A40B2-14EF-4B68-B788-F53044DD0C5C}"/>
              </a:ext>
            </a:extLst>
          </p:cNvPr>
          <p:cNvGrpSpPr/>
          <p:nvPr/>
        </p:nvGrpSpPr>
        <p:grpSpPr>
          <a:xfrm>
            <a:off x="7498285" y="4445572"/>
            <a:ext cx="676852" cy="450517"/>
            <a:chOff x="8128203" y="3983917"/>
            <a:chExt cx="870882" cy="579665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xmlns="" id="{4E24E9EC-9FA2-4EBD-8CB6-BC38AA8289E8}"/>
                </a:ext>
              </a:extLst>
            </p:cNvPr>
            <p:cNvSpPr/>
            <p:nvPr/>
          </p:nvSpPr>
          <p:spPr>
            <a:xfrm>
              <a:off x="8128203" y="4214605"/>
              <a:ext cx="127907" cy="1279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18" name="Explosion: 8 Points 117">
              <a:extLst>
                <a:ext uri="{FF2B5EF4-FFF2-40B4-BE49-F238E27FC236}">
                  <a16:creationId xmlns:a16="http://schemas.microsoft.com/office/drawing/2014/main" xmlns="" id="{9877021F-F8BA-412E-B730-1730C44A995C}"/>
                </a:ext>
              </a:extLst>
            </p:cNvPr>
            <p:cNvSpPr/>
            <p:nvPr/>
          </p:nvSpPr>
          <p:spPr>
            <a:xfrm>
              <a:off x="8419420" y="3983917"/>
              <a:ext cx="579665" cy="579665"/>
            </a:xfrm>
            <a:prstGeom prst="irregularSeal1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0ABE8672-5F13-44EB-BF37-C4FFE3E0749B}"/>
              </a:ext>
            </a:extLst>
          </p:cNvPr>
          <p:cNvGrpSpPr/>
          <p:nvPr/>
        </p:nvGrpSpPr>
        <p:grpSpPr>
          <a:xfrm>
            <a:off x="9585404" y="4642883"/>
            <a:ext cx="350990" cy="99685"/>
            <a:chOff x="10271668" y="4278558"/>
            <a:chExt cx="451607" cy="128261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xmlns="" id="{8BDD4C1B-2B37-4E9C-8270-E4772F950016}"/>
                </a:ext>
              </a:extLst>
            </p:cNvPr>
            <p:cNvSpPr/>
            <p:nvPr/>
          </p:nvSpPr>
          <p:spPr>
            <a:xfrm>
              <a:off x="10271668" y="4278912"/>
              <a:ext cx="127907" cy="1279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xmlns="" id="{881D9974-2B50-41A0-B7EB-148ABBF0DFA9}"/>
                </a:ext>
              </a:extLst>
            </p:cNvPr>
            <p:cNvSpPr/>
            <p:nvPr/>
          </p:nvSpPr>
          <p:spPr>
            <a:xfrm>
              <a:off x="10595368" y="4278558"/>
              <a:ext cx="127907" cy="1279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41B37A3E-B353-414C-BF14-44F8873222B6}"/>
              </a:ext>
            </a:extLst>
          </p:cNvPr>
          <p:cNvGrpSpPr/>
          <p:nvPr/>
        </p:nvGrpSpPr>
        <p:grpSpPr>
          <a:xfrm>
            <a:off x="1427165" y="4100192"/>
            <a:ext cx="1643803" cy="926658"/>
            <a:chOff x="712025" y="3557020"/>
            <a:chExt cx="2115024" cy="1192298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xmlns="" id="{DE8618DF-2024-4961-BF69-610369AE0CC7}"/>
                </a:ext>
              </a:extLst>
            </p:cNvPr>
            <p:cNvSpPr/>
            <p:nvPr/>
          </p:nvSpPr>
          <p:spPr>
            <a:xfrm>
              <a:off x="767956" y="3557020"/>
              <a:ext cx="2059093" cy="1192298"/>
            </a:xfrm>
            <a:prstGeom prst="ellipse">
              <a:avLst/>
            </a:prstGeom>
            <a:solidFill>
              <a:srgbClr val="E69E4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EF98D5EF-EC37-4809-BD8F-E11567C6F9B3}"/>
                </a:ext>
              </a:extLst>
            </p:cNvPr>
            <p:cNvSpPr/>
            <p:nvPr/>
          </p:nvSpPr>
          <p:spPr>
            <a:xfrm>
              <a:off x="2060101" y="4084655"/>
              <a:ext cx="127907" cy="1279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CD550E6C-17CA-4A8D-8F8D-096AACFCEF01}"/>
                </a:ext>
              </a:extLst>
            </p:cNvPr>
            <p:cNvSpPr/>
            <p:nvPr/>
          </p:nvSpPr>
          <p:spPr>
            <a:xfrm>
              <a:off x="1559340" y="4062133"/>
              <a:ext cx="187303" cy="1873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26" name="Arc 125">
              <a:extLst>
                <a:ext uri="{FF2B5EF4-FFF2-40B4-BE49-F238E27FC236}">
                  <a16:creationId xmlns:a16="http://schemas.microsoft.com/office/drawing/2014/main" xmlns="" id="{9667E9D5-F601-4CD2-AD62-B1AB85329965}"/>
                </a:ext>
              </a:extLst>
            </p:cNvPr>
            <p:cNvSpPr/>
            <p:nvPr/>
          </p:nvSpPr>
          <p:spPr>
            <a:xfrm flipH="1">
              <a:off x="712025" y="3746157"/>
              <a:ext cx="1418069" cy="918482"/>
            </a:xfrm>
            <a:prstGeom prst="arc">
              <a:avLst>
                <a:gd name="adj1" fmla="val 11306591"/>
                <a:gd name="adj2" fmla="val 20363268"/>
              </a:avLst>
            </a:prstGeom>
            <a:noFill/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27" name="Arc 126">
              <a:extLst>
                <a:ext uri="{FF2B5EF4-FFF2-40B4-BE49-F238E27FC236}">
                  <a16:creationId xmlns:a16="http://schemas.microsoft.com/office/drawing/2014/main" xmlns="" id="{78AEE30C-10EB-49EA-A142-99C54D1A3E45}"/>
                </a:ext>
              </a:extLst>
            </p:cNvPr>
            <p:cNvSpPr/>
            <p:nvPr/>
          </p:nvSpPr>
          <p:spPr>
            <a:xfrm rot="10476614" flipH="1">
              <a:off x="1664547" y="3958599"/>
              <a:ext cx="518240" cy="463045"/>
            </a:xfrm>
            <a:prstGeom prst="arc">
              <a:avLst>
                <a:gd name="adj1" fmla="val 11306591"/>
                <a:gd name="adj2" fmla="val 18980234"/>
              </a:avLst>
            </a:prstGeom>
            <a:noFill/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9A7BC3D4-2B20-4DAB-85C2-0C8C9C20D816}"/>
              </a:ext>
            </a:extLst>
          </p:cNvPr>
          <p:cNvSpPr/>
          <p:nvPr/>
        </p:nvSpPr>
        <p:spPr>
          <a:xfrm>
            <a:off x="8441802" y="2750428"/>
            <a:ext cx="99410" cy="9941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xmlns="" id="{A71A85FD-9F21-4865-ABC6-CF3EDBF704A8}"/>
              </a:ext>
            </a:extLst>
          </p:cNvPr>
          <p:cNvSpPr/>
          <p:nvPr/>
        </p:nvSpPr>
        <p:spPr>
          <a:xfrm>
            <a:off x="9580989" y="2796923"/>
            <a:ext cx="536178" cy="5361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86DB5F3A-3D25-4E0E-98DE-EFE57DF48981}"/>
              </a:ext>
            </a:extLst>
          </p:cNvPr>
          <p:cNvGrpSpPr/>
          <p:nvPr/>
        </p:nvGrpSpPr>
        <p:grpSpPr>
          <a:xfrm>
            <a:off x="3224029" y="2470185"/>
            <a:ext cx="1643803" cy="926658"/>
            <a:chOff x="3380335" y="2067828"/>
            <a:chExt cx="2115024" cy="1192298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xmlns="" id="{F8048D62-2572-4D00-B938-620C04CA9083}"/>
                </a:ext>
              </a:extLst>
            </p:cNvPr>
            <p:cNvSpPr/>
            <p:nvPr/>
          </p:nvSpPr>
          <p:spPr>
            <a:xfrm>
              <a:off x="3436266" y="2067828"/>
              <a:ext cx="2059093" cy="1192298"/>
            </a:xfrm>
            <a:prstGeom prst="ellipse">
              <a:avLst/>
            </a:prstGeom>
            <a:solidFill>
              <a:srgbClr val="E69E4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xmlns="" id="{FE2B81F5-8BE2-4A86-A4B5-BB3D0C34654D}"/>
                </a:ext>
              </a:extLst>
            </p:cNvPr>
            <p:cNvSpPr/>
            <p:nvPr/>
          </p:nvSpPr>
          <p:spPr>
            <a:xfrm>
              <a:off x="4227650" y="2572941"/>
              <a:ext cx="187303" cy="1873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33" name="Arc 132">
              <a:extLst>
                <a:ext uri="{FF2B5EF4-FFF2-40B4-BE49-F238E27FC236}">
                  <a16:creationId xmlns:a16="http://schemas.microsoft.com/office/drawing/2014/main" xmlns="" id="{FEA6700E-F9EE-4757-BAB2-061B702DE14C}"/>
                </a:ext>
              </a:extLst>
            </p:cNvPr>
            <p:cNvSpPr/>
            <p:nvPr/>
          </p:nvSpPr>
          <p:spPr>
            <a:xfrm flipH="1">
              <a:off x="3380335" y="2256965"/>
              <a:ext cx="1418069" cy="918482"/>
            </a:xfrm>
            <a:prstGeom prst="arc">
              <a:avLst>
                <a:gd name="adj1" fmla="val 12340976"/>
                <a:gd name="adj2" fmla="val 20363268"/>
              </a:avLst>
            </a:prstGeom>
            <a:noFill/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34" name="Arc 133">
              <a:extLst>
                <a:ext uri="{FF2B5EF4-FFF2-40B4-BE49-F238E27FC236}">
                  <a16:creationId xmlns:a16="http://schemas.microsoft.com/office/drawing/2014/main" xmlns="" id="{3DC8DB3B-0411-4F0C-B9FE-E3A6CC198DBA}"/>
                </a:ext>
              </a:extLst>
            </p:cNvPr>
            <p:cNvSpPr/>
            <p:nvPr/>
          </p:nvSpPr>
          <p:spPr>
            <a:xfrm rot="10476614" flipH="1">
              <a:off x="4332857" y="2469407"/>
              <a:ext cx="518240" cy="463045"/>
            </a:xfrm>
            <a:prstGeom prst="arc">
              <a:avLst>
                <a:gd name="adj1" fmla="val 11306591"/>
                <a:gd name="adj2" fmla="val 16138592"/>
              </a:avLst>
            </a:prstGeom>
            <a:noFill/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1A8FA1D8-C2D0-4818-8A73-6B5F70AB1983}"/>
                </a:ext>
              </a:extLst>
            </p:cNvPr>
            <p:cNvSpPr/>
            <p:nvPr/>
          </p:nvSpPr>
          <p:spPr>
            <a:xfrm>
              <a:off x="4633998" y="2385716"/>
              <a:ext cx="498022" cy="4980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262D5AD9-EC47-4F1B-BF44-AA0E37867EBD}"/>
              </a:ext>
            </a:extLst>
          </p:cNvPr>
          <p:cNvGrpSpPr/>
          <p:nvPr/>
        </p:nvGrpSpPr>
        <p:grpSpPr>
          <a:xfrm>
            <a:off x="6396137" y="2760394"/>
            <a:ext cx="714193" cy="450517"/>
            <a:chOff x="6919782" y="2377559"/>
            <a:chExt cx="918927" cy="57966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xmlns="" id="{A90EA8AA-D8CA-4687-9924-923AB7CCA07B}"/>
                </a:ext>
              </a:extLst>
            </p:cNvPr>
            <p:cNvSpPr/>
            <p:nvPr/>
          </p:nvSpPr>
          <p:spPr>
            <a:xfrm>
              <a:off x="7019716" y="2377559"/>
              <a:ext cx="689882" cy="57966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38" name="Arc 137">
              <a:extLst>
                <a:ext uri="{FF2B5EF4-FFF2-40B4-BE49-F238E27FC236}">
                  <a16:creationId xmlns:a16="http://schemas.microsoft.com/office/drawing/2014/main" xmlns="" id="{2BA59F15-AC15-406B-8791-15E9AF695650}"/>
                </a:ext>
              </a:extLst>
            </p:cNvPr>
            <p:cNvSpPr/>
            <p:nvPr/>
          </p:nvSpPr>
          <p:spPr>
            <a:xfrm rot="10800000" flipH="1">
              <a:off x="6919782" y="2501329"/>
              <a:ext cx="918927" cy="364338"/>
            </a:xfrm>
            <a:prstGeom prst="arc">
              <a:avLst>
                <a:gd name="adj1" fmla="val 9740458"/>
                <a:gd name="adj2" fmla="val 864613"/>
              </a:avLst>
            </a:prstGeom>
            <a:noFill/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xmlns="" id="{FCA0D5A0-94EE-4201-AE24-A8AD2D5DFD96}"/>
              </a:ext>
            </a:extLst>
          </p:cNvPr>
          <p:cNvCxnSpPr>
            <a:cxnSpLocks/>
          </p:cNvCxnSpPr>
          <p:nvPr/>
        </p:nvCxnSpPr>
        <p:spPr>
          <a:xfrm flipH="1" flipV="1">
            <a:off x="8598051" y="2880907"/>
            <a:ext cx="443708" cy="32887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xmlns="" id="{F6E5527B-8349-4099-B378-7DD4F1F7C33B}"/>
              </a:ext>
            </a:extLst>
          </p:cNvPr>
          <p:cNvCxnSpPr>
            <a:cxnSpLocks/>
          </p:cNvCxnSpPr>
          <p:nvPr/>
        </p:nvCxnSpPr>
        <p:spPr>
          <a:xfrm flipV="1">
            <a:off x="9267487" y="3151153"/>
            <a:ext cx="281096" cy="6874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>
            <a:extLst>
              <a:ext uri="{FF2B5EF4-FFF2-40B4-BE49-F238E27FC236}">
                <a16:creationId xmlns:a16="http://schemas.microsoft.com/office/drawing/2014/main" xmlns="" id="{B5FB84EC-2BEB-4BD2-AF68-073A7D57F641}"/>
              </a:ext>
            </a:extLst>
          </p:cNvPr>
          <p:cNvGrpSpPr/>
          <p:nvPr/>
        </p:nvGrpSpPr>
        <p:grpSpPr>
          <a:xfrm>
            <a:off x="888432" y="1339836"/>
            <a:ext cx="1561005" cy="905049"/>
            <a:chOff x="724170" y="1228836"/>
            <a:chExt cx="2008490" cy="1164495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xmlns="" id="{2571323E-B315-4503-BBD7-FB4D0627AE55}"/>
                </a:ext>
              </a:extLst>
            </p:cNvPr>
            <p:cNvGrpSpPr/>
            <p:nvPr/>
          </p:nvGrpSpPr>
          <p:grpSpPr>
            <a:xfrm>
              <a:off x="933338" y="1228836"/>
              <a:ext cx="1483559" cy="689882"/>
              <a:chOff x="567418" y="733536"/>
              <a:chExt cx="1483559" cy="68988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xmlns="" id="{E999D9C4-DD14-4EDF-9CFD-56301331A2E5}"/>
                  </a:ext>
                </a:extLst>
              </p:cNvPr>
              <p:cNvSpPr/>
              <p:nvPr/>
            </p:nvSpPr>
            <p:spPr>
              <a:xfrm>
                <a:off x="567418" y="733536"/>
                <a:ext cx="689882" cy="68988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xmlns="" id="{B3F51783-DE99-41EF-8974-D7A1A85002F8}"/>
                  </a:ext>
                </a:extLst>
              </p:cNvPr>
              <p:cNvSpPr/>
              <p:nvPr/>
            </p:nvSpPr>
            <p:spPr>
              <a:xfrm>
                <a:off x="1552955" y="835589"/>
                <a:ext cx="498022" cy="49802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8C692EFC-B46C-47FE-8853-2D470189072E}"/>
                </a:ext>
              </a:extLst>
            </p:cNvPr>
            <p:cNvSpPr txBox="1"/>
            <p:nvPr/>
          </p:nvSpPr>
          <p:spPr>
            <a:xfrm>
              <a:off x="724170" y="1997325"/>
              <a:ext cx="2008490" cy="3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1. Massive binary</a:t>
              </a: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DA10FED5-9A4F-4BA8-A61F-27C5973D39C2}"/>
              </a:ext>
            </a:extLst>
          </p:cNvPr>
          <p:cNvSpPr txBox="1"/>
          <p:nvPr/>
        </p:nvSpPr>
        <p:spPr>
          <a:xfrm>
            <a:off x="3497543" y="2001322"/>
            <a:ext cx="1264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2.1 Stable MT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4D8A75A5-38C0-4F9F-8947-8762E883C68E}"/>
              </a:ext>
            </a:extLst>
          </p:cNvPr>
          <p:cNvSpPr txBox="1"/>
          <p:nvPr/>
        </p:nvSpPr>
        <p:spPr>
          <a:xfrm>
            <a:off x="3048632" y="3499763"/>
            <a:ext cx="2018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2.2 Common envelope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F286766C-AA4A-481B-AE09-C32A1F9F68DD}"/>
              </a:ext>
            </a:extLst>
          </p:cNvPr>
          <p:cNvSpPr txBox="1"/>
          <p:nvPr/>
        </p:nvSpPr>
        <p:spPr>
          <a:xfrm>
            <a:off x="5907608" y="3293096"/>
            <a:ext cx="19872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3.2 Rejuvenation</a:t>
            </a:r>
            <a:b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/rapid rotation</a:t>
            </a:r>
          </a:p>
          <a:p>
            <a:pPr algn="ctr"/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(blue stragglers, </a:t>
            </a:r>
            <a:br>
              <a:rPr lang="en-GB" sz="1200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luminous blue variables?)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3DD8D0C7-5AB9-47C9-9887-9A77660AA83C}"/>
              </a:ext>
            </a:extLst>
          </p:cNvPr>
          <p:cNvGrpSpPr/>
          <p:nvPr/>
        </p:nvGrpSpPr>
        <p:grpSpPr>
          <a:xfrm>
            <a:off x="5719781" y="1340377"/>
            <a:ext cx="1974643" cy="1046498"/>
            <a:chOff x="6372648" y="1232381"/>
            <a:chExt cx="2540704" cy="1346492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xmlns="" id="{3E0B03BD-0FAB-4482-843B-5E30D1B72873}"/>
                </a:ext>
              </a:extLst>
            </p:cNvPr>
            <p:cNvGrpSpPr/>
            <p:nvPr/>
          </p:nvGrpSpPr>
          <p:grpSpPr>
            <a:xfrm>
              <a:off x="6833494" y="1232381"/>
              <a:ext cx="1578698" cy="689882"/>
              <a:chOff x="6683149" y="780480"/>
              <a:chExt cx="1578698" cy="689882"/>
            </a:xfrm>
          </p:grpSpPr>
          <p:sp>
            <p:nvSpPr>
              <p:cNvPr id="152" name="Explosion: 8 Points 151">
                <a:extLst>
                  <a:ext uri="{FF2B5EF4-FFF2-40B4-BE49-F238E27FC236}">
                    <a16:creationId xmlns:a16="http://schemas.microsoft.com/office/drawing/2014/main" xmlns="" id="{27DE3CFA-A890-42A6-8ACE-4A1124812A55}"/>
                  </a:ext>
                </a:extLst>
              </p:cNvPr>
              <p:cNvSpPr/>
              <p:nvPr/>
            </p:nvSpPr>
            <p:spPr>
              <a:xfrm>
                <a:off x="6683149" y="835589"/>
                <a:ext cx="579665" cy="579665"/>
              </a:xfrm>
              <a:prstGeom prst="irregularSeal1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xmlns="" id="{24891935-5E4E-42CB-BCD8-64F1257C9DD9}"/>
                  </a:ext>
                </a:extLst>
              </p:cNvPr>
              <p:cNvSpPr/>
              <p:nvPr/>
            </p:nvSpPr>
            <p:spPr>
              <a:xfrm>
                <a:off x="7571965" y="780480"/>
                <a:ext cx="689882" cy="68988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 dirty="0"/>
              </a:p>
            </p:txBody>
          </p: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4C517F0C-05B0-41CC-9469-BA08C5DC9EE3}"/>
                </a:ext>
              </a:extLst>
            </p:cNvPr>
            <p:cNvSpPr txBox="1"/>
            <p:nvPr/>
          </p:nvSpPr>
          <p:spPr>
            <a:xfrm>
              <a:off x="6372648" y="1945264"/>
              <a:ext cx="2540704" cy="633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3.1 Primary supernova</a:t>
              </a:r>
            </a:p>
            <a:p>
              <a:pPr algn="ctr"/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(type </a:t>
              </a:r>
              <a:r>
                <a:rPr lang="en-GB" sz="1200" dirty="0" err="1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Ib</a:t>
              </a:r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/</a:t>
              </a:r>
              <a:r>
                <a:rPr lang="en-GB" sz="1200" dirty="0" err="1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Ic</a:t>
              </a:r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/IIb supernova)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xmlns="" id="{2CD08DD4-39FB-47AB-9534-6438E18CF198}"/>
              </a:ext>
            </a:extLst>
          </p:cNvPr>
          <p:cNvGrpSpPr/>
          <p:nvPr/>
        </p:nvGrpSpPr>
        <p:grpSpPr>
          <a:xfrm>
            <a:off x="8344486" y="1321119"/>
            <a:ext cx="1891608" cy="1116868"/>
            <a:chOff x="9626729" y="1285988"/>
            <a:chExt cx="2433866" cy="1437035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xmlns="" id="{6558941B-EF92-4C3B-8018-4ADF2E611CA7}"/>
                </a:ext>
              </a:extLst>
            </p:cNvPr>
            <p:cNvGrpSpPr/>
            <p:nvPr/>
          </p:nvGrpSpPr>
          <p:grpSpPr>
            <a:xfrm>
              <a:off x="9938761" y="1285988"/>
              <a:ext cx="1758973" cy="689882"/>
              <a:chOff x="9572841" y="790688"/>
              <a:chExt cx="1758973" cy="689882"/>
            </a:xfrm>
          </p:grpSpPr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C060E5B6-031A-4DE6-ADD3-5086AAFD4CB2}"/>
                  </a:ext>
                </a:extLst>
              </p:cNvPr>
              <p:cNvSpPr/>
              <p:nvPr/>
            </p:nvSpPr>
            <p:spPr>
              <a:xfrm flipH="1">
                <a:off x="9623888" y="1094852"/>
                <a:ext cx="263273" cy="48628"/>
              </a:xfrm>
              <a:custGeom>
                <a:avLst/>
                <a:gdLst>
                  <a:gd name="connsiteX0" fmla="*/ 486218 w 972436"/>
                  <a:gd name="connsiteY0" fmla="*/ 0 h 179613"/>
                  <a:gd name="connsiteX1" fmla="*/ 966123 w 972436"/>
                  <a:gd name="connsiteY1" fmla="*/ 154824 h 179613"/>
                  <a:gd name="connsiteX2" fmla="*/ 972436 w 972436"/>
                  <a:gd name="connsiteY2" fmla="*/ 179613 h 179613"/>
                  <a:gd name="connsiteX3" fmla="*/ 834418 w 972436"/>
                  <a:gd name="connsiteY3" fmla="*/ 179613 h 179613"/>
                  <a:gd name="connsiteX4" fmla="*/ 816532 w 972436"/>
                  <a:gd name="connsiteY4" fmla="*/ 169563 h 179613"/>
                  <a:gd name="connsiteX5" fmla="*/ 486218 w 972436"/>
                  <a:gd name="connsiteY5" fmla="*/ 131373 h 179613"/>
                  <a:gd name="connsiteX6" fmla="*/ 155904 w 972436"/>
                  <a:gd name="connsiteY6" fmla="*/ 169563 h 179613"/>
                  <a:gd name="connsiteX7" fmla="*/ 138019 w 972436"/>
                  <a:gd name="connsiteY7" fmla="*/ 179613 h 179613"/>
                  <a:gd name="connsiteX8" fmla="*/ 0 w 972436"/>
                  <a:gd name="connsiteY8" fmla="*/ 179613 h 179613"/>
                  <a:gd name="connsiteX9" fmla="*/ 6313 w 972436"/>
                  <a:gd name="connsiteY9" fmla="*/ 154824 h 179613"/>
                  <a:gd name="connsiteX10" fmla="*/ 486218 w 972436"/>
                  <a:gd name="connsiteY10" fmla="*/ 0 h 17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2436" h="179613">
                    <a:moveTo>
                      <a:pt x="486218" y="0"/>
                    </a:moveTo>
                    <a:cubicBezTo>
                      <a:pt x="722942" y="0"/>
                      <a:pt x="920446" y="66466"/>
                      <a:pt x="966123" y="154824"/>
                    </a:cubicBezTo>
                    <a:lnTo>
                      <a:pt x="972436" y="179613"/>
                    </a:lnTo>
                    <a:lnTo>
                      <a:pt x="834418" y="179613"/>
                    </a:lnTo>
                    <a:lnTo>
                      <a:pt x="816532" y="169563"/>
                    </a:lnTo>
                    <a:cubicBezTo>
                      <a:pt x="762111" y="147120"/>
                      <a:pt x="634708" y="131373"/>
                      <a:pt x="486218" y="131373"/>
                    </a:cubicBezTo>
                    <a:cubicBezTo>
                      <a:pt x="337729" y="131373"/>
                      <a:pt x="210326" y="147120"/>
                      <a:pt x="155904" y="169563"/>
                    </a:cubicBezTo>
                    <a:lnTo>
                      <a:pt x="138019" y="179613"/>
                    </a:lnTo>
                    <a:lnTo>
                      <a:pt x="0" y="179613"/>
                    </a:lnTo>
                    <a:lnTo>
                      <a:pt x="6313" y="154824"/>
                    </a:lnTo>
                    <a:cubicBezTo>
                      <a:pt x="51991" y="66466"/>
                      <a:pt x="249495" y="0"/>
                      <a:pt x="48621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xmlns="" id="{900C72EC-E158-4B18-94B9-5A07F4E38AEC}"/>
                  </a:ext>
                </a:extLst>
              </p:cNvPr>
              <p:cNvSpPr/>
              <p:nvPr/>
            </p:nvSpPr>
            <p:spPr>
              <a:xfrm>
                <a:off x="10641932" y="790688"/>
                <a:ext cx="689882" cy="68988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977900">
                  <a:schemeClr val="accent1">
                    <a:lumMod val="60000"/>
                    <a:lumOff val="40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xmlns="" id="{722E47E8-DA75-4ED2-9277-24C8EE7162D3}"/>
                  </a:ext>
                </a:extLst>
              </p:cNvPr>
              <p:cNvSpPr/>
              <p:nvPr/>
            </p:nvSpPr>
            <p:spPr>
              <a:xfrm>
                <a:off x="9688956" y="1082260"/>
                <a:ext cx="127907" cy="12790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06B2B496-E0C5-410E-ADE1-523BB06604D0}"/>
                  </a:ext>
                </a:extLst>
              </p:cNvPr>
              <p:cNvSpPr/>
              <p:nvPr/>
            </p:nvSpPr>
            <p:spPr>
              <a:xfrm flipH="1">
                <a:off x="9622903" y="1143217"/>
                <a:ext cx="265243" cy="56365"/>
              </a:xfrm>
              <a:custGeom>
                <a:avLst/>
                <a:gdLst>
                  <a:gd name="connsiteX0" fmla="*/ 3639 w 979714"/>
                  <a:gd name="connsiteY0" fmla="*/ 0 h 208191"/>
                  <a:gd name="connsiteX1" fmla="*/ 141658 w 979714"/>
                  <a:gd name="connsiteY1" fmla="*/ 0 h 208191"/>
                  <a:gd name="connsiteX2" fmla="*/ 138655 w 979714"/>
                  <a:gd name="connsiteY2" fmla="*/ 1687 h 208191"/>
                  <a:gd name="connsiteX3" fmla="*/ 131372 w 979714"/>
                  <a:gd name="connsiteY3" fmla="*/ 14289 h 208191"/>
                  <a:gd name="connsiteX4" fmla="*/ 489857 w 979714"/>
                  <a:gd name="connsiteY4" fmla="*/ 76818 h 208191"/>
                  <a:gd name="connsiteX5" fmla="*/ 848342 w 979714"/>
                  <a:gd name="connsiteY5" fmla="*/ 14289 h 208191"/>
                  <a:gd name="connsiteX6" fmla="*/ 841059 w 979714"/>
                  <a:gd name="connsiteY6" fmla="*/ 1687 h 208191"/>
                  <a:gd name="connsiteX7" fmla="*/ 838057 w 979714"/>
                  <a:gd name="connsiteY7" fmla="*/ 0 h 208191"/>
                  <a:gd name="connsiteX8" fmla="*/ 976075 w 979714"/>
                  <a:gd name="connsiteY8" fmla="*/ 0 h 208191"/>
                  <a:gd name="connsiteX9" fmla="*/ 979714 w 979714"/>
                  <a:gd name="connsiteY9" fmla="*/ 14289 h 208191"/>
                  <a:gd name="connsiteX10" fmla="*/ 489857 w 979714"/>
                  <a:gd name="connsiteY10" fmla="*/ 208191 h 208191"/>
                  <a:gd name="connsiteX11" fmla="*/ 0 w 979714"/>
                  <a:gd name="connsiteY11" fmla="*/ 14289 h 208191"/>
                  <a:gd name="connsiteX12" fmla="*/ 3639 w 979714"/>
                  <a:gd name="connsiteY12" fmla="*/ 0 h 20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9714" h="208191">
                    <a:moveTo>
                      <a:pt x="3639" y="0"/>
                    </a:moveTo>
                    <a:lnTo>
                      <a:pt x="141658" y="0"/>
                    </a:lnTo>
                    <a:lnTo>
                      <a:pt x="138655" y="1687"/>
                    </a:lnTo>
                    <a:cubicBezTo>
                      <a:pt x="133880" y="5758"/>
                      <a:pt x="131372" y="9972"/>
                      <a:pt x="131372" y="14289"/>
                    </a:cubicBezTo>
                    <a:cubicBezTo>
                      <a:pt x="131372" y="48823"/>
                      <a:pt x="291871" y="76818"/>
                      <a:pt x="489857" y="76818"/>
                    </a:cubicBezTo>
                    <a:cubicBezTo>
                      <a:pt x="687843" y="76818"/>
                      <a:pt x="848342" y="48823"/>
                      <a:pt x="848342" y="14289"/>
                    </a:cubicBezTo>
                    <a:cubicBezTo>
                      <a:pt x="848342" y="9972"/>
                      <a:pt x="845834" y="5758"/>
                      <a:pt x="841059" y="1687"/>
                    </a:cubicBezTo>
                    <a:lnTo>
                      <a:pt x="838057" y="0"/>
                    </a:lnTo>
                    <a:lnTo>
                      <a:pt x="976075" y="0"/>
                    </a:lnTo>
                    <a:lnTo>
                      <a:pt x="979714" y="14289"/>
                    </a:lnTo>
                    <a:cubicBezTo>
                      <a:pt x="979714" y="121378"/>
                      <a:pt x="760398" y="208191"/>
                      <a:pt x="489857" y="208191"/>
                    </a:cubicBezTo>
                    <a:cubicBezTo>
                      <a:pt x="219316" y="208191"/>
                      <a:pt x="0" y="121378"/>
                      <a:pt x="0" y="14289"/>
                    </a:cubicBezTo>
                    <a:lnTo>
                      <a:pt x="3639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xmlns="" id="{B0FD8BC2-C782-46CE-BE8F-70E7FC7E35D1}"/>
                  </a:ext>
                </a:extLst>
              </p:cNvPr>
              <p:cNvGrpSpPr/>
              <p:nvPr/>
            </p:nvGrpSpPr>
            <p:grpSpPr>
              <a:xfrm rot="1080479">
                <a:off x="9572841" y="872003"/>
                <a:ext cx="154363" cy="154213"/>
                <a:chOff x="9044517" y="395817"/>
                <a:chExt cx="722486" cy="721782"/>
              </a:xfrm>
            </p:grpSpPr>
            <p:cxnSp>
              <p:nvCxnSpPr>
                <p:cNvPr id="171" name="Connector: Elbow 170">
                  <a:extLst>
                    <a:ext uri="{FF2B5EF4-FFF2-40B4-BE49-F238E27FC236}">
                      <a16:creationId xmlns:a16="http://schemas.microsoft.com/office/drawing/2014/main" xmlns="" id="{2A7C5633-967E-4250-9949-65F029C9E4CF}"/>
                    </a:ext>
                  </a:extLst>
                </p:cNvPr>
                <p:cNvCxnSpPr/>
                <p:nvPr/>
              </p:nvCxnSpPr>
              <p:spPr>
                <a:xfrm>
                  <a:off x="9044517" y="395817"/>
                  <a:ext cx="491066" cy="230716"/>
                </a:xfrm>
                <a:prstGeom prst="bentConnector3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nector: Elbow 171">
                  <a:extLst>
                    <a:ext uri="{FF2B5EF4-FFF2-40B4-BE49-F238E27FC236}">
                      <a16:creationId xmlns:a16="http://schemas.microsoft.com/office/drawing/2014/main" xmlns="" id="{ACF0FEB6-E6F0-401D-9FFE-C19718786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406112" y="756708"/>
                  <a:ext cx="491066" cy="230716"/>
                </a:xfrm>
                <a:prstGeom prst="bentConnector3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xmlns="" id="{7DE24EED-1CD4-42AC-A463-3009F726502E}"/>
                  </a:ext>
                </a:extLst>
              </p:cNvPr>
              <p:cNvGrpSpPr/>
              <p:nvPr/>
            </p:nvGrpSpPr>
            <p:grpSpPr>
              <a:xfrm rot="19935683" flipH="1">
                <a:off x="9765573" y="878982"/>
                <a:ext cx="154363" cy="154213"/>
                <a:chOff x="9044517" y="395817"/>
                <a:chExt cx="722486" cy="721782"/>
              </a:xfrm>
            </p:grpSpPr>
            <p:cxnSp>
              <p:nvCxnSpPr>
                <p:cNvPr id="169" name="Connector: Elbow 168">
                  <a:extLst>
                    <a:ext uri="{FF2B5EF4-FFF2-40B4-BE49-F238E27FC236}">
                      <a16:creationId xmlns:a16="http://schemas.microsoft.com/office/drawing/2014/main" xmlns="" id="{942A98F2-5099-4B84-8E19-DF468968558D}"/>
                    </a:ext>
                  </a:extLst>
                </p:cNvPr>
                <p:cNvCxnSpPr/>
                <p:nvPr/>
              </p:nvCxnSpPr>
              <p:spPr>
                <a:xfrm>
                  <a:off x="9044517" y="395817"/>
                  <a:ext cx="491066" cy="230716"/>
                </a:xfrm>
                <a:prstGeom prst="bentConnector3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nector: Elbow 169">
                  <a:extLst>
                    <a:ext uri="{FF2B5EF4-FFF2-40B4-BE49-F238E27FC236}">
                      <a16:creationId xmlns:a16="http://schemas.microsoft.com/office/drawing/2014/main" xmlns="" id="{95CBDD59-DACE-4E3C-BDB9-6296D666A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406112" y="756708"/>
                  <a:ext cx="491066" cy="230716"/>
                </a:xfrm>
                <a:prstGeom prst="bentConnector3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xmlns="" id="{4C0CAAF4-A1BD-4294-8CFA-068F0D5B62DF}"/>
                  </a:ext>
                </a:extLst>
              </p:cNvPr>
              <p:cNvGrpSpPr/>
              <p:nvPr/>
            </p:nvGrpSpPr>
            <p:grpSpPr>
              <a:xfrm rot="20519521" flipV="1">
                <a:off x="9575525" y="1270876"/>
                <a:ext cx="154363" cy="154213"/>
                <a:chOff x="9044517" y="395817"/>
                <a:chExt cx="722486" cy="721782"/>
              </a:xfrm>
            </p:grpSpPr>
            <p:cxnSp>
              <p:nvCxnSpPr>
                <p:cNvPr id="167" name="Connector: Elbow 166">
                  <a:extLst>
                    <a:ext uri="{FF2B5EF4-FFF2-40B4-BE49-F238E27FC236}">
                      <a16:creationId xmlns:a16="http://schemas.microsoft.com/office/drawing/2014/main" xmlns="" id="{C5FEBFC9-2E21-4FCE-88AE-13F89C774809}"/>
                    </a:ext>
                  </a:extLst>
                </p:cNvPr>
                <p:cNvCxnSpPr/>
                <p:nvPr/>
              </p:nvCxnSpPr>
              <p:spPr>
                <a:xfrm>
                  <a:off x="9044517" y="395817"/>
                  <a:ext cx="491066" cy="230716"/>
                </a:xfrm>
                <a:prstGeom prst="bentConnector3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nector: Elbow 167">
                  <a:extLst>
                    <a:ext uri="{FF2B5EF4-FFF2-40B4-BE49-F238E27FC236}">
                      <a16:creationId xmlns:a16="http://schemas.microsoft.com/office/drawing/2014/main" xmlns="" id="{8AAC0C61-D639-4A5E-9649-1204C50024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406112" y="756708"/>
                  <a:ext cx="491066" cy="230716"/>
                </a:xfrm>
                <a:prstGeom prst="bentConnector3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xmlns="" id="{32ACF140-0B15-40F2-B688-73156A7943A1}"/>
                  </a:ext>
                </a:extLst>
              </p:cNvPr>
              <p:cNvGrpSpPr/>
              <p:nvPr/>
            </p:nvGrpSpPr>
            <p:grpSpPr>
              <a:xfrm rot="1664317" flipH="1" flipV="1">
                <a:off x="9768257" y="1277855"/>
                <a:ext cx="154363" cy="154213"/>
                <a:chOff x="9044517" y="395817"/>
                <a:chExt cx="722486" cy="721782"/>
              </a:xfrm>
            </p:grpSpPr>
            <p:cxnSp>
              <p:nvCxnSpPr>
                <p:cNvPr id="165" name="Connector: Elbow 164">
                  <a:extLst>
                    <a:ext uri="{FF2B5EF4-FFF2-40B4-BE49-F238E27FC236}">
                      <a16:creationId xmlns:a16="http://schemas.microsoft.com/office/drawing/2014/main" xmlns="" id="{C86FE786-003F-4778-B101-921A5A91CE72}"/>
                    </a:ext>
                  </a:extLst>
                </p:cNvPr>
                <p:cNvCxnSpPr/>
                <p:nvPr/>
              </p:nvCxnSpPr>
              <p:spPr>
                <a:xfrm>
                  <a:off x="9044517" y="395817"/>
                  <a:ext cx="491066" cy="230716"/>
                </a:xfrm>
                <a:prstGeom prst="bentConnector3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or: Elbow 165">
                  <a:extLst>
                    <a:ext uri="{FF2B5EF4-FFF2-40B4-BE49-F238E27FC236}">
                      <a16:creationId xmlns:a16="http://schemas.microsoft.com/office/drawing/2014/main" xmlns="" id="{19369844-68A4-4763-936F-DD089176E4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406112" y="756708"/>
                  <a:ext cx="491066" cy="230716"/>
                </a:xfrm>
                <a:prstGeom prst="bentConnector3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F72FEE06-CEBA-4313-B1A9-C1DD3D3D3B78}"/>
                </a:ext>
              </a:extLst>
            </p:cNvPr>
            <p:cNvSpPr txBox="1"/>
            <p:nvPr/>
          </p:nvSpPr>
          <p:spPr>
            <a:xfrm>
              <a:off x="9626729" y="2089414"/>
              <a:ext cx="2433866" cy="633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4.1 Wind accretion</a:t>
              </a:r>
            </a:p>
            <a:p>
              <a:pPr algn="ctr"/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(high mass X-ray binary)</a:t>
              </a:r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062D7CAF-6072-475D-B50C-6096766B862E}"/>
              </a:ext>
            </a:extLst>
          </p:cNvPr>
          <p:cNvSpPr txBox="1"/>
          <p:nvPr/>
        </p:nvSpPr>
        <p:spPr>
          <a:xfrm>
            <a:off x="8353863" y="3417170"/>
            <a:ext cx="16429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4.2 Runaway stars</a:t>
            </a:r>
          </a:p>
          <a:p>
            <a:pPr algn="ctr"/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(hypervelocity stars)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EF9D82A2-E017-430D-9E82-59ACA43C0B83}"/>
              </a:ext>
            </a:extLst>
          </p:cNvPr>
          <p:cNvSpPr txBox="1"/>
          <p:nvPr/>
        </p:nvSpPr>
        <p:spPr>
          <a:xfrm>
            <a:off x="1276951" y="5137172"/>
            <a:ext cx="1919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5. Common envelope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CA0F92ED-E385-4F55-82AB-85C5E67F2DEB}"/>
              </a:ext>
            </a:extLst>
          </p:cNvPr>
          <p:cNvSpPr txBox="1"/>
          <p:nvPr/>
        </p:nvSpPr>
        <p:spPr>
          <a:xfrm>
            <a:off x="5560042" y="4990358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7. Case BB MT (?)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69E50837-CE9A-4E9D-993E-ED75CA909B50}"/>
              </a:ext>
            </a:extLst>
          </p:cNvPr>
          <p:cNvSpPr txBox="1"/>
          <p:nvPr/>
        </p:nvSpPr>
        <p:spPr>
          <a:xfrm>
            <a:off x="6909314" y="5002988"/>
            <a:ext cx="2020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8. Secondary </a:t>
            </a:r>
            <a:b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supernova</a:t>
            </a:r>
          </a:p>
          <a:p>
            <a:pPr algn="ctr"/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(ultra-stripped supernova)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14725FE2-1373-45CE-873B-50AA6C09F889}"/>
              </a:ext>
            </a:extLst>
          </p:cNvPr>
          <p:cNvSpPr txBox="1"/>
          <p:nvPr/>
        </p:nvSpPr>
        <p:spPr>
          <a:xfrm>
            <a:off x="8732998" y="5019897"/>
            <a:ext cx="208165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9. Double </a:t>
            </a:r>
            <a:b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compact object</a:t>
            </a:r>
          </a:p>
          <a:p>
            <a:pPr algn="ctr"/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(pulsar binaries, </a:t>
            </a:r>
            <a:br>
              <a:rPr lang="en-GB" sz="1200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gravitational wave sources)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84640571-07B4-4A6A-A10F-C0AA6200B76C}"/>
              </a:ext>
            </a:extLst>
          </p:cNvPr>
          <p:cNvSpPr txBox="1"/>
          <p:nvPr/>
        </p:nvSpPr>
        <p:spPr>
          <a:xfrm>
            <a:off x="3725994" y="4984015"/>
            <a:ext cx="1741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6.1 Compact binary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8C864014-8070-48B5-83D4-61AACB1FC095}"/>
              </a:ext>
            </a:extLst>
          </p:cNvPr>
          <p:cNvGrpSpPr/>
          <p:nvPr/>
        </p:nvGrpSpPr>
        <p:grpSpPr>
          <a:xfrm>
            <a:off x="3795403" y="5320969"/>
            <a:ext cx="1268106" cy="926658"/>
            <a:chOff x="3573509" y="5151168"/>
            <a:chExt cx="1631627" cy="1192298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xmlns="" id="{0D990268-C9C9-4F07-9608-2B6297E99B05}"/>
                </a:ext>
              </a:extLst>
            </p:cNvPr>
            <p:cNvSpPr/>
            <p:nvPr/>
          </p:nvSpPr>
          <p:spPr>
            <a:xfrm>
              <a:off x="3573509" y="5151168"/>
              <a:ext cx="1631627" cy="1192298"/>
            </a:xfrm>
            <a:prstGeom prst="ellipse">
              <a:avLst/>
            </a:prstGeom>
            <a:solidFill>
              <a:srgbClr val="E69E4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xmlns="" id="{BF1A546E-D8E9-40E5-BF29-9E027E7446FA}"/>
                </a:ext>
              </a:extLst>
            </p:cNvPr>
            <p:cNvSpPr/>
            <p:nvPr/>
          </p:nvSpPr>
          <p:spPr>
            <a:xfrm>
              <a:off x="4322372" y="5664551"/>
              <a:ext cx="127907" cy="1279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xmlns="" id="{965922E8-EA4D-4E79-80A1-24BFB3B0F8AE}"/>
              </a:ext>
            </a:extLst>
          </p:cNvPr>
          <p:cNvSpPr txBox="1"/>
          <p:nvPr/>
        </p:nvSpPr>
        <p:spPr>
          <a:xfrm>
            <a:off x="3434793" y="6297443"/>
            <a:ext cx="2474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6.2 Thorne-</a:t>
            </a:r>
            <a:r>
              <a:rPr lang="en-GB" sz="1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Zytkow</a:t>
            </a:r>
            <a:r>
              <a:rPr lang="en-GB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object(?)</a:t>
            </a:r>
          </a:p>
        </p:txBody>
      </p:sp>
      <p:sp>
        <p:nvSpPr>
          <p:cNvPr id="183" name="Arrow: Right 182">
            <a:extLst>
              <a:ext uri="{FF2B5EF4-FFF2-40B4-BE49-F238E27FC236}">
                <a16:creationId xmlns:a16="http://schemas.microsoft.com/office/drawing/2014/main" xmlns="" id="{A5C643B2-1885-4EE0-80D3-A5E58AA5A01E}"/>
              </a:ext>
            </a:extLst>
          </p:cNvPr>
          <p:cNvSpPr/>
          <p:nvPr/>
        </p:nvSpPr>
        <p:spPr>
          <a:xfrm>
            <a:off x="2604027" y="1553043"/>
            <a:ext cx="459786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84" name="Arrow: Right 183">
            <a:extLst>
              <a:ext uri="{FF2B5EF4-FFF2-40B4-BE49-F238E27FC236}">
                <a16:creationId xmlns:a16="http://schemas.microsoft.com/office/drawing/2014/main" xmlns="" id="{FE5EDF9B-62DE-424E-BF38-663034CF3A5F}"/>
              </a:ext>
            </a:extLst>
          </p:cNvPr>
          <p:cNvSpPr/>
          <p:nvPr/>
        </p:nvSpPr>
        <p:spPr>
          <a:xfrm rot="2345178">
            <a:off x="2616734" y="2316102"/>
            <a:ext cx="459786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85" name="Arrow: Right 184">
            <a:extLst>
              <a:ext uri="{FF2B5EF4-FFF2-40B4-BE49-F238E27FC236}">
                <a16:creationId xmlns:a16="http://schemas.microsoft.com/office/drawing/2014/main" xmlns="" id="{9A614C7B-B516-4B46-8361-8847C2F01EA5}"/>
              </a:ext>
            </a:extLst>
          </p:cNvPr>
          <p:cNvSpPr/>
          <p:nvPr/>
        </p:nvSpPr>
        <p:spPr>
          <a:xfrm rot="19441903">
            <a:off x="5011626" y="2299466"/>
            <a:ext cx="694869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86" name="Arrow: Right 185">
            <a:extLst>
              <a:ext uri="{FF2B5EF4-FFF2-40B4-BE49-F238E27FC236}">
                <a16:creationId xmlns:a16="http://schemas.microsoft.com/office/drawing/2014/main" xmlns="" id="{49E2934A-5B06-49CF-90A7-0A94C00A63E8}"/>
              </a:ext>
            </a:extLst>
          </p:cNvPr>
          <p:cNvSpPr/>
          <p:nvPr/>
        </p:nvSpPr>
        <p:spPr>
          <a:xfrm>
            <a:off x="5091148" y="1588202"/>
            <a:ext cx="459786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87" name="Arrow: Right 186">
            <a:extLst>
              <a:ext uri="{FF2B5EF4-FFF2-40B4-BE49-F238E27FC236}">
                <a16:creationId xmlns:a16="http://schemas.microsoft.com/office/drawing/2014/main" xmlns="" id="{6974C859-A89A-4A24-8AD6-5B22860D9880}"/>
              </a:ext>
            </a:extLst>
          </p:cNvPr>
          <p:cNvSpPr/>
          <p:nvPr/>
        </p:nvSpPr>
        <p:spPr>
          <a:xfrm>
            <a:off x="5156418" y="2975682"/>
            <a:ext cx="695133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88" name="Arrow: Right 187">
            <a:extLst>
              <a:ext uri="{FF2B5EF4-FFF2-40B4-BE49-F238E27FC236}">
                <a16:creationId xmlns:a16="http://schemas.microsoft.com/office/drawing/2014/main" xmlns="" id="{1AC1B7B1-BCB6-4306-8368-F72A2B9A9E6C}"/>
              </a:ext>
            </a:extLst>
          </p:cNvPr>
          <p:cNvSpPr/>
          <p:nvPr/>
        </p:nvSpPr>
        <p:spPr>
          <a:xfrm>
            <a:off x="7674197" y="1644208"/>
            <a:ext cx="698111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89" name="Arrow: Right 188">
            <a:extLst>
              <a:ext uri="{FF2B5EF4-FFF2-40B4-BE49-F238E27FC236}">
                <a16:creationId xmlns:a16="http://schemas.microsoft.com/office/drawing/2014/main" xmlns="" id="{87F747CF-9CF8-4AE2-9884-43D78B2541D3}"/>
              </a:ext>
            </a:extLst>
          </p:cNvPr>
          <p:cNvSpPr/>
          <p:nvPr/>
        </p:nvSpPr>
        <p:spPr>
          <a:xfrm rot="2620267">
            <a:off x="7604212" y="2394999"/>
            <a:ext cx="657801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28927B31-5E94-418F-A90C-C1AB29645726}"/>
              </a:ext>
            </a:extLst>
          </p:cNvPr>
          <p:cNvSpPr txBox="1"/>
          <p:nvPr/>
        </p:nvSpPr>
        <p:spPr>
          <a:xfrm rot="19544469">
            <a:off x="4884521" y="2301367"/>
            <a:ext cx="753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envelope</a:t>
            </a:r>
            <a:br>
              <a:rPr lang="en-GB" sz="1100" dirty="0"/>
            </a:br>
            <a:r>
              <a:rPr lang="en-GB" sz="1100" dirty="0"/>
              <a:t> ejection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B9D23AC7-1077-466D-B84A-3BAACE0EB6E3}"/>
              </a:ext>
            </a:extLst>
          </p:cNvPr>
          <p:cNvSpPr txBox="1"/>
          <p:nvPr/>
        </p:nvSpPr>
        <p:spPr>
          <a:xfrm>
            <a:off x="5134534" y="2922028"/>
            <a:ext cx="6367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stellar </a:t>
            </a:r>
            <a:br>
              <a:rPr lang="en-GB" sz="1100" dirty="0"/>
            </a:br>
            <a:r>
              <a:rPr lang="en-GB" sz="1100" dirty="0"/>
              <a:t>merger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20627638-512D-477D-825A-1C6BAC912B7C}"/>
              </a:ext>
            </a:extLst>
          </p:cNvPr>
          <p:cNvSpPr txBox="1"/>
          <p:nvPr/>
        </p:nvSpPr>
        <p:spPr>
          <a:xfrm>
            <a:off x="7615712" y="1688780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survival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xmlns="" id="{B48E8231-2F59-4E35-87E1-24D11D605F2B}"/>
              </a:ext>
            </a:extLst>
          </p:cNvPr>
          <p:cNvSpPr txBox="1"/>
          <p:nvPr/>
        </p:nvSpPr>
        <p:spPr>
          <a:xfrm rot="2569454">
            <a:off x="7499362" y="2406491"/>
            <a:ext cx="8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disruption</a:t>
            </a:r>
          </a:p>
        </p:txBody>
      </p:sp>
      <p:sp>
        <p:nvSpPr>
          <p:cNvPr id="194" name="Arrow: Right 193">
            <a:extLst>
              <a:ext uri="{FF2B5EF4-FFF2-40B4-BE49-F238E27FC236}">
                <a16:creationId xmlns:a16="http://schemas.microsoft.com/office/drawing/2014/main" xmlns="" id="{2AC0C1EA-2464-41CB-BA5B-A8550177C829}"/>
              </a:ext>
            </a:extLst>
          </p:cNvPr>
          <p:cNvSpPr/>
          <p:nvPr/>
        </p:nvSpPr>
        <p:spPr>
          <a:xfrm>
            <a:off x="881386" y="4424940"/>
            <a:ext cx="459786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95" name="Arrow: Right 194">
            <a:extLst>
              <a:ext uri="{FF2B5EF4-FFF2-40B4-BE49-F238E27FC236}">
                <a16:creationId xmlns:a16="http://schemas.microsoft.com/office/drawing/2014/main" xmlns="" id="{EBD132FA-5949-4151-8581-86DE94CC5EDC}"/>
              </a:ext>
            </a:extLst>
          </p:cNvPr>
          <p:cNvSpPr/>
          <p:nvPr/>
        </p:nvSpPr>
        <p:spPr>
          <a:xfrm>
            <a:off x="3230866" y="4469211"/>
            <a:ext cx="683483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B25ACA4C-9659-4BAA-9E54-367065C3D3FF}"/>
              </a:ext>
            </a:extLst>
          </p:cNvPr>
          <p:cNvSpPr txBox="1"/>
          <p:nvPr/>
        </p:nvSpPr>
        <p:spPr>
          <a:xfrm>
            <a:off x="3117211" y="4418065"/>
            <a:ext cx="753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envelope</a:t>
            </a:r>
            <a:br>
              <a:rPr lang="en-GB" sz="1100" dirty="0"/>
            </a:br>
            <a:r>
              <a:rPr lang="en-GB" sz="1100" dirty="0"/>
              <a:t> ejection</a:t>
            </a:r>
          </a:p>
        </p:txBody>
      </p:sp>
      <p:sp>
        <p:nvSpPr>
          <p:cNvPr id="197" name="Arrow: Right 196">
            <a:extLst>
              <a:ext uri="{FF2B5EF4-FFF2-40B4-BE49-F238E27FC236}">
                <a16:creationId xmlns:a16="http://schemas.microsoft.com/office/drawing/2014/main" xmlns="" id="{0E731403-DA38-4B42-ACF4-D52078AA03DD}"/>
              </a:ext>
            </a:extLst>
          </p:cNvPr>
          <p:cNvSpPr/>
          <p:nvPr/>
        </p:nvSpPr>
        <p:spPr>
          <a:xfrm rot="2345178">
            <a:off x="3049008" y="5093164"/>
            <a:ext cx="738978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83194992-89F7-4E4A-A44F-693DB61EC7CC}"/>
              </a:ext>
            </a:extLst>
          </p:cNvPr>
          <p:cNvSpPr txBox="1"/>
          <p:nvPr/>
        </p:nvSpPr>
        <p:spPr>
          <a:xfrm rot="2416700">
            <a:off x="3071768" y="4993321"/>
            <a:ext cx="6367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stellar </a:t>
            </a:r>
            <a:br>
              <a:rPr lang="en-GB" sz="1100" dirty="0"/>
            </a:br>
            <a:r>
              <a:rPr lang="en-GB" sz="1100" dirty="0"/>
              <a:t>merger</a:t>
            </a:r>
          </a:p>
        </p:txBody>
      </p:sp>
      <p:sp>
        <p:nvSpPr>
          <p:cNvPr id="199" name="Arrow: Right 198">
            <a:extLst>
              <a:ext uri="{FF2B5EF4-FFF2-40B4-BE49-F238E27FC236}">
                <a16:creationId xmlns:a16="http://schemas.microsoft.com/office/drawing/2014/main" xmlns="" id="{0B1138CE-0777-4273-9615-3FC585145FD7}"/>
              </a:ext>
            </a:extLst>
          </p:cNvPr>
          <p:cNvSpPr/>
          <p:nvPr/>
        </p:nvSpPr>
        <p:spPr>
          <a:xfrm>
            <a:off x="5152645" y="4479720"/>
            <a:ext cx="459786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200" name="Arrow: Right 199">
            <a:extLst>
              <a:ext uri="{FF2B5EF4-FFF2-40B4-BE49-F238E27FC236}">
                <a16:creationId xmlns:a16="http://schemas.microsoft.com/office/drawing/2014/main" xmlns="" id="{8A4FE34C-9B8D-460F-B7CC-CFF7E70B1A81}"/>
              </a:ext>
            </a:extLst>
          </p:cNvPr>
          <p:cNvSpPr/>
          <p:nvPr/>
        </p:nvSpPr>
        <p:spPr>
          <a:xfrm>
            <a:off x="6825369" y="4526320"/>
            <a:ext cx="459786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201" name="Arrow: Right 200">
            <a:extLst>
              <a:ext uri="{FF2B5EF4-FFF2-40B4-BE49-F238E27FC236}">
                <a16:creationId xmlns:a16="http://schemas.microsoft.com/office/drawing/2014/main" xmlns="" id="{884D220B-90AB-42A2-B911-4BE86242EAA8}"/>
              </a:ext>
            </a:extLst>
          </p:cNvPr>
          <p:cNvSpPr/>
          <p:nvPr/>
        </p:nvSpPr>
        <p:spPr>
          <a:xfrm>
            <a:off x="8601396" y="4526514"/>
            <a:ext cx="459786" cy="333084"/>
          </a:xfrm>
          <a:prstGeom prst="rightArrow">
            <a:avLst/>
          </a:prstGeom>
          <a:solidFill>
            <a:srgbClr val="B0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203" name="Title 202">
            <a:extLst>
              <a:ext uri="{FF2B5EF4-FFF2-40B4-BE49-F238E27FC236}">
                <a16:creationId xmlns:a16="http://schemas.microsoft.com/office/drawing/2014/main" xmlns="" id="{270AA425-6259-421C-92EF-CED754BCC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93" y="-99722"/>
            <a:ext cx="10515600" cy="1325563"/>
          </a:xfrm>
        </p:spPr>
        <p:txBody>
          <a:bodyPr/>
          <a:lstStyle/>
          <a:p>
            <a:r>
              <a:rPr lang="en-GB" dirty="0"/>
              <a:t>Diversity of massive binary evolution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EA691066-C7F8-40A2-86F8-C55BF594384B}"/>
              </a:ext>
            </a:extLst>
          </p:cNvPr>
          <p:cNvSpPr txBox="1"/>
          <p:nvPr/>
        </p:nvSpPr>
        <p:spPr>
          <a:xfrm rot="20685812">
            <a:off x="8392031" y="2862688"/>
            <a:ext cx="164109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Ongoing work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5AA25DDF-348A-404D-B566-80D3FEEFD617}"/>
              </a:ext>
            </a:extLst>
          </p:cNvPr>
          <p:cNvSpPr txBox="1"/>
          <p:nvPr/>
        </p:nvSpPr>
        <p:spPr>
          <a:xfrm rot="20685812">
            <a:off x="8258864" y="1375471"/>
            <a:ext cx="189987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RH &amp; Mandel ‘21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CEBA77CF-A17A-49D6-B881-4E0FF004EBEB}"/>
              </a:ext>
            </a:extLst>
          </p:cNvPr>
          <p:cNvSpPr txBox="1"/>
          <p:nvPr/>
        </p:nvSpPr>
        <p:spPr>
          <a:xfrm rot="20685812">
            <a:off x="3259789" y="1389013"/>
            <a:ext cx="164109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Ongoing work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F90877B4-511C-4507-AC73-9C9F220833EF}"/>
              </a:ext>
            </a:extLst>
          </p:cNvPr>
          <p:cNvSpPr txBox="1"/>
          <p:nvPr/>
        </p:nvSpPr>
        <p:spPr>
          <a:xfrm rot="20685812">
            <a:off x="3479496" y="2765271"/>
            <a:ext cx="133241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Lau,RH+’22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A9707608-3FBE-4735-9215-02E29AC4FB0E}"/>
              </a:ext>
            </a:extLst>
          </p:cNvPr>
          <p:cNvSpPr txBox="1"/>
          <p:nvPr/>
        </p:nvSpPr>
        <p:spPr>
          <a:xfrm rot="20685812">
            <a:off x="5768871" y="1349309"/>
            <a:ext cx="1895584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RH+’14,’15,’18,’20</a:t>
            </a:r>
          </a:p>
          <a:p>
            <a:r>
              <a:rPr lang="en-GB" b="1" dirty="0">
                <a:solidFill>
                  <a:schemeClr val="bg1"/>
                </a:solidFill>
              </a:rPr>
              <a:t>Ogata,RH+’21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xmlns="" id="{3F257D83-9506-4542-A826-27CC403FFF72}"/>
              </a:ext>
            </a:extLst>
          </p:cNvPr>
          <p:cNvSpPr txBox="1"/>
          <p:nvPr/>
        </p:nvSpPr>
        <p:spPr>
          <a:xfrm rot="20685812">
            <a:off x="6251089" y="2788534"/>
            <a:ext cx="931665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RH+‘21</a:t>
            </a:r>
          </a:p>
        </p:txBody>
      </p:sp>
    </p:spTree>
    <p:extLst>
      <p:ext uri="{BB962C8B-B14F-4D97-AF65-F5344CB8AC3E}">
        <p14:creationId xmlns:p14="http://schemas.microsoft.com/office/powerpoint/2010/main" val="1146513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F467BF9-BCEE-4F6C-B65D-F4797527B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Common envelope evolution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404CF13-F1A7-46F1-8744-DF3A95682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Beyond the energy formalism</a:t>
            </a:r>
          </a:p>
        </p:txBody>
      </p:sp>
    </p:spTree>
    <p:extLst>
      <p:ext uri="{BB962C8B-B14F-4D97-AF65-F5344CB8AC3E}">
        <p14:creationId xmlns:p14="http://schemas.microsoft.com/office/powerpoint/2010/main" val="1162305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51722" y="980728"/>
            <a:ext cx="9259078" cy="155499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A vital process for many astronomical objects</a:t>
            </a:r>
            <a:br>
              <a:rPr kumimoji="1" lang="en-US" altLang="ja-JP" dirty="0"/>
            </a:br>
            <a:endParaRPr kumimoji="1" lang="ja-JP" altLang="en-US" sz="2400" u="sng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059227" y="-39256"/>
            <a:ext cx="9874898" cy="114300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What is a common-envelope phase?</a:t>
            </a: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>
          <a:xfrm>
            <a:off x="3071664" y="1700808"/>
            <a:ext cx="1080120" cy="1080120"/>
          </a:xfrm>
          <a:prstGeom prst="ellipse">
            <a:avLst/>
          </a:prstGeom>
          <a:gradFill flip="none" rotWithShape="1">
            <a:gsLst>
              <a:gs pos="10000">
                <a:srgbClr val="FFC000"/>
              </a:gs>
              <a:gs pos="7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RSG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4511824" y="1700808"/>
            <a:ext cx="792088" cy="792088"/>
          </a:xfrm>
          <a:prstGeom prst="ellipse">
            <a:avLst/>
          </a:prstGeom>
          <a:gradFill flip="none" rotWithShape="1">
            <a:gsLst>
              <a:gs pos="10000">
                <a:srgbClr val="FFC000"/>
              </a:gs>
              <a:gs pos="7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MS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右矢印 5"/>
          <p:cNvSpPr/>
          <p:nvPr/>
        </p:nvSpPr>
        <p:spPr>
          <a:xfrm rot="641618">
            <a:off x="5492620" y="2078715"/>
            <a:ext cx="100811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上カーブ矢印 6"/>
          <p:cNvSpPr/>
          <p:nvPr/>
        </p:nvSpPr>
        <p:spPr>
          <a:xfrm rot="20260108">
            <a:off x="4093253" y="2477220"/>
            <a:ext cx="635977" cy="276065"/>
          </a:xfrm>
          <a:prstGeom prst="curved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上カーブ矢印 8"/>
          <p:cNvSpPr/>
          <p:nvPr/>
        </p:nvSpPr>
        <p:spPr>
          <a:xfrm rot="11207492">
            <a:off x="3873429" y="1476870"/>
            <a:ext cx="695522" cy="276065"/>
          </a:xfrm>
          <a:prstGeom prst="curvedUpArrow">
            <a:avLst>
              <a:gd name="adj1" fmla="val 25000"/>
              <a:gd name="adj2" fmla="val 51051"/>
              <a:gd name="adj3" fmla="val 25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2248778" y="2749016"/>
            <a:ext cx="896009" cy="896009"/>
          </a:xfrm>
          <a:prstGeom prst="ellipse">
            <a:avLst/>
          </a:prstGeom>
          <a:gradFill flip="none" rotWithShape="1">
            <a:gsLst>
              <a:gs pos="10000">
                <a:srgbClr val="FFC000"/>
              </a:gs>
              <a:gs pos="7200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AU" altLang="ja-JP" dirty="0">
                <a:solidFill>
                  <a:srgbClr val="FF0000"/>
                </a:solidFill>
              </a:rPr>
              <a:t>RSG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1862708" y="2311717"/>
            <a:ext cx="448005" cy="448005"/>
          </a:xfrm>
          <a:prstGeom prst="ellipse">
            <a:avLst/>
          </a:prstGeom>
          <a:gradFill flip="none" rotWithShape="1">
            <a:gsLst>
              <a:gs pos="10000">
                <a:srgbClr val="00B0F0"/>
              </a:gs>
              <a:gs pos="7200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47529" y="2377423"/>
            <a:ext cx="50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NS</a:t>
            </a:r>
            <a:endParaRPr kumimoji="1" lang="ja-JP" altLang="en-US" dirty="0"/>
          </a:p>
        </p:txBody>
      </p:sp>
      <p:sp>
        <p:nvSpPr>
          <p:cNvPr id="13" name="上カーブ矢印 12"/>
          <p:cNvSpPr/>
          <p:nvPr/>
        </p:nvSpPr>
        <p:spPr>
          <a:xfrm rot="12298969">
            <a:off x="2387224" y="2292343"/>
            <a:ext cx="576064" cy="276065"/>
          </a:xfrm>
          <a:prstGeom prst="curved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上カーブ矢印 13"/>
          <p:cNvSpPr/>
          <p:nvPr/>
        </p:nvSpPr>
        <p:spPr>
          <a:xfrm rot="3175356">
            <a:off x="1662970" y="2939034"/>
            <a:ext cx="576064" cy="276065"/>
          </a:xfrm>
          <a:prstGeom prst="curved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63279" y="307706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Common envelope</a:t>
            </a:r>
            <a:endParaRPr kumimoji="1" lang="ja-JP" altLang="en-US" sz="2400" dirty="0"/>
          </a:p>
        </p:txBody>
      </p:sp>
      <p:sp>
        <p:nvSpPr>
          <p:cNvPr id="16" name="右矢印 15"/>
          <p:cNvSpPr/>
          <p:nvPr/>
        </p:nvSpPr>
        <p:spPr>
          <a:xfrm rot="9472995">
            <a:off x="4600041" y="3416347"/>
            <a:ext cx="1833440" cy="476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7426991">
            <a:off x="6556024" y="3753682"/>
            <a:ext cx="925687" cy="476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 rot="4331840">
            <a:off x="8154349" y="3659203"/>
            <a:ext cx="825526" cy="522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4" name="Picture 4" descr="http://geeked.gsfc.nasa.gov/wp-content/uploads/2012/01/xrb_still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89" y="3920341"/>
            <a:ext cx="2737418" cy="155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2207569" y="5517232"/>
            <a:ext cx="176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X-ray binaries</a:t>
            </a:r>
            <a:endParaRPr kumimoji="1" lang="ja-JP" alt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684" y="4509479"/>
            <a:ext cx="2336753" cy="165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4896103" y="62373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Type </a:t>
            </a:r>
            <a:r>
              <a:rPr kumimoji="1" lang="en-US" altLang="ja-JP" dirty="0" err="1"/>
              <a:t>Ia</a:t>
            </a:r>
            <a:r>
              <a:rPr kumimoji="1" lang="en-US" altLang="ja-JP" dirty="0"/>
              <a:t> supernova</a:t>
            </a:r>
            <a:endParaRPr kumimoji="1" lang="ja-JP" altLang="en-US" dirty="0"/>
          </a:p>
        </p:txBody>
      </p:sp>
      <p:pic>
        <p:nvPicPr>
          <p:cNvPr id="5127" name="Picture 7" descr="http://www.cfa.harvard.edu/image_archive/2012/90/hi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452" y="4509479"/>
            <a:ext cx="2248653" cy="14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8123412" y="6118720"/>
            <a:ext cx="169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Binary NS/BH</a:t>
            </a:r>
            <a:endParaRPr kumimoji="1" lang="ja-JP" altLang="en-US" dirty="0"/>
          </a:p>
        </p:txBody>
      </p:sp>
      <p:sp>
        <p:nvSpPr>
          <p:cNvPr id="25" name="右矢印 24"/>
          <p:cNvSpPr/>
          <p:nvPr/>
        </p:nvSpPr>
        <p:spPr>
          <a:xfrm rot="3229737">
            <a:off x="9367703" y="3413739"/>
            <a:ext cx="603867" cy="522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584298" y="3992172"/>
            <a:ext cx="108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more…</a:t>
            </a:r>
            <a:endParaRPr kumimoji="1" lang="ja-JP" alt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DCAB35A-C84D-4082-AB63-8DAEBC2E890A}"/>
              </a:ext>
            </a:extLst>
          </p:cNvPr>
          <p:cNvGrpSpPr/>
          <p:nvPr/>
        </p:nvGrpSpPr>
        <p:grpSpPr>
          <a:xfrm>
            <a:off x="6500353" y="1413983"/>
            <a:ext cx="2933629" cy="1653769"/>
            <a:chOff x="712025" y="3557020"/>
            <a:chExt cx="2115024" cy="119229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22454F3F-29A7-4E06-9E93-2AFDBA4BAD9E}"/>
                </a:ext>
              </a:extLst>
            </p:cNvPr>
            <p:cNvSpPr/>
            <p:nvPr/>
          </p:nvSpPr>
          <p:spPr>
            <a:xfrm>
              <a:off x="767956" y="3557020"/>
              <a:ext cx="2059093" cy="1192298"/>
            </a:xfrm>
            <a:prstGeom prst="ellipse">
              <a:avLst/>
            </a:prstGeom>
            <a:solidFill>
              <a:srgbClr val="E69E4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C0F62EDE-5FED-42B6-B0D2-45FE1D969056}"/>
                </a:ext>
              </a:extLst>
            </p:cNvPr>
            <p:cNvSpPr/>
            <p:nvPr/>
          </p:nvSpPr>
          <p:spPr>
            <a:xfrm>
              <a:off x="2060101" y="4084655"/>
              <a:ext cx="127907" cy="1279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8272CA8-00B1-4AB5-9779-E39F35049952}"/>
                </a:ext>
              </a:extLst>
            </p:cNvPr>
            <p:cNvSpPr/>
            <p:nvPr/>
          </p:nvSpPr>
          <p:spPr>
            <a:xfrm>
              <a:off x="1559340" y="4062133"/>
              <a:ext cx="187303" cy="1873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xmlns="" id="{07A3225D-4261-4D32-A602-D844F4DEF804}"/>
                </a:ext>
              </a:extLst>
            </p:cNvPr>
            <p:cNvSpPr/>
            <p:nvPr/>
          </p:nvSpPr>
          <p:spPr>
            <a:xfrm flipH="1">
              <a:off x="712025" y="3746157"/>
              <a:ext cx="1418069" cy="918482"/>
            </a:xfrm>
            <a:prstGeom prst="arc">
              <a:avLst>
                <a:gd name="adj1" fmla="val 11306591"/>
                <a:gd name="adj2" fmla="val 20363268"/>
              </a:avLst>
            </a:prstGeom>
            <a:noFill/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xmlns="" id="{9CB6B460-31B0-4948-AA5F-FADF99D6B628}"/>
                </a:ext>
              </a:extLst>
            </p:cNvPr>
            <p:cNvSpPr/>
            <p:nvPr/>
          </p:nvSpPr>
          <p:spPr>
            <a:xfrm rot="10476614" flipH="1">
              <a:off x="1664547" y="3958599"/>
              <a:ext cx="518240" cy="463045"/>
            </a:xfrm>
            <a:prstGeom prst="arc">
              <a:avLst>
                <a:gd name="adj1" fmla="val 11306591"/>
                <a:gd name="adj2" fmla="val 18980234"/>
              </a:avLst>
            </a:prstGeom>
            <a:noFill/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</p:grpSp>
    </p:spTree>
    <p:extLst>
      <p:ext uri="{BB962C8B-B14F-4D97-AF65-F5344CB8AC3E}">
        <p14:creationId xmlns:p14="http://schemas.microsoft.com/office/powerpoint/2010/main" val="1915994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106761" y="1099584"/>
            <a:ext cx="8229600" cy="137160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>
                <a:latin typeface="+mj-lt"/>
              </a:rPr>
              <a:t>Goal: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u="sng" dirty="0">
                <a:solidFill>
                  <a:srgbClr val="FF0000"/>
                </a:solidFill>
              </a:rPr>
              <a:t>To predict final state from initial conditions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38200" y="-16856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What do we want to know?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48248" y="5005626"/>
            <a:ext cx="2455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u="sng" dirty="0"/>
              <a:t>Initial conditions</a:t>
            </a:r>
          </a:p>
          <a:p>
            <a:r>
              <a:rPr lang="en-US" altLang="ja-JP" sz="2000" dirty="0"/>
              <a:t>M</a:t>
            </a:r>
            <a:r>
              <a:rPr lang="en-US" altLang="ja-JP" sz="2000" baseline="-25000" dirty="0"/>
              <a:t>1,i</a:t>
            </a:r>
            <a:r>
              <a:rPr lang="en-US" altLang="ja-JP" sz="2000" dirty="0"/>
              <a:t>, M</a:t>
            </a:r>
            <a:r>
              <a:rPr lang="en-US" altLang="ja-JP" sz="2000" baseline="-25000" dirty="0"/>
              <a:t>2,i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a</a:t>
            </a:r>
            <a:r>
              <a:rPr lang="en-US" altLang="ja-JP" sz="2000" baseline="-25000" dirty="0" err="1"/>
              <a:t>i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e</a:t>
            </a:r>
            <a:r>
              <a:rPr lang="en-US" altLang="ja-JP" sz="2000" baseline="-25000" dirty="0" err="1"/>
              <a:t>i</a:t>
            </a:r>
            <a:r>
              <a:rPr lang="en-US" altLang="ja-JP" sz="2000" dirty="0"/>
              <a:t>, </a:t>
            </a:r>
            <a:br>
              <a:rPr lang="en-US" altLang="ja-JP" sz="2000" dirty="0"/>
            </a:br>
            <a:r>
              <a:rPr lang="en-US" altLang="ja-JP" sz="2000" dirty="0"/>
              <a:t>R</a:t>
            </a:r>
            <a:r>
              <a:rPr lang="en-US" altLang="ja-JP" sz="2000" baseline="-25000" dirty="0"/>
              <a:t>1,i</a:t>
            </a:r>
            <a:r>
              <a:rPr lang="en-US" altLang="ja-JP" sz="2000" dirty="0"/>
              <a:t>, R</a:t>
            </a:r>
            <a:r>
              <a:rPr lang="en-US" altLang="ja-JP" sz="2000" baseline="-25000" dirty="0"/>
              <a:t>2,i</a:t>
            </a:r>
            <a:r>
              <a:rPr lang="en-US" altLang="ja-JP" sz="2000" dirty="0"/>
              <a:t>, ω</a:t>
            </a:r>
            <a:r>
              <a:rPr lang="en-US" altLang="ja-JP" sz="2000" baseline="-25000" dirty="0"/>
              <a:t>1,i</a:t>
            </a:r>
            <a:r>
              <a:rPr lang="en-US" altLang="ja-JP" sz="2000" dirty="0"/>
              <a:t>, ω</a:t>
            </a:r>
            <a:r>
              <a:rPr lang="en-US" altLang="ja-JP" sz="2000" baseline="-25000" dirty="0"/>
              <a:t>2,i </a:t>
            </a:r>
            <a:r>
              <a:rPr lang="en-US" altLang="ja-JP" sz="2000" dirty="0"/>
              <a:t>, etc…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13379" y="4953362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 dirty="0"/>
              <a:t>Common Envelope</a:t>
            </a:r>
          </a:p>
          <a:p>
            <a:r>
              <a:rPr lang="el-GR" altLang="ja-JP" sz="2000" dirty="0"/>
              <a:t>α</a:t>
            </a:r>
            <a:r>
              <a:rPr lang="en-US" altLang="ja-JP" sz="2000" dirty="0"/>
              <a:t>, λ, </a:t>
            </a:r>
            <a:r>
              <a:rPr lang="en-US" altLang="ja-JP" sz="2000" i="1" dirty="0"/>
              <a:t>γ</a:t>
            </a:r>
            <a:r>
              <a:rPr lang="en-US" altLang="ja-JP" sz="2000" dirty="0"/>
              <a:t>, etc…</a:t>
            </a:r>
            <a:endParaRPr kumimoji="1" lang="en-US" altLang="ja-JP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79045" y="5005626"/>
            <a:ext cx="2475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u="sng" dirty="0"/>
              <a:t>Final state</a:t>
            </a:r>
          </a:p>
          <a:p>
            <a:r>
              <a:rPr lang="en-US" altLang="ja-JP" sz="2000" dirty="0"/>
              <a:t>M</a:t>
            </a:r>
            <a:r>
              <a:rPr lang="en-US" altLang="ja-JP" sz="2000" baseline="-25000" dirty="0"/>
              <a:t>1,f</a:t>
            </a:r>
            <a:r>
              <a:rPr lang="en-US" altLang="ja-JP" sz="2000" dirty="0"/>
              <a:t>, M</a:t>
            </a:r>
            <a:r>
              <a:rPr lang="en-US" altLang="ja-JP" sz="2000" baseline="-25000" dirty="0"/>
              <a:t>2,f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a</a:t>
            </a:r>
            <a:r>
              <a:rPr lang="en-US" altLang="ja-JP" sz="2000" baseline="-25000" dirty="0" err="1"/>
              <a:t>f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e</a:t>
            </a:r>
            <a:r>
              <a:rPr lang="en-US" altLang="ja-JP" sz="2000" baseline="-25000" dirty="0" err="1"/>
              <a:t>f</a:t>
            </a:r>
            <a:r>
              <a:rPr lang="en-US" altLang="ja-JP" sz="2000" dirty="0"/>
              <a:t>, R</a:t>
            </a:r>
            <a:r>
              <a:rPr lang="en-US" altLang="ja-JP" sz="2000" baseline="-25000" dirty="0"/>
              <a:t>1,f</a:t>
            </a:r>
            <a:r>
              <a:rPr lang="en-US" altLang="ja-JP" sz="2000" dirty="0"/>
              <a:t>, R</a:t>
            </a:r>
            <a:r>
              <a:rPr lang="en-US" altLang="ja-JP" sz="2000" baseline="-25000" dirty="0"/>
              <a:t>2,f</a:t>
            </a:r>
            <a:r>
              <a:rPr lang="en-US" altLang="ja-JP" sz="2000" dirty="0"/>
              <a:t>, ω</a:t>
            </a:r>
            <a:r>
              <a:rPr lang="en-US" altLang="ja-JP" sz="2000" baseline="-25000" dirty="0"/>
              <a:t>1,f</a:t>
            </a:r>
            <a:r>
              <a:rPr lang="en-US" altLang="ja-JP" sz="2000" dirty="0"/>
              <a:t>, ω</a:t>
            </a:r>
            <a:r>
              <a:rPr lang="en-US" altLang="ja-JP" sz="2000" baseline="-25000" dirty="0"/>
              <a:t>2,f </a:t>
            </a:r>
            <a:r>
              <a:rPr lang="en-US" altLang="ja-JP" sz="2000" dirty="0"/>
              <a:t>,</a:t>
            </a:r>
            <a:r>
              <a:rPr lang="en-US" altLang="ja-JP" sz="2000" baseline="-25000" dirty="0"/>
              <a:t> </a:t>
            </a:r>
            <a:r>
              <a:rPr lang="en-US" altLang="ja-JP" sz="2000" dirty="0"/>
              <a:t>etc…</a:t>
            </a:r>
          </a:p>
        </p:txBody>
      </p:sp>
      <p:pic>
        <p:nvPicPr>
          <p:cNvPr id="8" name="図 7" descr="ドラえもん最終回 ジャイアン ケンカ photo by Neo_Reeve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3" t="32198" r="64130" b="46311"/>
          <a:stretch/>
        </p:blipFill>
        <p:spPr>
          <a:xfrm>
            <a:off x="1289473" y="2708964"/>
            <a:ext cx="2554622" cy="1876276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669364" y="2736954"/>
            <a:ext cx="2468452" cy="18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44" t="10918" r="21743" b="67627"/>
          <a:stretch/>
        </p:blipFill>
        <p:spPr bwMode="auto">
          <a:xfrm>
            <a:off x="8376393" y="2597078"/>
            <a:ext cx="2697873" cy="209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山形 9"/>
          <p:cNvSpPr/>
          <p:nvPr/>
        </p:nvSpPr>
        <p:spPr>
          <a:xfrm>
            <a:off x="4136170" y="3320971"/>
            <a:ext cx="302043" cy="648072"/>
          </a:xfrm>
          <a:prstGeom prst="chevron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山形 14"/>
          <p:cNvSpPr/>
          <p:nvPr/>
        </p:nvSpPr>
        <p:spPr>
          <a:xfrm>
            <a:off x="7464291" y="3320971"/>
            <a:ext cx="302043" cy="648072"/>
          </a:xfrm>
          <a:prstGeom prst="chevron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58314" y="2405704"/>
            <a:ext cx="140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secondary</a:t>
            </a:r>
            <a:endParaRPr kumimoji="1" lang="ja-JP" altLang="en-US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4" name="直線矢印コネクタ 13"/>
          <p:cNvCxnSpPr>
            <a:stCxn id="11" idx="2"/>
          </p:cNvCxnSpPr>
          <p:nvPr/>
        </p:nvCxnSpPr>
        <p:spPr>
          <a:xfrm flipH="1">
            <a:off x="1817705" y="2775036"/>
            <a:ext cx="44844" cy="3320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493139" y="2389530"/>
            <a:ext cx="10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primary</a:t>
            </a:r>
            <a:endParaRPr kumimoji="1" lang="ja-JP" alt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21" name="直線矢印コネクタ 20"/>
          <p:cNvCxnSpPr>
            <a:cxnSpLocks/>
          </p:cNvCxnSpPr>
          <p:nvPr/>
        </p:nvCxnSpPr>
        <p:spPr>
          <a:xfrm flipH="1">
            <a:off x="3570075" y="2780474"/>
            <a:ext cx="330796" cy="326568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1820926" y="4407301"/>
            <a:ext cx="1749148" cy="0"/>
          </a:xfrm>
          <a:prstGeom prst="straightConnector1">
            <a:avLst/>
          </a:prstGeom>
          <a:ln w="571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2013023" y="4549760"/>
            <a:ext cx="139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  <a:latin typeface="Arial Rounded MT Bold" panose="020F0704030504030204" pitchFamily="34" charset="0"/>
              </a:rPr>
              <a:t>separation</a:t>
            </a:r>
            <a:endParaRPr kumimoji="1" lang="ja-JP" altLang="en-US" dirty="0">
              <a:solidFill>
                <a:srgbClr val="00B05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151039" y="2244663"/>
            <a:ext cx="140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secondary</a:t>
            </a:r>
            <a:endParaRPr kumimoji="1" lang="ja-JP" altLang="en-US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36" name="直線矢印コネクタ 35"/>
          <p:cNvCxnSpPr>
            <a:stCxn id="35" idx="2"/>
          </p:cNvCxnSpPr>
          <p:nvPr/>
        </p:nvCxnSpPr>
        <p:spPr>
          <a:xfrm>
            <a:off x="8855275" y="2613995"/>
            <a:ext cx="704235" cy="11428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9951240" y="2172655"/>
            <a:ext cx="109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primary</a:t>
            </a:r>
            <a:endParaRPr kumimoji="1" lang="ja-JP" alt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39" name="直線矢印コネクタ 38"/>
          <p:cNvCxnSpPr>
            <a:stCxn id="38" idx="2"/>
          </p:cNvCxnSpPr>
          <p:nvPr/>
        </p:nvCxnSpPr>
        <p:spPr>
          <a:xfrm flipH="1">
            <a:off x="10167265" y="2541987"/>
            <a:ext cx="330796" cy="326568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9760743" y="4404903"/>
            <a:ext cx="813044" cy="0"/>
          </a:xfrm>
          <a:prstGeom prst="straightConnector1">
            <a:avLst/>
          </a:prstGeom>
          <a:ln w="571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9559509" y="4467619"/>
            <a:ext cx="139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  <a:latin typeface="Arial Rounded MT Bold" panose="020F0704030504030204" pitchFamily="34" charset="0"/>
              </a:rPr>
              <a:t>separation</a:t>
            </a:r>
            <a:endParaRPr kumimoji="1" lang="ja-JP" altLang="en-US" dirty="0">
              <a:solidFill>
                <a:srgbClr val="00B05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4705368" y="5225424"/>
            <a:ext cx="1198223" cy="43582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66557" y="5845873"/>
            <a:ext cx="3092149" cy="64633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err="1">
                <a:solidFill>
                  <a:schemeClr val="bg1"/>
                </a:solidFill>
              </a:rPr>
              <a:t>Parametrization</a:t>
            </a:r>
            <a:r>
              <a:rPr kumimoji="1" lang="en-US" altLang="ja-JP" dirty="0">
                <a:solidFill>
                  <a:schemeClr val="bg1"/>
                </a:solidFill>
              </a:rPr>
              <a:t> is needed for population synthesis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6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  <p:bldP spid="10" grpId="0" animBg="1"/>
      <p:bldP spid="15" grpId="0" animBg="1"/>
      <p:bldP spid="11" grpId="0"/>
      <p:bldP spid="20" grpId="0"/>
      <p:bldP spid="28" grpId="0"/>
      <p:bldP spid="35" grpId="0"/>
      <p:bldP spid="38" grpId="0"/>
      <p:bldP spid="43" grpId="0"/>
      <p:bldP spid="7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981200" y="980729"/>
            <a:ext cx="8229600" cy="648072"/>
          </a:xfrm>
        </p:spPr>
        <p:txBody>
          <a:bodyPr/>
          <a:lstStyle/>
          <a:p>
            <a:r>
              <a:rPr kumimoji="1" lang="en-US" altLang="ja-JP" dirty="0"/>
              <a:t>“α-formalism” </a:t>
            </a:r>
            <a:r>
              <a:rPr kumimoji="1" lang="en-US" altLang="ja-JP" dirty="0">
                <a:ea typeface="Batang" panose="02030600000101010101" pitchFamily="18" charset="-127"/>
              </a:rPr>
              <a:t>(</a:t>
            </a:r>
            <a:r>
              <a:rPr kumimoji="1" lang="en-US" altLang="ja-JP" dirty="0" err="1">
                <a:ea typeface="Batang" panose="02030600000101010101" pitchFamily="18" charset="-127"/>
              </a:rPr>
              <a:t>Webbink</a:t>
            </a:r>
            <a:r>
              <a:rPr kumimoji="1" lang="en-US" altLang="ja-JP" dirty="0">
                <a:ea typeface="Batang" panose="02030600000101010101" pitchFamily="18" charset="-127"/>
              </a:rPr>
              <a:t> 1984)</a:t>
            </a:r>
            <a:endParaRPr kumimoji="1" lang="ja-JP" altLang="en-US" dirty="0">
              <a:ea typeface="Batang" panose="02030600000101010101" pitchFamily="18" charset="-127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r>
              <a:rPr lang="en-US" altLang="ja-JP" dirty="0"/>
              <a:t>Energy formalism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791744" y="1507432"/>
                <a:ext cx="4467762" cy="769441"/>
              </a:xfrm>
              <a:prstGeom prst="rect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44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4400" i="0">
                              <a:latin typeface="Cambria Math"/>
                            </a:rPr>
                            <m:t>env</m:t>
                          </m:r>
                        </m:sub>
                      </m:sSub>
                      <m:r>
                        <a:rPr kumimoji="1" lang="en-US" altLang="ja-JP" sz="4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4400" i="1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4400" i="0">
                              <a:latin typeface="Cambria Math"/>
                            </a:rPr>
                            <m:t>CE</m:t>
                          </m:r>
                        </m:sub>
                      </m:sSub>
                      <m:r>
                        <a:rPr kumimoji="1" lang="en-US" altLang="ja-JP" sz="4400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kumimoji="1" lang="en-US" altLang="ja-JP" sz="4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44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4400" i="0">
                              <a:latin typeface="Cambria Math"/>
                              <a:ea typeface="Cambria Math"/>
                            </a:rPr>
                            <m:t>orb</m:t>
                          </m:r>
                        </m:sub>
                      </m:sSub>
                    </m:oMath>
                  </m:oMathPara>
                </a14:m>
                <a:endParaRPr kumimoji="1" lang="ja-JP" altLang="en-US" sz="4400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744" y="1507432"/>
                <a:ext cx="4467762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351585" y="2420888"/>
                <a:ext cx="6511783" cy="890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i="1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i="0">
                              <a:latin typeface="Cambria Math"/>
                            </a:rPr>
                            <m:t>orb</m:t>
                          </m:r>
                        </m:sub>
                      </m:sSub>
                      <m:r>
                        <a:rPr kumimoji="1" lang="en-US" altLang="ja-JP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i="0">
                              <a:latin typeface="Cambria Math"/>
                            </a:rPr>
                            <m:t>orb</m:t>
                          </m:r>
                          <m:r>
                            <a:rPr kumimoji="1" lang="en-US" altLang="ja-JP" sz="2400" i="0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i="0"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kumimoji="1" lang="en-US" altLang="ja-JP" sz="24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i="0">
                              <a:latin typeface="Cambria Math"/>
                            </a:rPr>
                            <m:t>orb</m:t>
                          </m:r>
                          <m:r>
                            <a:rPr kumimoji="1" lang="en-US" altLang="ja-JP" sz="2400" i="0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i="0">
                              <a:latin typeface="Cambria Math"/>
                            </a:rPr>
                            <m:t>f</m:t>
                          </m:r>
                        </m:sub>
                      </m:sSub>
                      <m:r>
                        <a:rPr kumimoji="1" lang="en-US" altLang="ja-JP" sz="24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i="1">
                              <a:latin typeface="Cambria Math"/>
                            </a:rPr>
                            <m:t>𝐺</m:t>
                          </m:r>
                          <m:sSub>
                            <m:sSub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400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24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i="1">
                              <a:latin typeface="Cambria Math"/>
                            </a:rPr>
                            <m:t>𝐺</m:t>
                          </m:r>
                          <m:sSub>
                            <m:sSub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1,</m:t>
                              </m:r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400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1" lang="en-US" altLang="ja-JP" sz="2400" i="1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5" y="2420888"/>
                <a:ext cx="6511783" cy="8903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正方形/長方形 9"/>
              <p:cNvSpPr/>
              <p:nvPr/>
            </p:nvSpPr>
            <p:spPr>
              <a:xfrm>
                <a:off x="2146835" y="6096357"/>
                <a:ext cx="4869859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>
                            <a:latin typeface="Cambria Math"/>
                          </a:rPr>
                          <m:t>env</m:t>
                        </m:r>
                      </m:sub>
                    </m:sSub>
                  </m:oMath>
                </a14:m>
                <a:r>
                  <a:rPr lang="en-US" altLang="ja-JP" dirty="0"/>
                  <a:t>: binding energy of the ejected envelope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0" name="正方形/長方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835" y="6096357"/>
                <a:ext cx="4869859" cy="453137"/>
              </a:xfrm>
              <a:prstGeom prst="rect">
                <a:avLst/>
              </a:prstGeom>
              <a:blipFill>
                <a:blip r:embed="rId4"/>
                <a:stretch>
                  <a:fillRect l="-250" r="-375" b="-1891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円/楕円 10"/>
          <p:cNvSpPr/>
          <p:nvPr/>
        </p:nvSpPr>
        <p:spPr>
          <a:xfrm>
            <a:off x="2634886" y="3325930"/>
            <a:ext cx="1759255" cy="1759255"/>
          </a:xfrm>
          <a:prstGeom prst="ellipse">
            <a:avLst/>
          </a:prstGeom>
          <a:noFill/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4087430" y="3884678"/>
            <a:ext cx="613420" cy="6134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2207568" y="3778239"/>
            <a:ext cx="854634" cy="85463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2372209" y="3991333"/>
                <a:ext cx="594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JP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209" y="3991333"/>
                <a:ext cx="594906" cy="400110"/>
              </a:xfrm>
              <a:prstGeom prst="rect">
                <a:avLst/>
              </a:prstGeom>
              <a:blipFill>
                <a:blip r:embed="rId5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124032" y="3964994"/>
                <a:ext cx="6008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JP" sz="20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032" y="3964994"/>
                <a:ext cx="600870" cy="400110"/>
              </a:xfrm>
              <a:prstGeom prst="rect">
                <a:avLst/>
              </a:prstGeom>
              <a:blipFill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矢印コネクタ 17"/>
          <p:cNvCxnSpPr>
            <a:stCxn id="11" idx="1"/>
            <a:endCxn id="11" idx="5"/>
          </p:cNvCxnSpPr>
          <p:nvPr/>
        </p:nvCxnSpPr>
        <p:spPr>
          <a:xfrm>
            <a:off x="2892523" y="3583567"/>
            <a:ext cx="1243981" cy="12439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3287688" y="3789041"/>
                <a:ext cx="7228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>
                              <a:latin typeface="Cambria Math"/>
                            </a:rPr>
                            <m:t>2</m:t>
                          </m:r>
                          <m:r>
                            <a:rPr kumimoji="1" lang="en-US" altLang="ja-JP" sz="24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ja-JP" sz="240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688" y="3789041"/>
                <a:ext cx="722890" cy="461665"/>
              </a:xfrm>
              <a:prstGeom prst="rect">
                <a:avLst/>
              </a:prstGeom>
              <a:blipFill>
                <a:blip r:embed="rId7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円/楕円 19"/>
          <p:cNvSpPr/>
          <p:nvPr/>
        </p:nvSpPr>
        <p:spPr>
          <a:xfrm>
            <a:off x="8048077" y="3567616"/>
            <a:ext cx="1275881" cy="1275881"/>
          </a:xfrm>
          <a:prstGeom prst="ellipse">
            <a:avLst/>
          </a:prstGeom>
          <a:noFill/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7832701" y="3933056"/>
            <a:ext cx="479626" cy="4796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7728036" y="3943943"/>
                <a:ext cx="733919" cy="413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JP" sz="2000" i="1">
                              <a:latin typeface="Cambria Math"/>
                            </a:rPr>
                            <m:t>1,</m:t>
                          </m:r>
                          <m:r>
                            <a:rPr kumimoji="1" lang="en-US" altLang="ja-JP" sz="2000" i="1"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036" y="3943943"/>
                <a:ext cx="733919" cy="4135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矢印コネクタ 24"/>
          <p:cNvCxnSpPr>
            <a:stCxn id="20" idx="1"/>
            <a:endCxn id="20" idx="5"/>
          </p:cNvCxnSpPr>
          <p:nvPr/>
        </p:nvCxnSpPr>
        <p:spPr>
          <a:xfrm>
            <a:off x="8234925" y="3754464"/>
            <a:ext cx="902185" cy="90218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8328249" y="3933056"/>
                <a:ext cx="758669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i="1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ja-JP" sz="2400" i="1">
                              <a:latin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249" y="3933056"/>
                <a:ext cx="758669" cy="491288"/>
              </a:xfrm>
              <a:prstGeom prst="rect">
                <a:avLst/>
              </a:prstGeom>
              <a:blipFill>
                <a:blip r:embed="rId9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円/楕円 26"/>
          <p:cNvSpPr/>
          <p:nvPr/>
        </p:nvSpPr>
        <p:spPr>
          <a:xfrm>
            <a:off x="8986920" y="3884678"/>
            <a:ext cx="613420" cy="6134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9023522" y="3964994"/>
                <a:ext cx="6008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JP" sz="20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522" y="3964994"/>
                <a:ext cx="600870" cy="400110"/>
              </a:xfrm>
              <a:prstGeom prst="rect">
                <a:avLst/>
              </a:prstGeom>
              <a:blipFill>
                <a:blip r:embed="rId10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雲 30"/>
          <p:cNvSpPr/>
          <p:nvPr/>
        </p:nvSpPr>
        <p:spPr>
          <a:xfrm>
            <a:off x="5512676" y="3501009"/>
            <a:ext cx="1456015" cy="1475079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602726" y="3906984"/>
            <a:ext cx="142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Common envelope</a:t>
            </a:r>
            <a:endParaRPr kumimoji="1" lang="ja-JP" altLang="en-US" dirty="0"/>
          </a:p>
        </p:txBody>
      </p:sp>
      <p:sp>
        <p:nvSpPr>
          <p:cNvPr id="33" name="山形 32"/>
          <p:cNvSpPr/>
          <p:nvPr/>
        </p:nvSpPr>
        <p:spPr>
          <a:xfrm>
            <a:off x="4893703" y="3875442"/>
            <a:ext cx="360040" cy="579214"/>
          </a:xfrm>
          <a:prstGeom prst="chevro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4" name="山形 33"/>
          <p:cNvSpPr/>
          <p:nvPr/>
        </p:nvSpPr>
        <p:spPr>
          <a:xfrm>
            <a:off x="7248128" y="3884678"/>
            <a:ext cx="360040" cy="579214"/>
          </a:xfrm>
          <a:prstGeom prst="chevro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/>
              <p:cNvSpPr/>
              <p:nvPr/>
            </p:nvSpPr>
            <p:spPr>
              <a:xfrm>
                <a:off x="2132363" y="5229200"/>
                <a:ext cx="4308937" cy="513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800" i="1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0">
                            <a:latin typeface="Cambria Math"/>
                          </a:rPr>
                          <m:t>CE</m:t>
                        </m:r>
                      </m:sub>
                    </m:sSub>
                  </m:oMath>
                </a14:m>
                <a:r>
                  <a:rPr lang="en-US" altLang="ja-JP" sz="2000" dirty="0"/>
                  <a:t>: efficiency of envelope ejection</a:t>
                </a:r>
                <a:endParaRPr lang="ja-JP" altLang="en-US" sz="2800" dirty="0"/>
              </a:p>
            </p:txBody>
          </p:sp>
        </mc:Choice>
        <mc:Fallback xmlns="">
          <p:sp>
            <p:nvSpPr>
              <p:cNvPr id="36" name="正方形/長方形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363" y="5229200"/>
                <a:ext cx="4308937" cy="513282"/>
              </a:xfrm>
              <a:prstGeom prst="rect">
                <a:avLst/>
              </a:prstGeom>
              <a:blipFill>
                <a:blip r:embed="rId11"/>
                <a:stretch>
                  <a:fillRect r="-283" b="-1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正方形/長方形 38"/>
              <p:cNvSpPr/>
              <p:nvPr/>
            </p:nvSpPr>
            <p:spPr>
              <a:xfrm>
                <a:off x="6906936" y="5150845"/>
                <a:ext cx="3312368" cy="66999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>
                            <a:latin typeface="Cambria Math"/>
                          </a:rPr>
                          <m:t>CE</m:t>
                        </m:r>
                      </m:sub>
                    </m:sSub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should be decided from theory or observations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9" name="正方形/長方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936" y="5150845"/>
                <a:ext cx="3312368" cy="669992"/>
              </a:xfrm>
              <a:prstGeom prst="rect">
                <a:avLst/>
              </a:prstGeom>
              <a:blipFill>
                <a:blip r:embed="rId12"/>
                <a:stretch>
                  <a:fillRect l="-1471" t="-1802" b="-1261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574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8B43EE-685E-40AE-B27A-84A9C5D44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AU" dirty="0"/>
              <a:t>Common-envelope modelling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DCFF6AF-0375-4860-A4D0-AC98544862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" t="70640" r="50000" b="5328"/>
          <a:stretch/>
        </p:blipFill>
        <p:spPr bwMode="auto">
          <a:xfrm>
            <a:off x="6904503" y="1087510"/>
            <a:ext cx="1971869" cy="197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FF3FD5-43A7-4208-BE6A-20D64BEA0D14}"/>
              </a:ext>
            </a:extLst>
          </p:cNvPr>
          <p:cNvSpPr txBox="1"/>
          <p:nvPr/>
        </p:nvSpPr>
        <p:spPr>
          <a:xfrm>
            <a:off x="6969864" y="2675274"/>
            <a:ext cx="184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Passy et al. 2012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E9AD9C5-A0FD-4A67-AC47-05B3DF4B14D7}"/>
              </a:ext>
            </a:extLst>
          </p:cNvPr>
          <p:cNvGrpSpPr/>
          <p:nvPr/>
        </p:nvGrpSpPr>
        <p:grpSpPr>
          <a:xfrm>
            <a:off x="7575864" y="3330307"/>
            <a:ext cx="2276670" cy="2139714"/>
            <a:chOff x="8626406" y="2355220"/>
            <a:chExt cx="2276670" cy="21397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B111537-14F4-498A-9351-8E00CBD40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8138" y="2355220"/>
              <a:ext cx="2193207" cy="21397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E297295-E43E-4E69-84B1-337BCB2BB405}"/>
                </a:ext>
              </a:extLst>
            </p:cNvPr>
            <p:cNvSpPr txBox="1"/>
            <p:nvPr/>
          </p:nvSpPr>
          <p:spPr>
            <a:xfrm>
              <a:off x="8626406" y="2355220"/>
              <a:ext cx="2276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chemeClr val="bg1"/>
                  </a:solidFill>
                </a:rPr>
                <a:t>Ohlmann</a:t>
              </a:r>
              <a:r>
                <a:rPr lang="en-AU" dirty="0">
                  <a:solidFill>
                    <a:schemeClr val="bg1"/>
                  </a:solidFill>
                </a:rPr>
                <a:t> et al. 2016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C1C8E82-C652-4E72-A756-2A23EBF53BB9}"/>
              </a:ext>
            </a:extLst>
          </p:cNvPr>
          <p:cNvGrpSpPr/>
          <p:nvPr/>
        </p:nvGrpSpPr>
        <p:grpSpPr>
          <a:xfrm>
            <a:off x="5496009" y="4421098"/>
            <a:ext cx="2228717" cy="2255897"/>
            <a:chOff x="6030429" y="3741752"/>
            <a:chExt cx="2228717" cy="22558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D3B5A1A-3DEB-4B3D-AE19-73FAE8052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0429" y="3741752"/>
              <a:ext cx="2228717" cy="22558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C2E82-9572-4A2D-98D1-03106EB2ECBF}"/>
                </a:ext>
              </a:extLst>
            </p:cNvPr>
            <p:cNvSpPr txBox="1"/>
            <p:nvPr/>
          </p:nvSpPr>
          <p:spPr>
            <a:xfrm>
              <a:off x="6194847" y="5535176"/>
              <a:ext cx="1899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err="1">
                  <a:solidFill>
                    <a:schemeClr val="bg1"/>
                  </a:solidFill>
                </a:rPr>
                <a:t>Iaconi</a:t>
              </a:r>
              <a:r>
                <a:rPr lang="en-AU" dirty="0">
                  <a:solidFill>
                    <a:schemeClr val="bg1"/>
                  </a:solidFill>
                </a:rPr>
                <a:t> et al. 2017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B998483-3114-4EB7-B6C6-B0F05A4481E6}"/>
              </a:ext>
            </a:extLst>
          </p:cNvPr>
          <p:cNvGrpSpPr/>
          <p:nvPr/>
        </p:nvGrpSpPr>
        <p:grpSpPr>
          <a:xfrm>
            <a:off x="4537674" y="2227369"/>
            <a:ext cx="2268638" cy="2060294"/>
            <a:chOff x="4961681" y="2398853"/>
            <a:chExt cx="2268638" cy="20602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731339D-4C3D-4B9F-B798-7D75D67FF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1681" y="2398853"/>
              <a:ext cx="2268638" cy="20602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72749F1-DE50-48C1-B842-B66D67BC41BF}"/>
                </a:ext>
              </a:extLst>
            </p:cNvPr>
            <p:cNvSpPr txBox="1"/>
            <p:nvPr/>
          </p:nvSpPr>
          <p:spPr>
            <a:xfrm>
              <a:off x="4972038" y="4058824"/>
              <a:ext cx="2247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Reichardt et al. 2019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F0DAA24-7246-41EC-9223-3E1B41438B51}"/>
              </a:ext>
            </a:extLst>
          </p:cNvPr>
          <p:cNvSpPr txBox="1"/>
          <p:nvPr/>
        </p:nvSpPr>
        <p:spPr>
          <a:xfrm>
            <a:off x="4992632" y="1315826"/>
            <a:ext cx="1478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u="sng" dirty="0">
                <a:latin typeface="+mj-lt"/>
              </a:rPr>
              <a:t>3D hydro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BA3E0B-6C5B-402D-B88E-4165688CBA19}"/>
              </a:ext>
            </a:extLst>
          </p:cNvPr>
          <p:cNvSpPr txBox="1"/>
          <p:nvPr/>
        </p:nvSpPr>
        <p:spPr>
          <a:xfrm>
            <a:off x="1015143" y="1331044"/>
            <a:ext cx="1430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u="sng" dirty="0">
                <a:latin typeface="+mj-lt"/>
              </a:rPr>
              <a:t>1D hydro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103B7F5-C392-4539-B8C2-126089220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66" y="1792709"/>
            <a:ext cx="3217762" cy="27026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4064B0-D4AC-4722-88FD-83178AFC70DD}"/>
              </a:ext>
            </a:extLst>
          </p:cNvPr>
          <p:cNvSpPr txBox="1"/>
          <p:nvPr/>
        </p:nvSpPr>
        <p:spPr>
          <a:xfrm>
            <a:off x="1560464" y="3285508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Fragos</a:t>
            </a:r>
            <a:r>
              <a:rPr lang="en-AU" dirty="0"/>
              <a:t> et al. 2019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DAC706-2066-4760-BE93-65F2A97C8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32" y="4449090"/>
            <a:ext cx="3472405" cy="21181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4F91C12-AB6C-4F86-ADAC-FBBE2BB229E4}"/>
              </a:ext>
            </a:extLst>
          </p:cNvPr>
          <p:cNvSpPr txBox="1"/>
          <p:nvPr/>
        </p:nvSpPr>
        <p:spPr>
          <a:xfrm>
            <a:off x="1730178" y="5873182"/>
            <a:ext cx="20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Clayton et al. 2017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DF04FA32-1E6A-49DB-B3D3-4D813B7FC7DF}"/>
              </a:ext>
            </a:extLst>
          </p:cNvPr>
          <p:cNvSpPr/>
          <p:nvPr/>
        </p:nvSpPr>
        <p:spPr>
          <a:xfrm>
            <a:off x="10011747" y="3285508"/>
            <a:ext cx="610339" cy="7546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DF2273CB-1BA4-4428-BDFA-6EE9BDA19D94}"/>
                  </a:ext>
                </a:extLst>
              </p:cNvPr>
              <p:cNvSpPr/>
              <p:nvPr/>
            </p:nvSpPr>
            <p:spPr>
              <a:xfrm>
                <a:off x="10691728" y="3144053"/>
                <a:ext cx="132414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4800" i="1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4800" i="0">
                              <a:latin typeface="Cambria Math"/>
                            </a:rPr>
                            <m:t>CE</m:t>
                          </m:r>
                        </m:sub>
                      </m:sSub>
                    </m:oMath>
                  </m:oMathPara>
                </a14:m>
                <a:endParaRPr lang="en-AU" sz="48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F2273CB-1BA4-4428-BDFA-6EE9BDA19D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1728" y="3144053"/>
                <a:ext cx="1324144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3589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0F743-375F-4930-8A87-FD623637D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AU" dirty="0"/>
              <a:t>Our 3D hydrodynamical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0B5D73-5278-401B-AB59-4A99BB227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3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  <a:latin typeface="+mj-lt"/>
              </a:rPr>
              <a:t>First massive star CE simulation</a:t>
            </a:r>
          </a:p>
          <a:p>
            <a:r>
              <a:rPr lang="en-AU" dirty="0"/>
              <a:t>Code: Phantom (SPH)</a:t>
            </a:r>
          </a:p>
          <a:p>
            <a:r>
              <a:rPr lang="en-AU" dirty="0"/>
              <a:t>Donor: 12Msun RSG</a:t>
            </a:r>
          </a:p>
          <a:p>
            <a:r>
              <a:rPr lang="en-AU" dirty="0"/>
              <a:t>Companion: 3Msun MS</a:t>
            </a:r>
          </a:p>
          <a:p>
            <a:r>
              <a:rPr lang="en-AU" dirty="0" err="1"/>
              <a:t>EoS</a:t>
            </a:r>
            <a:r>
              <a:rPr lang="en-AU" dirty="0"/>
              <a:t>: </a:t>
            </a:r>
            <a:r>
              <a:rPr lang="en-AU" dirty="0">
                <a:solidFill>
                  <a:srgbClr val="00B050"/>
                </a:solidFill>
              </a:rPr>
              <a:t>ideal gas</a:t>
            </a:r>
            <a:br>
              <a:rPr lang="en-AU" dirty="0">
                <a:solidFill>
                  <a:srgbClr val="00B050"/>
                </a:solidFill>
              </a:rPr>
            </a:br>
            <a:r>
              <a:rPr lang="en-AU" dirty="0">
                <a:solidFill>
                  <a:srgbClr val="00B050"/>
                </a:solidFill>
              </a:rPr>
              <a:t>        ideal </a:t>
            </a:r>
            <a:r>
              <a:rPr lang="en-AU" dirty="0" err="1">
                <a:solidFill>
                  <a:srgbClr val="00B050"/>
                </a:solidFill>
              </a:rPr>
              <a:t>gas+radiation</a:t>
            </a:r>
            <a:r>
              <a:rPr lang="en-AU" dirty="0">
                <a:solidFill>
                  <a:srgbClr val="00B050"/>
                </a:solidFill>
              </a:rPr>
              <a:t/>
            </a:r>
            <a:br>
              <a:rPr lang="en-AU" dirty="0">
                <a:solidFill>
                  <a:srgbClr val="00B050"/>
                </a:solidFill>
              </a:rPr>
            </a:br>
            <a:r>
              <a:rPr lang="en-AU" dirty="0">
                <a:solidFill>
                  <a:srgbClr val="00B050"/>
                </a:solidFill>
              </a:rPr>
              <a:t>        tabulated </a:t>
            </a:r>
            <a:r>
              <a:rPr lang="en-AU" dirty="0" err="1">
                <a:solidFill>
                  <a:srgbClr val="00B050"/>
                </a:solidFill>
              </a:rPr>
              <a:t>EoS</a:t>
            </a:r>
            <a:endParaRPr lang="en-AU" dirty="0">
              <a:solidFill>
                <a:srgbClr val="00B050"/>
              </a:solidFill>
            </a:endParaRPr>
          </a:p>
        </p:txBody>
      </p:sp>
      <p:pic>
        <p:nvPicPr>
          <p:cNvPr id="4" name="500k_3M_gasrad_surf">
            <a:hlinkClick r:id="" action="ppaction://media"/>
            <a:extLst>
              <a:ext uri="{FF2B5EF4-FFF2-40B4-BE49-F238E27FC236}">
                <a16:creationId xmlns:a16="http://schemas.microsoft.com/office/drawing/2014/main" xmlns="" id="{E0843ACE-D8ED-4B95-BD71-2A5FE919CE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5894" y="1811888"/>
            <a:ext cx="7013510" cy="3945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C40744-F900-416E-9EBE-EDF905923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93" y="4559640"/>
            <a:ext cx="1855219" cy="2090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969D75-A15F-46C1-B3D6-7922FF140000}"/>
              </a:ext>
            </a:extLst>
          </p:cNvPr>
          <p:cNvSpPr txBox="1"/>
          <p:nvPr/>
        </p:nvSpPr>
        <p:spPr>
          <a:xfrm>
            <a:off x="2663112" y="6257812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Mike Lau</a:t>
            </a:r>
          </a:p>
        </p:txBody>
      </p:sp>
    </p:spTree>
    <p:extLst>
      <p:ext uri="{BB962C8B-B14F-4D97-AF65-F5344CB8AC3E}">
        <p14:creationId xmlns:p14="http://schemas.microsoft.com/office/powerpoint/2010/main" val="215312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619E6-46EB-4B34-813C-F7679583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/>
              <a:t>Results – movie on equatorial plane</a:t>
            </a:r>
          </a:p>
        </p:txBody>
      </p:sp>
      <p:pic>
        <p:nvPicPr>
          <p:cNvPr id="4" name="2M_3M_gasrad_xy">
            <a:hlinkClick r:id="" action="ppaction://media"/>
            <a:extLst>
              <a:ext uri="{FF2B5EF4-FFF2-40B4-BE49-F238E27FC236}">
                <a16:creationId xmlns:a16="http://schemas.microsoft.com/office/drawing/2014/main" xmlns="" id="{49654CA7-708F-47B2-A09C-1A9C2566F6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7329" y="1094711"/>
            <a:ext cx="9417341" cy="529713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556D97-56CD-4D11-A4FB-AE43676297F4}"/>
              </a:ext>
            </a:extLst>
          </p:cNvPr>
          <p:cNvSpPr txBox="1"/>
          <p:nvPr/>
        </p:nvSpPr>
        <p:spPr>
          <a:xfrm>
            <a:off x="1744824" y="1325563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>
                <a:solidFill>
                  <a:schemeClr val="bg1"/>
                </a:solidFill>
              </a:rPr>
              <a:t>Gas+rad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EoS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FEF440-6063-4CBD-918D-17E597FE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About X-ray binaries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1723D8E-72C2-4327-AF33-0F95EE035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9" y="2077385"/>
            <a:ext cx="5471451" cy="4377161"/>
          </a:xfrm>
        </p:spPr>
      </p:pic>
      <p:pic>
        <p:nvPicPr>
          <p:cNvPr id="1026" name="Picture 2" descr="data:image/jpeg;base64,/9j/4AAQSkZJRgABAQAAAQABAAD/2wCEAAkGBxMTEhUSExMVFRUXFRcXFxcVFxcXGBcXFxcXFxcVFRUYHSggGBolHRUXITEhJSkrLi4uFx8zODMtNygtLisBCgoKDg0OFxAQFy0dHR0tLS0tLS0tLS0tLS0tLS0tLS0tLS0tLS0tLS0tLS0tLS0tLS0tLS0tLS0tLS0tLS0tLf/AABEIALcBEwMBIgACEQEDEQH/xAAbAAACAwEBAQAAAAAAAAAAAAADBAACBQEGB//EADAQAAICAgEDAwEHBAMBAAAAAAABAgMEESESMUEFUWETFCJxgZGh8LHB0eEVMvFS/8QAGQEBAQEBAQEAAAAAAAAAAAAAAQACAwQF/8QAIREBAQEBAAMBAAIDAQAAAAAAAAERAgMSITEyUUFhcRP/2gAMAwEAAhEDEQA/APTQxBuvCHIZsfZDEciPsj6/Vv8ATyzmMm70/fgSu9MXsemU4st9mXfuc/fP0+mvHTwNIWnjNHr8nDRlZlGjXyud5secubQCy6T8juTAzrFozYpXIp929kcNg/q7RyNgI22khCyzYw4tgLI6IhRq8jNbSAKwvCxEDG2zkVzyFhNApyWyQro8iV7HE2AugBJuO+AleKEqiGlNJEi6r8HbKUXi/Irda1wFMV1HfY7PSFZJ9zvXxzszpwrk5HOi+PdwKyp29jVFGiwj/R6gsMRIYprXuEcRkGs+aaKIe+lyWlGKEFKU/YfqhxyDlatcItj274EKWQZX6QzNJC2RkceOPhL9X5Ip1ohlSyeSGdOPoTzvkNHN+TAgn5GIT8M+zfHGdr0mJl/JrQytI8pi3pd978DMs3k8vfh2tTrHqYZEZdxH1HG/QQw8s2KshSWmea8Xi/G9nUeXycYxcup70e0zMMx8jB8mvljh1zjzkcYtGlGlfXoQvs0c7FK5KQjkWFrcgB3MtKfU44JWnsP9nQxVQkySVL4LWRLuaSAWXr3JC1vXcHZcUVvyhe3beiRmE0Xm0KRg0H+ltcEmfKUurjsdfPA99LXAR0Lugwk4x1wxlYsXHbBZXJK4S13DDrPtq0+OxatEybNdxb7QuxJo126LPKFam/BW18lqxoxuTIrYGROTK1zlprjnXhb432fdd/Hf8htEjRzbl4F67H3AVph4PQacdsv8FLjq9w3T1dixM11nTTWD8kH1Hs9RdgS1tLjyzPtmlJjl2a5fdT4/qAli77dz7fOz+SqQsTG/ptr5M/7O0uR7DYdf6EM4yaXPBrYlzZyuqMopM5i1qLe98Hk7spkxuY7TXIln1a8HKsnekuBu2HXH5R5c9a6X7Hlc2n2PN+oRfJ7XKqPPepUGuo8/5XmtDmMjsqdHerwji2aegVtmgLk/krOtstQcp78gXAN0aAzbQWmIpdPckctb2K5DbBKh8BpxpvK32HKoN+DMrrcdM1YZD1wWjFp167lk0uQVl78oq+UOrC2Vkc8AXlSX4BZY735OX9tNEmbk7m+S1FCTDqrn4LfRaDDrsbEis7OexeKXktNLXAgFrfYtDGZVRaLxskSFhjos6EB+0fJx5mkPxGVFFoSSM/7aAvzvYNWNv7QiHnftD9yF7r1exjjPs++zTrwpRipNcN8fI7ZT9BuPDfd+UXzMrcV2/wCz1r9/3Pq3yW5n4oDLocemSAYcYLfn2OTs57ncepOMpb1rSXy2WZEbhkba8B8nlJ+WZtjUXz3D3WvpXtvj5MXn8wm1Hplp8aN309nnI3b5ff8Ap+Y/gZKSXL+f9Hn8vFsa5uHfUMfk8/l4jfg9Ve+qKZlZFbOXHXxnycvKZOAxR4+jfzqzCyZGK5wNpaF7LEgV837i6BoSyRn5Vj3oPdJ62JwTbM1qAysZz7S9r4Dyr+ATxjOE5Tc58Gpj0LXcx6amh6DkagpyyKS35EftfIX8RirGg+RoCqyFvuNWVJrYLKoiu37BYR4X7fiCI3OMZdwTzkgWXW+oSvpk+yCkS7K2chlibqa8EUA2nDk88DLOFpVlNItqweWQ2D3IrGYxGSAgc7LqDLSOxb0SWjRwQup/JDXwPpWbZ1JP2fv3E7Z86L5UuOnwmKWS52fa45+Ablpvwu/P6F6JNx0Lxm2teN7Y/gvXx37+R6+QA3S9+3G/9GrfZBJSjrev5wZLx35/9Zbba6e3n8jHXMufSLCW/PA/jLSRlU73+Zs40eDn5Pil+t3GluGvgSvY/wCnQ437ozsruzw8/wArG+/xj+os83lz5N/1GR5nIs5LpwikobLV0ROJgbL+lmGjUox9hOdKT7HLMt64FLMh+4WmQxx7E0vgzLL2UWS2GnGvKSJ9da0ZSufYbw8SU38Fqwbq29DcK56G68VRXCLPZrGdKSqkxyquftwXoobZ6HAw+Cxa8rbgdT9jlmF070tnuLMCLXbkUl6TpCNfNcquSZzGjvueyzfTYc7QpPAjr7qM+p9nlcnF0A+yHoMir47Crkl4DGtZEcUPChDk9aAhi0D6JHQMRQeKQ4tZMockNOVfwQMOvbzrS05b134/v7CEtN+3JMjJ6v8AJeK7KP8Atn3JLP1leDUX4f8An+5Hbt7LqoYxMXqevgzbJ9pCUtnZV8Ns5bHpel4ZWye1oENi1cmpRL9DEqsfgexm+xy8nIep9PlwZuZ5HcKGo/kKZPc8U/lW+vxg5tWzz2TRqR67JgjDzakXTjP1la4Ero9xy+WhT6ezm0WlW9ApVs0eko4GWmVZjtloYZqSqLRpLFpXF9P20elxcDpWhf0qldW/Y9Li1KXY1IzazqfTpSekttjdfput9CTa7zml079oqXH6pt/Bt046UddnLfPtFd/6P9PkPVj9TSS/BPtFeG/eT7/zivQkY+JgbfPQ14lBJafjqSS4b8tfg/A2tRWjfp9LiuW+fhJfinruJ5npvRuW97bfZNL4SbS3+JmdzWrzcZMbXsZc98HNLzrW9N9KjKL+Uv8Afn8h9XS9PxwzbCW4ikntGf8A8b0fn2Nqm1SRy/H61revZ9/1KB5PO9LXfXJ5zJxdM97P0qXP3vJlX+kc7khs0yvKXY7UewjZLXc9jPES2tfzk856tiakZsalZcsgJC0q8dIlnBlob7QiGVO97IHsse06TSwfupvXx/4Droe+lLl8aG51uO63/wBtrf4rt+Z9zrrfgxaLC482t9PfTByocY7lF/inxz2/oBxshpv8Gv1OWbLhR1v3CPGfjXbx/OSkJ7fJp4dbb1ou+rzERpxzRwsfbDXVeEh30yjT+TzeTy/NanP1oTrUYGPl2JcjfqeV4Xg836hmHn8fNzaPJ07m5K9zCycte5zNyUY+RZ7F1XLmGrJplFoRVzOvKOTZqTAWNgPtIb6iaIu12MbqbE4NbGozJNT0962bnp12nyed9PuXJq4+QkzUYr00705OPP8A2hX+W31NfnH9zY9Dl1V9fmUnv/B5+XMrOnv1qcflLqfHzqSf5M1PRcuKfQnxJ7S52n5XyjHU+N82a9AwGTFOLXumdbYl6hldK6Y8yfCX+TnzPrp1ZjBul91+fufurFFP9NolnM5fi1+5IrleUtP8Yw3+0pyevyL40N9+/k9EeeuQXTz7DVVrl97T/qWVaaCVJLhEA8ifTy3/ADXHyxKT29+DTt1KOuGv5yZk4a+6uBiZmWvY896kk+56jKikmea9Sh3KmMO9IWsr2FyZAoTMVspLGIaHUvggep17aiUqvvbXU+F7xXuVxHuXO354+P7Fcpa52Arl+p9jNmo/n37Sitee3bv/AIFFW12L4a3y1vQ5VWn347/sGzn4i2PRJ9l+P9Daqn0Jedd/j/QjUkvw9/55C/VcnzrXsu3HucfJfb/hhim1ykak2oQ+WJ4dWvvPj+5zKu3s83X2/G9yEsm0w89OQ7mZGjOsykx6uPPbtYmZTLZnygz0GQ9iVtOjhWoyegn0m/A5pbCbSMtM+yvS8C1s9PjsM5GQk+wlfbv4C0xV5DDU3SEVFj1HYyWh6ba9tGwrGY3pq++t+T0DpWtnXlzrY9IzOrie+EtSXfXhP314ZvK1uLSlLny5c/l7fieKwr3GWlyv7nqcXJ+7+SL4D0LWoxXW0klH7y+6+la0/wD5fnftL4J1rs+nnjUHuUvZbW9efP5CMcjvx39+z/nv+IWFq8JR99b3+rba/IcGr2xfbjb/AO2u3HCgvhL8v0QTFqe3stQojXUhFdigUoNP4CET9/53BOSn+v8AO4o98tjFgrfkaXf9CiZHqbPOZs2a/rGR3PK5OYyrUgeStiU3oLO3ZTWzNaB+oyBvpI6GF7tPcfz/APQMqtNaG8PFk/A1LDe1vsfW95KimJHnp9zTjVrnXhdymN6e9rhmp9nlLSfjg4eTyTf1qQjXj7518a/uN1YeuZGiseMF8iOVeef/ANL1+fjV+AZVxk5WXoJl3nn87I7mtkjh11bXc3J2ZU22L5OQwdeUceu9M5NOx+5R3+CivQObRkiQkthLWtGc7HsrZc3wGnBulPwUnie5zHt13GnNMkVVKD1VI6tIkItvgsTtdbTTXubcepr4EaKdLk0Me5aSKCuUVdPJq0ZiXGjKuuReWUtfJoU/LPW+WWfqaXk8xZY29plZ2NDox6uv1tI0cP1DrXB8/qm2z0vpN0Y+RlFj11Vu+5S67QjXemuGDyW9dyDmZ6oovTM631JPyZ2f3bbMiy7T7lpxr51qa7nnsiHIa7L4M+y5sxa3I5JFYSOJthlWBTqIT6fydJPr9UF8BYU77tGZG7XOy/2z5PVZVLG9qC8i9mWl2Mieb8id+b8nOeP+zfJI3Lsnfky8m8Ujm8CmVkD+Od71zMsMPMY3bfsRvezFqhG2Iu6hq0C7jnW4p0aD1wT4O0pPudnJIkpfHpW0hJz2OO3aALH8gQZso7dcDMat8BIYT76LE5RDaNHGWkBdaS1rT3+3Glr37/qSufBQU2pcbOVzYFZSXBI2L3Nsu5EvBxFbrQNkmREivYlkReF+i0srYasSMdsfxYtClbGKr0IbWLkNB78z3Zl03F75jowl6ja/DMO2b2aWTJ8mdcjFrcgKbbLpkii8IlidiwhxI7NiAXaQFLudAvef8jwClnGCshnXazt7uXq3Hl7FMjKYnTcWnJML2fUxXlMLK3YhEJBvZnThv6ewMqhqE+ALlyRI34wtGnXGjalFMVtp9gsTNnJJlG9j32DfLO1YnuGHSuNjdXIzKnXCGVXoXvnosWhQikxjhCs5b5OQt33DFq+XctaSFVfpe3yMSr2AnjsvwgqS3phOtb7i18NFYxM6caVdO2GtrSRnfWaLRyG1ya1lLK9vgKsbgFC5PsNxt2PxAKDRVvQ8ooBdEkFDL0HWbtGffAW+8i042pcmfkoHXfJcF+rYfqDjI7oLCKYwqVokRlL5LRltEy6tfgJ9Wg04LKSOirZC1Y9NjULW2S6KRCG2AkyStOkCmOQtCRtZCCDdMwvQQgoet6Ga4ohCgqRgCtpZCEiFsWJZHJCBTAXF6E5No6Qy0NVkBZZBCCCGVLYv1shDFahiqfBzI4WzhDX+B/kKmwbrtZCBEbhZsHdYQgoq7gkZIhCSSggVlJCCgozaGo3kICCulslVCfJCAlZY5CEHC//Z">
            <a:extLst>
              <a:ext uri="{FF2B5EF4-FFF2-40B4-BE49-F238E27FC236}">
                <a16:creationId xmlns:a16="http://schemas.microsoft.com/office/drawing/2014/main" xmlns="" id="{8231468B-1939-48ED-9D6A-8140BA426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8"/>
          <a:stretch/>
        </p:blipFill>
        <p:spPr bwMode="auto">
          <a:xfrm>
            <a:off x="5970134" y="2063522"/>
            <a:ext cx="5892591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5B8695-0627-474C-9FF6-1EB3A3B55289}"/>
              </a:ext>
            </a:extLst>
          </p:cNvPr>
          <p:cNvSpPr txBox="1"/>
          <p:nvPr/>
        </p:nvSpPr>
        <p:spPr>
          <a:xfrm>
            <a:off x="535509" y="2530928"/>
            <a:ext cx="509376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Low-mass X-ray binaries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Low-mass companions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ja-JP" altLang="en-US" sz="24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≲ </a:t>
            </a:r>
            <a:r>
              <a:rPr lang="en-GB" altLang="ja-JP" sz="24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1 M</a:t>
            </a:r>
            <a:r>
              <a:rPr lang="en-GB" altLang="ja-JP" sz="2400" baseline="-250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Yu Gothic UI Light" panose="020B0300000000000000" pitchFamily="50" charset="-128"/>
                <a:ea typeface="Yu Gothic UI Light" panose="020B0300000000000000" pitchFamily="50" charset="-128"/>
              </a:rPr>
              <a:t>⦿</a:t>
            </a:r>
            <a:r>
              <a:rPr lang="en-GB" altLang="ja-JP" sz="24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A-G type</a:t>
            </a:r>
            <a:endParaRPr lang="en-GB" sz="24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Powered by </a:t>
            </a:r>
            <a:r>
              <a:rPr lang="en-GB" sz="2400" dirty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Roche lobe overflow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e.g. Cen X-4, </a:t>
            </a:r>
            <a:r>
              <a:rPr lang="en-GB" sz="2400" dirty="0" err="1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Sco</a:t>
            </a:r>
            <a:r>
              <a:rPr lang="en-GB" sz="24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X-1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D621AD-5B48-4398-A6F4-9E5FA49A5677}"/>
              </a:ext>
            </a:extLst>
          </p:cNvPr>
          <p:cNvSpPr txBox="1"/>
          <p:nvPr/>
        </p:nvSpPr>
        <p:spPr>
          <a:xfrm>
            <a:off x="6592563" y="2530927"/>
            <a:ext cx="485742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High-mass X-ray binaries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Massive companions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ja-JP" altLang="en-US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≳ </a:t>
            </a:r>
            <a:r>
              <a:rPr lang="en-GB" altLang="ja-JP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 M</a:t>
            </a:r>
            <a:r>
              <a:rPr lang="en-GB" altLang="ja-JP" sz="2400" baseline="-25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Yu Gothic UI Light" panose="020B0300000000000000" pitchFamily="50" charset="-128"/>
                <a:ea typeface="Yu Gothic UI Light" panose="020B0300000000000000" pitchFamily="50" charset="-128"/>
              </a:rPr>
              <a:t>⦿</a:t>
            </a:r>
            <a:r>
              <a:rPr lang="en-GB" altLang="ja-JP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, O-B type</a:t>
            </a:r>
            <a:endParaRPr lang="en-GB" sz="24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Powered by 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wind accretion </a:t>
            </a:r>
            <a:br>
              <a:rPr lang="en-GB" sz="2400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GB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(or Be </a:t>
            </a:r>
            <a:r>
              <a:rPr lang="en-GB" sz="24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decretion</a:t>
            </a:r>
            <a:r>
              <a:rPr lang="en-GB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discs)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e.g. </a:t>
            </a:r>
            <a:r>
              <a:rPr lang="en-GB" sz="24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Cyg</a:t>
            </a:r>
            <a:r>
              <a:rPr lang="en-GB" sz="24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X-1, Vela X-1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742126-2A1D-477A-B301-5686C9065707}"/>
              </a:ext>
            </a:extLst>
          </p:cNvPr>
          <p:cNvSpPr txBox="1"/>
          <p:nvPr/>
        </p:nvSpPr>
        <p:spPr>
          <a:xfrm>
            <a:off x="1328736" y="1097248"/>
            <a:ext cx="829695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dirty="0"/>
              <a:t>X-ray binaries are binaries that consists of a compact object (neutron star or black hole) and a normal star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xmlns="" id="{F606863A-347B-4E12-A390-B99C7B18464D}"/>
              </a:ext>
            </a:extLst>
          </p:cNvPr>
          <p:cNvSpPr/>
          <p:nvPr/>
        </p:nvSpPr>
        <p:spPr>
          <a:xfrm>
            <a:off x="5961967" y="2063522"/>
            <a:ext cx="5908923" cy="4391024"/>
          </a:xfrm>
          <a:prstGeom prst="flowChart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2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619E6-46EB-4B34-813C-F7679583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/>
              <a:t>Results – final separation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FAFDBC7-2C7D-42A1-B96B-5BCDF6BAF003}"/>
              </a:ext>
            </a:extLst>
          </p:cNvPr>
          <p:cNvGrpSpPr/>
          <p:nvPr/>
        </p:nvGrpSpPr>
        <p:grpSpPr>
          <a:xfrm>
            <a:off x="5751373" y="1289472"/>
            <a:ext cx="5670308" cy="4219265"/>
            <a:chOff x="7361853" y="591972"/>
            <a:chExt cx="4908577" cy="36524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1913A9B-CD76-4086-90EE-5DD0E4184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8780" y="591972"/>
              <a:ext cx="4539245" cy="28370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7970E6-A5EB-484E-A2C8-E779845EFEE8}"/>
                </a:ext>
              </a:extLst>
            </p:cNvPr>
            <p:cNvSpPr txBox="1"/>
            <p:nvPr/>
          </p:nvSpPr>
          <p:spPr>
            <a:xfrm rot="16200000">
              <a:off x="6482829" y="1800596"/>
              <a:ext cx="2127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Separation (</a:t>
              </a:r>
              <a:r>
                <a:rPr lang="en-AU" dirty="0" err="1"/>
                <a:t>Rsun</a:t>
              </a:r>
              <a:r>
                <a:rPr lang="en-AU" dirty="0"/>
                <a:t>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DE0F458-579B-471A-B077-79F20A674913}"/>
                </a:ext>
              </a:extLst>
            </p:cNvPr>
            <p:cNvSpPr txBox="1"/>
            <p:nvPr/>
          </p:nvSpPr>
          <p:spPr>
            <a:xfrm>
              <a:off x="9381929" y="3875102"/>
              <a:ext cx="1155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Time (</a:t>
              </a:r>
              <a:r>
                <a:rPr lang="en-AU" dirty="0" err="1"/>
                <a:t>yr</a:t>
              </a:r>
              <a:r>
                <a:rPr lang="en-AU" dirty="0"/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A0E2E0E-1651-4582-983B-F0F89AE51CD2}"/>
                </a:ext>
              </a:extLst>
            </p:cNvPr>
            <p:cNvSpPr txBox="1"/>
            <p:nvPr/>
          </p:nvSpPr>
          <p:spPr>
            <a:xfrm>
              <a:off x="7731185" y="3467385"/>
              <a:ext cx="4539245" cy="31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-2     -1      0       1       2      3       4       5      6      7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A696BD-A7E6-4F8F-AD56-86AF01276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65" y="1162555"/>
            <a:ext cx="4913173" cy="3928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6025978-807D-42B2-A501-F99D7265E2B3}"/>
                  </a:ext>
                </a:extLst>
              </p:cNvPr>
              <p:cNvSpPr txBox="1"/>
              <p:nvPr/>
            </p:nvSpPr>
            <p:spPr>
              <a:xfrm>
                <a:off x="1228178" y="5695445"/>
                <a:ext cx="952446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/>
                  <a:t>Final separation was shorter with </a:t>
                </a:r>
                <a:r>
                  <a:rPr lang="en-AU" sz="2400" dirty="0" err="1"/>
                  <a:t>EoSs</a:t>
                </a:r>
                <a:r>
                  <a:rPr lang="en-AU" sz="2400" dirty="0"/>
                  <a:t> yielding larger binding energy</a:t>
                </a:r>
              </a:p>
              <a:p>
                <a:r>
                  <a:rPr lang="en-AU" sz="2400" dirty="0"/>
                  <a:t> </a:t>
                </a:r>
                <a:r>
                  <a:rPr lang="ja-JP" altLang="en-US" sz="2400" dirty="0"/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altLang="ja-JP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altLang="ja-JP" sz="2400" b="0" i="1" smtClean="0">
                            <a:latin typeface="Cambria Math" panose="02040503050406030204" pitchFamily="18" charset="0"/>
                          </a:rPr>
                          <m:t>𝐶𝐸</m:t>
                        </m:r>
                      </m:sub>
                    </m:sSub>
                    <m:r>
                      <a:rPr lang="en-AU" altLang="ja-JP" sz="2400" b="0" i="1" smtClean="0">
                        <a:latin typeface="Cambria Math" panose="02040503050406030204" pitchFamily="18" charset="0"/>
                      </a:rPr>
                      <m:t>~1</m:t>
                    </m:r>
                  </m:oMath>
                </a14:m>
                <a:endParaRPr lang="en-AU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025978-807D-42B2-A501-F99D7265E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178" y="5695445"/>
                <a:ext cx="9524467" cy="830997"/>
              </a:xfrm>
              <a:prstGeom prst="rect">
                <a:avLst/>
              </a:prstGeom>
              <a:blipFill>
                <a:blip r:embed="rId4"/>
                <a:stretch>
                  <a:fillRect l="-960" t="-5109" b="-1605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8140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9BAA2-2F39-458C-969F-294C06C0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AU" dirty="0"/>
              <a:t>Caveats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FCBA473-1C7E-4951-9CF8-AD7A023D3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948" y="1343818"/>
            <a:ext cx="6910259" cy="5020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F843228-C142-465C-89DC-A08DB0D4BD88}"/>
              </a:ext>
            </a:extLst>
          </p:cNvPr>
          <p:cNvSpPr/>
          <p:nvPr/>
        </p:nvSpPr>
        <p:spPr>
          <a:xfrm>
            <a:off x="2612571" y="1542936"/>
            <a:ext cx="447869" cy="4189445"/>
          </a:xfrm>
          <a:prstGeom prst="rect">
            <a:avLst/>
          </a:prstGeom>
          <a:solidFill>
            <a:srgbClr val="FA0E0E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C1B5E9-CA6F-4DEC-8D4A-C4E60F55651E}"/>
              </a:ext>
            </a:extLst>
          </p:cNvPr>
          <p:cNvSpPr txBox="1"/>
          <p:nvPr/>
        </p:nvSpPr>
        <p:spPr>
          <a:xfrm>
            <a:off x="7287207" y="1542936"/>
            <a:ext cx="49047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dirty="0"/>
              <a:t>We did not model the radiative part of the envelope, which </a:t>
            </a:r>
            <a:r>
              <a:rPr lang="en-AU" dirty="0">
                <a:solidFill>
                  <a:srgbClr val="FF0000"/>
                </a:solidFill>
              </a:rPr>
              <a:t>has a much larger binding energy </a:t>
            </a:r>
          </a:p>
          <a:p>
            <a:pPr marL="342900" indent="-342900">
              <a:buFont typeface="+mj-lt"/>
              <a:buAutoNum type="arabicPeriod"/>
            </a:pPr>
            <a:endParaRPr lang="en-AU" dirty="0"/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We did not include radiation transport</a:t>
            </a:r>
            <a:br>
              <a:rPr lang="en-AU" dirty="0"/>
            </a:br>
            <a:r>
              <a:rPr lang="en-AU" dirty="0">
                <a:solidFill>
                  <a:srgbClr val="FF0000"/>
                </a:solidFill>
              </a:rPr>
              <a:t>The thermal timescale of the convective envelope is comparable to the spiral-in timescale</a:t>
            </a:r>
          </a:p>
          <a:p>
            <a:pPr marL="342900" indent="-342900">
              <a:buFont typeface="+mj-lt"/>
              <a:buAutoNum type="arabicPeriod"/>
            </a:pPr>
            <a:endParaRPr lang="en-AU" dirty="0"/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We have no nuclear burning source</a:t>
            </a:r>
            <a:br>
              <a:rPr lang="en-AU" dirty="0"/>
            </a:br>
            <a:r>
              <a:rPr lang="en-AU" dirty="0">
                <a:solidFill>
                  <a:srgbClr val="FF0000"/>
                </a:solidFill>
              </a:rPr>
              <a:t>The energy generation is non-negligible over our simulation timescale</a:t>
            </a:r>
          </a:p>
          <a:p>
            <a:pPr marL="342900" indent="-342900">
              <a:buFont typeface="+mj-lt"/>
              <a:buAutoNum type="arabicPeriod"/>
            </a:pPr>
            <a:endParaRPr lang="en-AU" dirty="0"/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We have no radiative cooling</a:t>
            </a:r>
            <a:br>
              <a:rPr lang="en-AU" dirty="0"/>
            </a:br>
            <a:r>
              <a:rPr lang="en-AU" dirty="0">
                <a:solidFill>
                  <a:srgbClr val="FF0000"/>
                </a:solidFill>
              </a:rPr>
              <a:t>Part of the recombination energy can possibly be radiated away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6097F4-26B8-4331-9284-219B2C1DD85B}"/>
              </a:ext>
            </a:extLst>
          </p:cNvPr>
          <p:cNvSpPr txBox="1"/>
          <p:nvPr/>
        </p:nvSpPr>
        <p:spPr>
          <a:xfrm>
            <a:off x="1800808" y="2528595"/>
            <a:ext cx="8752115" cy="1446550"/>
          </a:xfrm>
          <a:prstGeom prst="rect">
            <a:avLst/>
          </a:prstGeom>
          <a:solidFill>
            <a:srgbClr val="FA0E0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+mj-lt"/>
              </a:rPr>
              <a:t>Energy formalism is useless for massive star common envelopes!</a:t>
            </a:r>
          </a:p>
        </p:txBody>
      </p:sp>
    </p:spTree>
    <p:extLst>
      <p:ext uri="{BB962C8B-B14F-4D97-AF65-F5344CB8AC3E}">
        <p14:creationId xmlns:p14="http://schemas.microsoft.com/office/powerpoint/2010/main" val="95203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835A7B6-B643-4EBE-8FB3-62F5A06BF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3" y="3281579"/>
            <a:ext cx="4782310" cy="3586733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BEAFB57F-A0E0-42CF-827D-EEF229ABB9CB}"/>
              </a:ext>
            </a:extLst>
          </p:cNvPr>
          <p:cNvSpPr/>
          <p:nvPr/>
        </p:nvSpPr>
        <p:spPr>
          <a:xfrm>
            <a:off x="6273634" y="2124392"/>
            <a:ext cx="1268105" cy="770428"/>
          </a:xfrm>
          <a:custGeom>
            <a:avLst/>
            <a:gdLst>
              <a:gd name="connsiteX0" fmla="*/ 495641 w 1631626"/>
              <a:gd name="connsiteY0" fmla="*/ 0 h 991282"/>
              <a:gd name="connsiteX1" fmla="*/ 772759 w 1631626"/>
              <a:gd name="connsiteY1" fmla="*/ 84648 h 991282"/>
              <a:gd name="connsiteX2" fmla="*/ 813582 w 1631626"/>
              <a:gd name="connsiteY2" fmla="*/ 118330 h 991282"/>
              <a:gd name="connsiteX3" fmla="*/ 814387 w 1631626"/>
              <a:gd name="connsiteY3" fmla="*/ 111920 h 991282"/>
              <a:gd name="connsiteX4" fmla="*/ 840459 w 1631626"/>
              <a:gd name="connsiteY4" fmla="*/ 140506 h 991282"/>
              <a:gd name="connsiteX5" fmla="*/ 846112 w 1631626"/>
              <a:gd name="connsiteY5" fmla="*/ 145170 h 991282"/>
              <a:gd name="connsiteX6" fmla="*/ 859382 w 1631626"/>
              <a:gd name="connsiteY6" fmla="*/ 161253 h 991282"/>
              <a:gd name="connsiteX7" fmla="*/ 949353 w 1631626"/>
              <a:gd name="connsiteY7" fmla="*/ 259898 h 991282"/>
              <a:gd name="connsiteX8" fmla="*/ 1079726 w 1631626"/>
              <a:gd name="connsiteY8" fmla="*/ 389506 h 991282"/>
              <a:gd name="connsiteX9" fmla="*/ 1320573 w 1631626"/>
              <a:gd name="connsiteY9" fmla="*/ 569120 h 991282"/>
              <a:gd name="connsiteX10" fmla="*/ 1630816 w 1631626"/>
              <a:gd name="connsiteY10" fmla="*/ 609941 h 991282"/>
              <a:gd name="connsiteX11" fmla="*/ 1222601 w 1631626"/>
              <a:gd name="connsiteY11" fmla="*/ 663009 h 991282"/>
              <a:gd name="connsiteX12" fmla="*/ 1055233 w 1631626"/>
              <a:gd name="connsiteY12" fmla="*/ 716077 h 991282"/>
              <a:gd name="connsiteX13" fmla="*/ 900239 w 1631626"/>
              <a:gd name="connsiteY13" fmla="*/ 805629 h 991282"/>
              <a:gd name="connsiteX14" fmla="*/ 856979 w 1631626"/>
              <a:gd name="connsiteY14" fmla="*/ 832942 h 991282"/>
              <a:gd name="connsiteX15" fmla="*/ 846112 w 1631626"/>
              <a:gd name="connsiteY15" fmla="*/ 846112 h 991282"/>
              <a:gd name="connsiteX16" fmla="*/ 495641 w 1631626"/>
              <a:gd name="connsiteY16" fmla="*/ 991282 h 991282"/>
              <a:gd name="connsiteX17" fmla="*/ 0 w 1631626"/>
              <a:gd name="connsiteY17" fmla="*/ 495641 h 991282"/>
              <a:gd name="connsiteX18" fmla="*/ 495641 w 1631626"/>
              <a:gd name="connsiteY18" fmla="*/ 0 h 99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1626" h="991282">
                <a:moveTo>
                  <a:pt x="495641" y="0"/>
                </a:moveTo>
                <a:cubicBezTo>
                  <a:pt x="598292" y="0"/>
                  <a:pt x="693654" y="31206"/>
                  <a:pt x="772759" y="84648"/>
                </a:cubicBezTo>
                <a:lnTo>
                  <a:pt x="813582" y="118330"/>
                </a:lnTo>
                <a:lnTo>
                  <a:pt x="814387" y="111920"/>
                </a:lnTo>
                <a:lnTo>
                  <a:pt x="840459" y="140506"/>
                </a:lnTo>
                <a:lnTo>
                  <a:pt x="846112" y="145170"/>
                </a:lnTo>
                <a:lnTo>
                  <a:pt x="859382" y="161253"/>
                </a:lnTo>
                <a:lnTo>
                  <a:pt x="949353" y="259898"/>
                </a:lnTo>
                <a:cubicBezTo>
                  <a:pt x="993831" y="307183"/>
                  <a:pt x="1037544" y="351406"/>
                  <a:pt x="1079726" y="389506"/>
                </a:cubicBezTo>
                <a:cubicBezTo>
                  <a:pt x="1164090" y="465706"/>
                  <a:pt x="1228725" y="532381"/>
                  <a:pt x="1320573" y="569120"/>
                </a:cubicBezTo>
                <a:cubicBezTo>
                  <a:pt x="1412421" y="605859"/>
                  <a:pt x="1647145" y="594293"/>
                  <a:pt x="1630816" y="609941"/>
                </a:cubicBezTo>
                <a:cubicBezTo>
                  <a:pt x="1614487" y="625589"/>
                  <a:pt x="1318531" y="645320"/>
                  <a:pt x="1222601" y="663009"/>
                </a:cubicBezTo>
                <a:cubicBezTo>
                  <a:pt x="1126671" y="680698"/>
                  <a:pt x="1140278" y="672534"/>
                  <a:pt x="1055233" y="716077"/>
                </a:cubicBezTo>
                <a:cubicBezTo>
                  <a:pt x="1012711" y="737849"/>
                  <a:pt x="959218" y="769315"/>
                  <a:pt x="900239" y="805629"/>
                </a:cubicBezTo>
                <a:lnTo>
                  <a:pt x="856979" y="832942"/>
                </a:lnTo>
                <a:lnTo>
                  <a:pt x="846112" y="846112"/>
                </a:lnTo>
                <a:cubicBezTo>
                  <a:pt x="756419" y="935806"/>
                  <a:pt x="632509" y="991282"/>
                  <a:pt x="495641" y="991282"/>
                </a:cubicBezTo>
                <a:cubicBezTo>
                  <a:pt x="221906" y="991282"/>
                  <a:pt x="0" y="769376"/>
                  <a:pt x="0" y="495641"/>
                </a:cubicBezTo>
                <a:cubicBezTo>
                  <a:pt x="0" y="221906"/>
                  <a:pt x="221906" y="0"/>
                  <a:pt x="49564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3F9BCAE1-3E52-4DE0-86CC-953FD9CB1057}"/>
              </a:ext>
            </a:extLst>
          </p:cNvPr>
          <p:cNvSpPr/>
          <p:nvPr/>
        </p:nvSpPr>
        <p:spPr>
          <a:xfrm>
            <a:off x="307910" y="1268963"/>
            <a:ext cx="2575249" cy="257524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8808FC0-25E6-4EE6-85A1-BCB344C0103F}"/>
              </a:ext>
            </a:extLst>
          </p:cNvPr>
          <p:cNvSpPr/>
          <p:nvPr/>
        </p:nvSpPr>
        <p:spPr>
          <a:xfrm>
            <a:off x="1257299" y="2218351"/>
            <a:ext cx="676469" cy="6764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54E6-923D-4EC2-8F0D-ADD46A1A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AU" dirty="0"/>
              <a:t>Common envelopes as a 2-step process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D5BF8CF-FED8-4165-BAC2-7FB7C3468CD1}"/>
              </a:ext>
            </a:extLst>
          </p:cNvPr>
          <p:cNvSpPr/>
          <p:nvPr/>
        </p:nvSpPr>
        <p:spPr>
          <a:xfrm>
            <a:off x="3772677" y="2427513"/>
            <a:ext cx="258147" cy="25814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E5981A4-72D0-4BFA-ADB9-D608AF7E019A}"/>
              </a:ext>
            </a:extLst>
          </p:cNvPr>
          <p:cNvSpPr/>
          <p:nvPr/>
        </p:nvSpPr>
        <p:spPr>
          <a:xfrm>
            <a:off x="1466461" y="2427514"/>
            <a:ext cx="258147" cy="25814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3B8C3BE-6073-4E2B-8630-F2ABDBBDD012}"/>
              </a:ext>
            </a:extLst>
          </p:cNvPr>
          <p:cNvSpPr/>
          <p:nvPr/>
        </p:nvSpPr>
        <p:spPr>
          <a:xfrm>
            <a:off x="7334156" y="2380535"/>
            <a:ext cx="258147" cy="25814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B752F7A-DBA1-429A-858C-1BA5D1062A09}"/>
              </a:ext>
            </a:extLst>
          </p:cNvPr>
          <p:cNvSpPr/>
          <p:nvPr/>
        </p:nvSpPr>
        <p:spPr>
          <a:xfrm>
            <a:off x="6524727" y="2380535"/>
            <a:ext cx="258147" cy="25814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山形 32">
            <a:extLst>
              <a:ext uri="{FF2B5EF4-FFF2-40B4-BE49-F238E27FC236}">
                <a16:creationId xmlns:a16="http://schemas.microsoft.com/office/drawing/2014/main" xmlns="" id="{35EC4A62-1920-4AF8-9148-1305EE89F8CB}"/>
              </a:ext>
            </a:extLst>
          </p:cNvPr>
          <p:cNvSpPr/>
          <p:nvPr/>
        </p:nvSpPr>
        <p:spPr>
          <a:xfrm>
            <a:off x="4620968" y="2266978"/>
            <a:ext cx="360040" cy="579214"/>
          </a:xfrm>
          <a:prstGeom prst="chevro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山形 32">
            <a:extLst>
              <a:ext uri="{FF2B5EF4-FFF2-40B4-BE49-F238E27FC236}">
                <a16:creationId xmlns:a16="http://schemas.microsoft.com/office/drawing/2014/main" xmlns="" id="{46D2A9B7-F65D-41B5-9623-455CD541E4D1}"/>
              </a:ext>
            </a:extLst>
          </p:cNvPr>
          <p:cNvSpPr/>
          <p:nvPr/>
        </p:nvSpPr>
        <p:spPr>
          <a:xfrm>
            <a:off x="9005536" y="2266978"/>
            <a:ext cx="360040" cy="579214"/>
          </a:xfrm>
          <a:prstGeom prst="chevro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8C9A5B1-0014-452D-A929-08A426B24E26}"/>
              </a:ext>
            </a:extLst>
          </p:cNvPr>
          <p:cNvSpPr/>
          <p:nvPr/>
        </p:nvSpPr>
        <p:spPr>
          <a:xfrm>
            <a:off x="10676554" y="2427513"/>
            <a:ext cx="258147" cy="25814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2C388A-AE29-4035-A54B-E3A0A19E6DC5}"/>
              </a:ext>
            </a:extLst>
          </p:cNvPr>
          <p:cNvSpPr/>
          <p:nvPr/>
        </p:nvSpPr>
        <p:spPr>
          <a:xfrm>
            <a:off x="10128385" y="2427513"/>
            <a:ext cx="258147" cy="25814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CC98D8E-099E-4878-ACD9-DBE5E8664241}"/>
              </a:ext>
            </a:extLst>
          </p:cNvPr>
          <p:cNvSpPr txBox="1"/>
          <p:nvPr/>
        </p:nvSpPr>
        <p:spPr>
          <a:xfrm>
            <a:off x="3994298" y="1268963"/>
            <a:ext cx="1613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+mj-lt"/>
              </a:rPr>
              <a:t>Energy formalism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F4D184-AA71-497C-A375-94E16E711C3E}"/>
              </a:ext>
            </a:extLst>
          </p:cNvPr>
          <p:cNvSpPr txBox="1"/>
          <p:nvPr/>
        </p:nvSpPr>
        <p:spPr>
          <a:xfrm>
            <a:off x="8204625" y="1268962"/>
            <a:ext cx="191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+mj-lt"/>
              </a:rPr>
              <a:t>Stable mass transfer</a:t>
            </a:r>
          </a:p>
        </p:txBody>
      </p:sp>
      <p:sp>
        <p:nvSpPr>
          <p:cNvPr id="23" name="AutoShape 2" descr="Ebind_15Msun.png">
            <a:extLst>
              <a:ext uri="{FF2B5EF4-FFF2-40B4-BE49-F238E27FC236}">
                <a16:creationId xmlns:a16="http://schemas.microsoft.com/office/drawing/2014/main" xmlns="" id="{E96621EA-CE62-4D2C-B6CA-A205339FA8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3155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4" name="AutoShape 4" descr="Ebind_15Msun.png">
            <a:extLst>
              <a:ext uri="{FF2B5EF4-FFF2-40B4-BE49-F238E27FC236}">
                <a16:creationId xmlns:a16="http://schemas.microsoft.com/office/drawing/2014/main" xmlns="" id="{98E993B1-6E1C-4F2B-870C-D8FAB7FB07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4679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FB3F1DD-5C0E-42C6-9602-8344D0C54064}"/>
              </a:ext>
            </a:extLst>
          </p:cNvPr>
          <p:cNvSpPr txBox="1"/>
          <p:nvPr/>
        </p:nvSpPr>
        <p:spPr>
          <a:xfrm>
            <a:off x="7381873" y="3874616"/>
            <a:ext cx="3893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This new formalism predicts systematically wider post-CE separations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CF32BA4-AEE1-4DDF-A9F0-5DDE2AC03C56}"/>
              </a:ext>
            </a:extLst>
          </p:cNvPr>
          <p:cNvSpPr txBox="1"/>
          <p:nvPr/>
        </p:nvSpPr>
        <p:spPr>
          <a:xfrm>
            <a:off x="7334156" y="5306408"/>
            <a:ext cx="4263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Discussing with Kinugawa-san whether this affects Pop III BBH predictions</a:t>
            </a:r>
          </a:p>
        </p:txBody>
      </p:sp>
    </p:spTree>
    <p:extLst>
      <p:ext uri="{BB962C8B-B14F-4D97-AF65-F5344CB8AC3E}">
        <p14:creationId xmlns:p14="http://schemas.microsoft.com/office/powerpoint/2010/main" val="26479207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A3FAD-F492-48C2-8FF8-F7AFEB01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AU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C12989-6385-4CAD-8FC3-FE4895B6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5259436"/>
          </a:xfrm>
        </p:spPr>
        <p:txBody>
          <a:bodyPr>
            <a:normAutofit lnSpcReduction="10000"/>
          </a:bodyPr>
          <a:lstStyle/>
          <a:p>
            <a:r>
              <a:rPr lang="en-AU" dirty="0"/>
              <a:t>We performed the first 3D common-envelope simulations in the world for massive stars</a:t>
            </a:r>
          </a:p>
          <a:p>
            <a:endParaRPr lang="en-AU" dirty="0"/>
          </a:p>
          <a:p>
            <a:r>
              <a:rPr lang="en-AU" dirty="0"/>
              <a:t>The equation of state plays an important role in determining the final separation</a:t>
            </a:r>
          </a:p>
          <a:p>
            <a:endParaRPr lang="en-AU" dirty="0"/>
          </a:p>
          <a:p>
            <a:r>
              <a:rPr lang="en-AU" dirty="0"/>
              <a:t>We found more caveats than results from our simulations…</a:t>
            </a:r>
          </a:p>
          <a:p>
            <a:endParaRPr lang="en-AU" dirty="0"/>
          </a:p>
          <a:p>
            <a:r>
              <a:rPr lang="en-AU" dirty="0"/>
              <a:t>The caveats led us to believe that the use of the energy formalism is not appropriate for massive stars</a:t>
            </a:r>
          </a:p>
          <a:p>
            <a:endParaRPr lang="en-AU" dirty="0"/>
          </a:p>
          <a:p>
            <a:r>
              <a:rPr lang="en-AU" dirty="0"/>
              <a:t>We are working on a new formalism assuming a 2-phase CE</a:t>
            </a:r>
          </a:p>
        </p:txBody>
      </p:sp>
    </p:spTree>
    <p:extLst>
      <p:ext uri="{BB962C8B-B14F-4D97-AF65-F5344CB8AC3E}">
        <p14:creationId xmlns:p14="http://schemas.microsoft.com/office/powerpoint/2010/main" val="670778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77EDC-9E65-4713-86F4-BD8BBA78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9047"/>
            <a:ext cx="10515600" cy="1325563"/>
          </a:xfrm>
        </p:spPr>
        <p:txBody>
          <a:bodyPr/>
          <a:lstStyle/>
          <a:p>
            <a:r>
              <a:rPr lang="en-GB" dirty="0"/>
              <a:t>High-mass X-ray binaries (HMXBs)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AE016B-C910-45A0-9749-2785868A81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/>
          <a:stretch/>
        </p:blipFill>
        <p:spPr>
          <a:xfrm>
            <a:off x="4283658" y="1335370"/>
            <a:ext cx="4358776" cy="4968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BC19F5-5B1D-40C6-9CAD-CDCE688D1D17}"/>
              </a:ext>
            </a:extLst>
          </p:cNvPr>
          <p:cNvSpPr txBox="1"/>
          <p:nvPr/>
        </p:nvSpPr>
        <p:spPr>
          <a:xfrm>
            <a:off x="1432832" y="1027920"/>
            <a:ext cx="6206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 necessary step towards gravitational wave sources?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7FEC83-4BDC-44C4-9B37-84286C350087}"/>
              </a:ext>
            </a:extLst>
          </p:cNvPr>
          <p:cNvSpPr txBox="1"/>
          <p:nvPr/>
        </p:nvSpPr>
        <p:spPr>
          <a:xfrm>
            <a:off x="3817472" y="6256289"/>
            <a:ext cx="187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Tauris et al. 2017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784B020-780B-49FD-B2F7-912D72CE3A18}"/>
              </a:ext>
            </a:extLst>
          </p:cNvPr>
          <p:cNvSpPr/>
          <p:nvPr/>
        </p:nvSpPr>
        <p:spPr>
          <a:xfrm>
            <a:off x="4522574" y="3004783"/>
            <a:ext cx="1985318" cy="6260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D2E5EC-7BC4-4D64-A609-E6C97260E288}"/>
              </a:ext>
            </a:extLst>
          </p:cNvPr>
          <p:cNvSpPr txBox="1"/>
          <p:nvPr/>
        </p:nvSpPr>
        <p:spPr>
          <a:xfrm>
            <a:off x="3153668" y="313314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~53 in MW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E9F007-B765-4EAD-AACC-C0F03101B78D}"/>
              </a:ext>
            </a:extLst>
          </p:cNvPr>
          <p:cNvSpPr/>
          <p:nvPr/>
        </p:nvSpPr>
        <p:spPr>
          <a:xfrm>
            <a:off x="4522574" y="5176673"/>
            <a:ext cx="1985318" cy="804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E554A44-B6FB-4CD5-851B-4CC877D55F95}"/>
              </a:ext>
            </a:extLst>
          </p:cNvPr>
          <p:cNvSpPr txBox="1"/>
          <p:nvPr/>
        </p:nvSpPr>
        <p:spPr>
          <a:xfrm>
            <a:off x="3216185" y="5417613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~1 in MW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ACF9294D-2584-493E-82DF-BD9C50FA992A}"/>
              </a:ext>
            </a:extLst>
          </p:cNvPr>
          <p:cNvSpPr/>
          <p:nvPr/>
        </p:nvSpPr>
        <p:spPr>
          <a:xfrm>
            <a:off x="345989" y="3502479"/>
            <a:ext cx="3372674" cy="1258991"/>
          </a:xfrm>
          <a:prstGeom prst="wedgeRectCallout">
            <a:avLst>
              <a:gd name="adj1" fmla="val 38953"/>
              <a:gd name="adj2" fmla="val 108204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Considering normal binary evolution, we expect ~33 BH-HMXBs to exist in the MW (Sen+2021)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06DE964-27C0-4B40-A947-656F866C1456}"/>
              </a:ext>
            </a:extLst>
          </p:cNvPr>
          <p:cNvSpPr/>
          <p:nvPr/>
        </p:nvSpPr>
        <p:spPr>
          <a:xfrm>
            <a:off x="6833287" y="4896569"/>
            <a:ext cx="1985318" cy="6260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xmlns="" id="{8D0B58CD-08E1-474F-8B4F-2532D6EE6AD0}"/>
              </a:ext>
            </a:extLst>
          </p:cNvPr>
          <p:cNvSpPr/>
          <p:nvPr/>
        </p:nvSpPr>
        <p:spPr>
          <a:xfrm>
            <a:off x="8473337" y="2856541"/>
            <a:ext cx="3372674" cy="1258991"/>
          </a:xfrm>
          <a:prstGeom prst="wedgeRectCallout">
            <a:avLst>
              <a:gd name="adj1" fmla="val -42262"/>
              <a:gd name="adj2" fmla="val 107555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Many BBH mergers have been detected, meaning that there should be many HMXBs in the Universe</a:t>
            </a:r>
          </a:p>
        </p:txBody>
      </p:sp>
    </p:spTree>
    <p:extLst>
      <p:ext uri="{BB962C8B-B14F-4D97-AF65-F5344CB8AC3E}">
        <p14:creationId xmlns:p14="http://schemas.microsoft.com/office/powerpoint/2010/main" val="11036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animBg="1"/>
      <p:bldP spid="12" grpId="0"/>
      <p:bldP spid="8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901AA1-EAE1-4392-B9B3-98D46AD6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32" y="75293"/>
            <a:ext cx="10515600" cy="1325563"/>
          </a:xfrm>
        </p:spPr>
        <p:txBody>
          <a:bodyPr/>
          <a:lstStyle/>
          <a:p>
            <a:r>
              <a:rPr lang="en-GB" dirty="0"/>
              <a:t>BH-HMXBs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="" id="{E10C3B1E-553E-437B-831C-42103784FEEF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404257" y="1787759"/>
              <a:ext cx="9192535" cy="27868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38507">
                      <a:extLst>
                        <a:ext uri="{9D8B030D-6E8A-4147-A177-3AD203B41FA5}">
                          <a16:colId xmlns:a16="http://schemas.microsoft.com/office/drawing/2014/main" xmlns="" val="19326027"/>
                        </a:ext>
                      </a:extLst>
                    </a:gridCol>
                    <a:gridCol w="1838507">
                      <a:extLst>
                        <a:ext uri="{9D8B030D-6E8A-4147-A177-3AD203B41FA5}">
                          <a16:colId xmlns:a16="http://schemas.microsoft.com/office/drawing/2014/main" xmlns="" val="1427738192"/>
                        </a:ext>
                      </a:extLst>
                    </a:gridCol>
                    <a:gridCol w="1838507">
                      <a:extLst>
                        <a:ext uri="{9D8B030D-6E8A-4147-A177-3AD203B41FA5}">
                          <a16:colId xmlns:a16="http://schemas.microsoft.com/office/drawing/2014/main" xmlns="" val="855446516"/>
                        </a:ext>
                      </a:extLst>
                    </a:gridCol>
                    <a:gridCol w="1838507">
                      <a:extLst>
                        <a:ext uri="{9D8B030D-6E8A-4147-A177-3AD203B41FA5}">
                          <a16:colId xmlns:a16="http://schemas.microsoft.com/office/drawing/2014/main" xmlns="" val="1891385443"/>
                        </a:ext>
                      </a:extLst>
                    </a:gridCol>
                    <a:gridCol w="1838507">
                      <a:extLst>
                        <a:ext uri="{9D8B030D-6E8A-4147-A177-3AD203B41FA5}">
                          <a16:colId xmlns:a16="http://schemas.microsoft.com/office/drawing/2014/main" xmlns="" val="27739559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000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m:rPr>
                                  <m:sty m:val="p"/>
                                </m:rPr>
                                <a:rPr lang="en-GB" sz="2000" baseline="-25000" dirty="0" err="1" smtClean="0">
                                  <a:latin typeface="Cambria Math" panose="02040503050406030204" pitchFamily="18" charset="0"/>
                                </a:rPr>
                                <m:t>orb</m:t>
                              </m:r>
                              <m:r>
                                <a:rPr lang="en-GB" sz="2000" b="1" i="0" baseline="-2500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b="1" i="0" baseline="0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2000" b="1" i="0" baseline="0" dirty="0" smtClean="0"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r>
                                <a:rPr lang="en-GB" sz="2000" b="1" i="0" baseline="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 sz="20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dirty="0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GB" sz="2000" dirty="0" smtClean="0">
                                        <a:latin typeface="Cambria Math" panose="02040503050406030204" pitchFamily="18" charset="0"/>
                                      </a:rPr>
                                      <m:t>𝐝𝐨𝐧</m:t>
                                    </m:r>
                                  </m:sub>
                                </m:sSub>
                                <m:r>
                                  <a:rPr lang="en-GB" sz="2000" dirty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sSub>
                                  <m:sSubPr>
                                    <m:ctrlPr>
                                      <a:rPr lang="en-GB" sz="20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dirty="0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GB" sz="2000" dirty="0" smtClean="0">
                                        <a:latin typeface="Cambria Math" panose="02040503050406030204" pitchFamily="18" charset="0"/>
                                      </a:rPr>
                                      <m:t>⊙</m:t>
                                    </m:r>
                                  </m:sub>
                                </m:sSub>
                                <m:r>
                                  <a:rPr lang="en-GB" sz="2000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𝐁𝐇</m:t>
                                    </m:r>
                                  </m:sub>
                                </m:sSub>
                                <m:r>
                                  <a:rPr lang="en-GB" sz="200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sSub>
                                  <m:sSubPr>
                                    <m:ctrlPr>
                                      <a:rPr lang="en-GB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⊙</m:t>
                                    </m:r>
                                  </m:sub>
                                </m:sSub>
                                <m:r>
                                  <a:rPr lang="en-GB" sz="20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RL filling factor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687700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 err="1"/>
                            <a:t>Cyg</a:t>
                          </a:r>
                          <a:r>
                            <a:rPr lang="en-GB" sz="2000" dirty="0"/>
                            <a:t> X-1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5.6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40.6</a:t>
                          </a:r>
                          <a:r>
                            <a:rPr lang="en-US" altLang="ja-JP" sz="2000" dirty="0"/>
                            <a:t>±7.7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21.2</a:t>
                          </a:r>
                          <a:r>
                            <a:rPr lang="en-US" altLang="ja-JP" sz="2000" dirty="0"/>
                            <a:t>±2.2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0.997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7531593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LMC X-1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3.9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31.8</a:t>
                          </a:r>
                          <a:r>
                            <a:rPr lang="en-US" altLang="ja-JP" sz="2000" dirty="0"/>
                            <a:t>±3.5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10.9</a:t>
                          </a:r>
                          <a:r>
                            <a:rPr lang="en-US" altLang="ja-JP" sz="2000" dirty="0"/>
                            <a:t>±1.4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0.971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789535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LMC X-3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1.7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3.6</a:t>
                          </a:r>
                          <a:r>
                            <a:rPr lang="en-US" altLang="ja-JP" sz="2000" dirty="0"/>
                            <a:t>±0.6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7.0</a:t>
                          </a:r>
                          <a:r>
                            <a:rPr lang="en-US" altLang="ja-JP" sz="2000" dirty="0"/>
                            <a:t>±0.6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&gt;1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9159444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MCW 656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~60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~13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4.7</a:t>
                          </a:r>
                          <a:r>
                            <a:rPr lang="en-US" altLang="ja-JP" sz="2000" dirty="0"/>
                            <a:t>±0.9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???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979922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M33 X-7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3.45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~70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~16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0.899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8204234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(SS 433)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14-18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5-10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???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6609529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E10C3B1E-553E-437B-831C-42103784FE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1322932"/>
                  </p:ext>
                </p:extLst>
              </p:nvPr>
            </p:nvGraphicFramePr>
            <p:xfrm>
              <a:off x="1404257" y="1787759"/>
              <a:ext cx="9192535" cy="27868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38507">
                      <a:extLst>
                        <a:ext uri="{9D8B030D-6E8A-4147-A177-3AD203B41FA5}">
                          <a16:colId xmlns:a16="http://schemas.microsoft.com/office/drawing/2014/main" val="19326027"/>
                        </a:ext>
                      </a:extLst>
                    </a:gridCol>
                    <a:gridCol w="1838507">
                      <a:extLst>
                        <a:ext uri="{9D8B030D-6E8A-4147-A177-3AD203B41FA5}">
                          <a16:colId xmlns:a16="http://schemas.microsoft.com/office/drawing/2014/main" val="1427738192"/>
                        </a:ext>
                      </a:extLst>
                    </a:gridCol>
                    <a:gridCol w="1838507">
                      <a:extLst>
                        <a:ext uri="{9D8B030D-6E8A-4147-A177-3AD203B41FA5}">
                          <a16:colId xmlns:a16="http://schemas.microsoft.com/office/drawing/2014/main" val="855446516"/>
                        </a:ext>
                      </a:extLst>
                    </a:gridCol>
                    <a:gridCol w="1838507">
                      <a:extLst>
                        <a:ext uri="{9D8B030D-6E8A-4147-A177-3AD203B41FA5}">
                          <a16:colId xmlns:a16="http://schemas.microsoft.com/office/drawing/2014/main" val="1891385443"/>
                        </a:ext>
                      </a:extLst>
                    </a:gridCol>
                    <a:gridCol w="1838507">
                      <a:extLst>
                        <a:ext uri="{9D8B030D-6E8A-4147-A177-3AD203B41FA5}">
                          <a16:colId xmlns:a16="http://schemas.microsoft.com/office/drawing/2014/main" val="2773955967"/>
                        </a:ext>
                      </a:extLst>
                    </a:gridCol>
                  </a:tblGrid>
                  <a:tr h="4094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31" t="-5970" r="-300993" b="-6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997" t="-5970" r="-201993" b="-6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5970" r="-101325" b="-6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RL filling factor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770037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 err="1"/>
                            <a:t>Cyg</a:t>
                          </a:r>
                          <a:r>
                            <a:rPr lang="en-GB" sz="2000" dirty="0"/>
                            <a:t> X-1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5.6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40.6</a:t>
                          </a:r>
                          <a:r>
                            <a:rPr lang="en-US" altLang="ja-JP" sz="2000" dirty="0"/>
                            <a:t>±7.7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21.2</a:t>
                          </a:r>
                          <a:r>
                            <a:rPr lang="en-US" altLang="ja-JP" sz="2000" dirty="0"/>
                            <a:t>±2.2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0.997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315938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LMC X-1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3.9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31.8</a:t>
                          </a:r>
                          <a:r>
                            <a:rPr lang="en-US" altLang="ja-JP" sz="2000" dirty="0"/>
                            <a:t>±3.5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10.9</a:t>
                          </a:r>
                          <a:r>
                            <a:rPr lang="en-US" altLang="ja-JP" sz="2000" dirty="0"/>
                            <a:t>±1.4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0.971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895356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LMC X-3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1.7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3.6</a:t>
                          </a:r>
                          <a:r>
                            <a:rPr lang="en-US" altLang="ja-JP" sz="2000" dirty="0"/>
                            <a:t>±0.6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7.0</a:t>
                          </a:r>
                          <a:r>
                            <a:rPr lang="en-US" altLang="ja-JP" sz="2000" dirty="0"/>
                            <a:t>±0.6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&gt;1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594448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MCW 656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~60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~13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4.7</a:t>
                          </a:r>
                          <a:r>
                            <a:rPr lang="en-US" altLang="ja-JP" sz="2000" dirty="0"/>
                            <a:t>±0.9</a:t>
                          </a:r>
                          <a:endParaRPr lang="en-GB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???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992200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M33 X-7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3.45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~70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~16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0.899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042340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(SS 433)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14-18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5-10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dirty="0"/>
                            <a:t>???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09529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388BD6B-9408-4B92-A0D4-F5732C87CF0A}"/>
              </a:ext>
            </a:extLst>
          </p:cNvPr>
          <p:cNvSpPr/>
          <p:nvPr/>
        </p:nvSpPr>
        <p:spPr>
          <a:xfrm>
            <a:off x="8780689" y="2236624"/>
            <a:ext cx="1816103" cy="2384752"/>
          </a:xfrm>
          <a:prstGeom prst="roundRect">
            <a:avLst>
              <a:gd name="adj" fmla="val 1127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F496BB97-2242-4121-9944-4D66E635FC65}"/>
              </a:ext>
            </a:extLst>
          </p:cNvPr>
          <p:cNvSpPr/>
          <p:nvPr/>
        </p:nvSpPr>
        <p:spPr>
          <a:xfrm>
            <a:off x="7307036" y="5049521"/>
            <a:ext cx="3824968" cy="1600200"/>
          </a:xfrm>
          <a:prstGeom prst="wedgeRectCallout">
            <a:avLst>
              <a:gd name="adj1" fmla="val 12549"/>
              <a:gd name="adj2" fmla="val -74272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Known BH-HMXBs have relatively high Roche lobe filling factors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6BBCF33-2893-49F6-BF27-ABCF50C1DF9E}"/>
              </a:ext>
            </a:extLst>
          </p:cNvPr>
          <p:cNvSpPr txBox="1"/>
          <p:nvPr/>
        </p:nvSpPr>
        <p:spPr>
          <a:xfrm>
            <a:off x="1216479" y="1088717"/>
            <a:ext cx="8170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There are only a handful of known HMXBs with black hole companions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73FDD9-1AD7-47EA-A513-369C04FF7AC5}"/>
              </a:ext>
            </a:extLst>
          </p:cNvPr>
          <p:cNvSpPr txBox="1"/>
          <p:nvPr/>
        </p:nvSpPr>
        <p:spPr>
          <a:xfrm>
            <a:off x="605516" y="5049521"/>
            <a:ext cx="5987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+mj-lt"/>
              </a:rPr>
              <a:t>Why are the RL filling factors all so high??</a:t>
            </a:r>
          </a:p>
          <a:p>
            <a:r>
              <a:rPr lang="en-GB" sz="2400" dirty="0">
                <a:solidFill>
                  <a:srgbClr val="FF0000"/>
                </a:solidFill>
                <a:latin typeface="+mj-lt"/>
              </a:rPr>
              <a:t>Is there a qualitative difference between high and low RL filling factors??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E0BE34-A32F-4052-9918-2CCF2D15E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44" y="167741"/>
            <a:ext cx="2548164" cy="154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1E806-20E2-45D9-8ED3-07B32E8B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1325563"/>
          </a:xfrm>
        </p:spPr>
        <p:txBody>
          <a:bodyPr/>
          <a:lstStyle/>
          <a:p>
            <a:r>
              <a:rPr lang="en-GB" dirty="0"/>
              <a:t>Wind accretion in close binaries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B9555AB-AE07-49D9-A24F-D5E0FAE0755E}"/>
              </a:ext>
            </a:extLst>
          </p:cNvPr>
          <p:cNvSpPr/>
          <p:nvPr/>
        </p:nvSpPr>
        <p:spPr>
          <a:xfrm>
            <a:off x="2262432" y="1819373"/>
            <a:ext cx="7583864" cy="128675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① </a:t>
            </a:r>
            <a:r>
              <a:rPr lang="en-GB" altLang="ja-JP" sz="3600" dirty="0">
                <a:latin typeface="+mj-lt"/>
              </a:rPr>
              <a:t>Wind acceleration zone</a:t>
            </a:r>
            <a:endParaRPr lang="en-GB" sz="3600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6EB4965-6014-4C69-A02D-6A0C8D1A7636}"/>
              </a:ext>
            </a:extLst>
          </p:cNvPr>
          <p:cNvSpPr/>
          <p:nvPr/>
        </p:nvSpPr>
        <p:spPr>
          <a:xfrm>
            <a:off x="2262432" y="3428215"/>
            <a:ext cx="7583864" cy="128675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② </a:t>
            </a:r>
            <a:r>
              <a:rPr lang="en-GB" altLang="ja-JP" sz="3600" dirty="0">
                <a:latin typeface="+mj-lt"/>
              </a:rPr>
              <a:t>Escape velocity reduction</a:t>
            </a:r>
            <a:endParaRPr lang="en-GB" sz="3600" dirty="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1E2C991-741C-4319-BAD3-1C19EE549D68}"/>
              </a:ext>
            </a:extLst>
          </p:cNvPr>
          <p:cNvSpPr/>
          <p:nvPr/>
        </p:nvSpPr>
        <p:spPr>
          <a:xfrm>
            <a:off x="2262432" y="5131324"/>
            <a:ext cx="7583864" cy="128675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latin typeface="+mj-lt"/>
              </a:rPr>
              <a:t>　③ </a:t>
            </a:r>
            <a:r>
              <a:rPr lang="en-GB" altLang="ja-JP" sz="3600" dirty="0">
                <a:latin typeface="+mj-lt"/>
              </a:rPr>
              <a:t>Gravity darkening</a:t>
            </a:r>
            <a:endParaRPr lang="en-GB" sz="3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7A54F9-D126-4FE7-9BA5-DBA31E5D1C0E}"/>
              </a:ext>
            </a:extLst>
          </p:cNvPr>
          <p:cNvSpPr txBox="1"/>
          <p:nvPr/>
        </p:nvSpPr>
        <p:spPr>
          <a:xfrm>
            <a:off x="1333893" y="1225485"/>
            <a:ext cx="9988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We discovered that the following 3 effects can alter the wind structure in close binaries </a:t>
            </a:r>
          </a:p>
        </p:txBody>
      </p:sp>
    </p:spTree>
    <p:extLst>
      <p:ext uri="{BB962C8B-B14F-4D97-AF65-F5344CB8AC3E}">
        <p14:creationId xmlns:p14="http://schemas.microsoft.com/office/powerpoint/2010/main" val="681951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180AB-B3E6-46A7-BEDE-4606BF01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0"/>
            <a:ext cx="10515600" cy="1325563"/>
          </a:xfrm>
        </p:spPr>
        <p:txBody>
          <a:bodyPr/>
          <a:lstStyle/>
          <a:p>
            <a:r>
              <a:rPr lang="en-GB" dirty="0"/>
              <a:t>Line-driven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E14130-0468-416B-BAB2-E760366A5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0236"/>
            <a:ext cx="10515600" cy="2003424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CAK theory </a:t>
            </a:r>
            <a:r>
              <a:rPr lang="en-GB" dirty="0"/>
              <a:t>(Castor, Abbott &amp; Klein 1975)</a:t>
            </a:r>
          </a:p>
          <a:p>
            <a:pPr lvl="1"/>
            <a:r>
              <a:rPr lang="en-GB" dirty="0"/>
              <a:t>Opacity of UV spectral lines can be very high in an otherwise optically thin wind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5AC4885-DEC5-4CFA-A0EA-BDDCDF867F13}"/>
              </a:ext>
            </a:extLst>
          </p:cNvPr>
          <p:cNvSpPr/>
          <p:nvPr/>
        </p:nvSpPr>
        <p:spPr>
          <a:xfrm>
            <a:off x="306159" y="3380238"/>
            <a:ext cx="2661557" cy="266155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Star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F8A0FA63-4035-4B4F-B3DB-48207AECB58A}"/>
              </a:ext>
            </a:extLst>
          </p:cNvPr>
          <p:cNvCxnSpPr>
            <a:cxnSpLocks/>
          </p:cNvCxnSpPr>
          <p:nvPr/>
        </p:nvCxnSpPr>
        <p:spPr>
          <a:xfrm>
            <a:off x="3275240" y="3814080"/>
            <a:ext cx="111034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5C6A7BA5-62E4-44EB-8242-94091601A534}"/>
              </a:ext>
            </a:extLst>
          </p:cNvPr>
          <p:cNvCxnSpPr>
            <a:cxnSpLocks/>
          </p:cNvCxnSpPr>
          <p:nvPr/>
        </p:nvCxnSpPr>
        <p:spPr>
          <a:xfrm>
            <a:off x="3275240" y="3809999"/>
            <a:ext cx="0" cy="1843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07F344E-A2F8-43BB-8B7D-CBD275756E42}"/>
              </a:ext>
            </a:extLst>
          </p:cNvPr>
          <p:cNvSpPr/>
          <p:nvPr/>
        </p:nvSpPr>
        <p:spPr>
          <a:xfrm>
            <a:off x="3360493" y="3882118"/>
            <a:ext cx="989353" cy="1538968"/>
          </a:xfrm>
          <a:custGeom>
            <a:avLst/>
            <a:gdLst>
              <a:gd name="connsiteX0" fmla="*/ 7275 w 989353"/>
              <a:gd name="connsiteY0" fmla="*/ 0 h 1538968"/>
              <a:gd name="connsiteX1" fmla="*/ 109328 w 989353"/>
              <a:gd name="connsiteY1" fmla="*/ 118382 h 1538968"/>
              <a:gd name="connsiteX2" fmla="*/ 766553 w 989353"/>
              <a:gd name="connsiteY2" fmla="*/ 289832 h 1538968"/>
              <a:gd name="connsiteX3" fmla="*/ 982907 w 989353"/>
              <a:gd name="connsiteY3" fmla="*/ 420461 h 1538968"/>
              <a:gd name="connsiteX4" fmla="*/ 562446 w 989353"/>
              <a:gd name="connsiteY4" fmla="*/ 800100 h 1538968"/>
              <a:gd name="connsiteX5" fmla="*/ 305271 w 989353"/>
              <a:gd name="connsiteY5" fmla="*/ 1081768 h 1538968"/>
              <a:gd name="connsiteX6" fmla="*/ 68507 w 989353"/>
              <a:gd name="connsiteY6" fmla="*/ 1538968 h 1538968"/>
              <a:gd name="connsiteX7" fmla="*/ 68507 w 989353"/>
              <a:gd name="connsiteY7" fmla="*/ 1538968 h 153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9353" h="1538968">
                <a:moveTo>
                  <a:pt x="7275" y="0"/>
                </a:moveTo>
                <a:cubicBezTo>
                  <a:pt x="-4972" y="35038"/>
                  <a:pt x="-17218" y="70077"/>
                  <a:pt x="109328" y="118382"/>
                </a:cubicBezTo>
                <a:cubicBezTo>
                  <a:pt x="235874" y="166687"/>
                  <a:pt x="620957" y="239486"/>
                  <a:pt x="766553" y="289832"/>
                </a:cubicBezTo>
                <a:cubicBezTo>
                  <a:pt x="912150" y="340179"/>
                  <a:pt x="1016925" y="335416"/>
                  <a:pt x="982907" y="420461"/>
                </a:cubicBezTo>
                <a:cubicBezTo>
                  <a:pt x="948889" y="505506"/>
                  <a:pt x="675385" y="689882"/>
                  <a:pt x="562446" y="800100"/>
                </a:cubicBezTo>
                <a:cubicBezTo>
                  <a:pt x="449507" y="910318"/>
                  <a:pt x="387594" y="958623"/>
                  <a:pt x="305271" y="1081768"/>
                </a:cubicBezTo>
                <a:cubicBezTo>
                  <a:pt x="222948" y="1204913"/>
                  <a:pt x="68507" y="1538968"/>
                  <a:pt x="68507" y="1538968"/>
                </a:cubicBezTo>
                <a:lnTo>
                  <a:pt x="68507" y="1538968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BDD3E7C-20BD-42CA-8D03-FB97402C8826}"/>
                  </a:ext>
                </a:extLst>
              </p:cNvPr>
              <p:cNvSpPr txBox="1"/>
              <p:nvPr/>
            </p:nvSpPr>
            <p:spPr>
              <a:xfrm>
                <a:off x="3603490" y="3419599"/>
                <a:ext cx="463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DD3E7C-20BD-42CA-8D03-FB97402C8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490" y="3419599"/>
                <a:ext cx="463332" cy="369332"/>
              </a:xfrm>
              <a:prstGeom prst="rect">
                <a:avLst/>
              </a:prstGeom>
              <a:blipFill>
                <a:blip r:embed="rId2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0176C67-4C91-4713-9CB6-073CCD07D814}"/>
                  </a:ext>
                </a:extLst>
              </p:cNvPr>
              <p:cNvSpPr txBox="1"/>
              <p:nvPr/>
            </p:nvSpPr>
            <p:spPr>
              <a:xfrm>
                <a:off x="2932090" y="4468584"/>
                <a:ext cx="37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176C67-4C91-4713-9CB6-073CCD07D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090" y="4468584"/>
                <a:ext cx="37138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1902CC11-122E-4DBC-A6E4-22FA50C9B5CC}"/>
              </a:ext>
            </a:extLst>
          </p:cNvPr>
          <p:cNvGrpSpPr/>
          <p:nvPr/>
        </p:nvGrpSpPr>
        <p:grpSpPr>
          <a:xfrm>
            <a:off x="3603490" y="4182702"/>
            <a:ext cx="5818721" cy="1049111"/>
            <a:chOff x="3603490" y="4182702"/>
            <a:chExt cx="5818721" cy="1049111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5DB8A430-D9D0-48A7-AB20-88F93BB21E07}"/>
                </a:ext>
              </a:extLst>
            </p:cNvPr>
            <p:cNvCxnSpPr>
              <a:cxnSpLocks/>
            </p:cNvCxnSpPr>
            <p:nvPr/>
          </p:nvCxnSpPr>
          <p:spPr>
            <a:xfrm>
              <a:off x="4385582" y="4182702"/>
              <a:ext cx="72374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7B0F117F-C4A8-45FA-8F75-5B7767571249}"/>
                </a:ext>
              </a:extLst>
            </p:cNvPr>
            <p:cNvCxnSpPr>
              <a:cxnSpLocks/>
            </p:cNvCxnSpPr>
            <p:nvPr/>
          </p:nvCxnSpPr>
          <p:spPr>
            <a:xfrm>
              <a:off x="4231822" y="4531045"/>
              <a:ext cx="517771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A558DDF9-472B-4382-A798-3416462CA846}"/>
                </a:ext>
              </a:extLst>
            </p:cNvPr>
            <p:cNvCxnSpPr>
              <a:cxnSpLocks/>
            </p:cNvCxnSpPr>
            <p:nvPr/>
          </p:nvCxnSpPr>
          <p:spPr>
            <a:xfrm>
              <a:off x="3890282" y="4887552"/>
              <a:ext cx="551925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xmlns="" id="{AE6DEBE4-3A62-465A-8DA1-AEE714156E71}"/>
                </a:ext>
              </a:extLst>
            </p:cNvPr>
            <p:cNvCxnSpPr>
              <a:cxnSpLocks/>
            </p:cNvCxnSpPr>
            <p:nvPr/>
          </p:nvCxnSpPr>
          <p:spPr>
            <a:xfrm>
              <a:off x="3603490" y="5231813"/>
              <a:ext cx="581872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6217740-6522-41F2-9E10-D349D3BB18EC}"/>
              </a:ext>
            </a:extLst>
          </p:cNvPr>
          <p:cNvSpPr txBox="1"/>
          <p:nvPr/>
        </p:nvSpPr>
        <p:spPr>
          <a:xfrm>
            <a:off x="2545347" y="5815048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Emitting spectrum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4BEE2A0-2A09-4AB0-9EFD-E421E12DBFA9}"/>
              </a:ext>
            </a:extLst>
          </p:cNvPr>
          <p:cNvSpPr txBox="1"/>
          <p:nvPr/>
        </p:nvSpPr>
        <p:spPr>
          <a:xfrm>
            <a:off x="5550658" y="5857272"/>
            <a:ext cx="405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Absorption spectrum (wind material)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1D249D0-ECD7-480B-861C-3756E3781EA4}"/>
              </a:ext>
            </a:extLst>
          </p:cNvPr>
          <p:cNvCxnSpPr>
            <a:cxnSpLocks/>
          </p:cNvCxnSpPr>
          <p:nvPr/>
        </p:nvCxnSpPr>
        <p:spPr>
          <a:xfrm flipH="1">
            <a:off x="6869484" y="3908199"/>
            <a:ext cx="0" cy="15688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3AF4790-C201-47FB-BB3A-2E7E211B8D8E}"/>
              </a:ext>
            </a:extLst>
          </p:cNvPr>
          <p:cNvGrpSpPr/>
          <p:nvPr/>
        </p:nvGrpSpPr>
        <p:grpSpPr>
          <a:xfrm flipH="1">
            <a:off x="6183176" y="4137570"/>
            <a:ext cx="1375676" cy="96910"/>
            <a:chOff x="5502371" y="4137570"/>
            <a:chExt cx="1375676" cy="9691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450FBE18-2D80-4DD1-BD0C-6B044E2FE8AD}"/>
                </a:ext>
              </a:extLst>
            </p:cNvPr>
            <p:cNvGrpSpPr/>
            <p:nvPr/>
          </p:nvGrpSpPr>
          <p:grpSpPr>
            <a:xfrm>
              <a:off x="5502371" y="4137570"/>
              <a:ext cx="1375676" cy="96910"/>
              <a:chOff x="5502371" y="4137570"/>
              <a:chExt cx="1375676" cy="96910"/>
            </a:xfrm>
          </p:grpSpPr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xmlns="" id="{4EA0656B-99E4-4563-B7A2-9EBE05380828}"/>
                  </a:ext>
                </a:extLst>
              </p:cNvPr>
              <p:cNvSpPr/>
              <p:nvPr/>
            </p:nvSpPr>
            <p:spPr>
              <a:xfrm rot="5400000">
                <a:off x="6143807" y="3499422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xmlns="" id="{AB28DC0A-9D67-4293-AE4F-0D1E29720367}"/>
                  </a:ext>
                </a:extLst>
              </p:cNvPr>
              <p:cNvSpPr/>
              <p:nvPr/>
            </p:nvSpPr>
            <p:spPr>
              <a:xfrm rot="5400000" flipH="1">
                <a:off x="6140519" y="3500241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728C72BD-F07C-4137-86AC-CB7C691862A7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61" y="4147352"/>
              <a:ext cx="0" cy="756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B972F290-E097-46ED-8252-B5FC0BCAED7A}"/>
              </a:ext>
            </a:extLst>
          </p:cNvPr>
          <p:cNvCxnSpPr>
            <a:cxnSpLocks/>
          </p:cNvCxnSpPr>
          <p:nvPr/>
        </p:nvCxnSpPr>
        <p:spPr>
          <a:xfrm flipH="1">
            <a:off x="5904339" y="3901917"/>
            <a:ext cx="0" cy="15688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2FB9D891-A0EB-413D-B8AC-5E0F2831AEEC}"/>
              </a:ext>
            </a:extLst>
          </p:cNvPr>
          <p:cNvGrpSpPr/>
          <p:nvPr/>
        </p:nvGrpSpPr>
        <p:grpSpPr>
          <a:xfrm flipH="1">
            <a:off x="5218031" y="4131288"/>
            <a:ext cx="1375676" cy="96910"/>
            <a:chOff x="5502371" y="4137570"/>
            <a:chExt cx="1375676" cy="969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B9D3784-7E9E-4A4E-AF16-1D4D4E5F8028}"/>
                </a:ext>
              </a:extLst>
            </p:cNvPr>
            <p:cNvGrpSpPr/>
            <p:nvPr/>
          </p:nvGrpSpPr>
          <p:grpSpPr>
            <a:xfrm>
              <a:off x="5502371" y="4137570"/>
              <a:ext cx="1375676" cy="96910"/>
              <a:chOff x="5502371" y="4137570"/>
              <a:chExt cx="1375676" cy="96910"/>
            </a:xfrm>
          </p:grpSpPr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xmlns="" id="{E7BBE209-84E3-4CD0-BDB7-15120BB2C353}"/>
                  </a:ext>
                </a:extLst>
              </p:cNvPr>
              <p:cNvSpPr/>
              <p:nvPr/>
            </p:nvSpPr>
            <p:spPr>
              <a:xfrm rot="5400000">
                <a:off x="6143807" y="3499422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xmlns="" id="{7C3AEBE8-7A16-4B4C-A5B0-60AC02A8108D}"/>
                  </a:ext>
                </a:extLst>
              </p:cNvPr>
              <p:cNvSpPr/>
              <p:nvPr/>
            </p:nvSpPr>
            <p:spPr>
              <a:xfrm rot="5400000" flipH="1">
                <a:off x="6140519" y="3500241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B21E0642-57A5-4862-AD82-EAFB1CE5C0F4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61" y="4147352"/>
              <a:ext cx="0" cy="756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7A20EF07-60DC-4174-A45F-D935FCDD0A57}"/>
              </a:ext>
            </a:extLst>
          </p:cNvPr>
          <p:cNvCxnSpPr>
            <a:cxnSpLocks/>
          </p:cNvCxnSpPr>
          <p:nvPr/>
        </p:nvCxnSpPr>
        <p:spPr>
          <a:xfrm flipH="1">
            <a:off x="7864093" y="3898112"/>
            <a:ext cx="0" cy="15688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58218FA-26D0-4ADC-A202-7D792DE79D13}"/>
              </a:ext>
            </a:extLst>
          </p:cNvPr>
          <p:cNvGrpSpPr/>
          <p:nvPr/>
        </p:nvGrpSpPr>
        <p:grpSpPr>
          <a:xfrm flipH="1">
            <a:off x="7178843" y="4127483"/>
            <a:ext cx="1375676" cy="96910"/>
            <a:chOff x="5502371" y="4137570"/>
            <a:chExt cx="1375676" cy="9691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7CB126A1-FC05-4403-ACA7-B5575A308B35}"/>
                </a:ext>
              </a:extLst>
            </p:cNvPr>
            <p:cNvGrpSpPr/>
            <p:nvPr/>
          </p:nvGrpSpPr>
          <p:grpSpPr>
            <a:xfrm>
              <a:off x="5502371" y="4137570"/>
              <a:ext cx="1375676" cy="96910"/>
              <a:chOff x="5502371" y="4137570"/>
              <a:chExt cx="1375676" cy="96910"/>
            </a:xfrm>
          </p:grpSpPr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xmlns="" id="{838113E0-88B5-4777-8C78-6A0D3CDF49DB}"/>
                  </a:ext>
                </a:extLst>
              </p:cNvPr>
              <p:cNvSpPr/>
              <p:nvPr/>
            </p:nvSpPr>
            <p:spPr>
              <a:xfrm rot="5400000">
                <a:off x="6143807" y="3499422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xmlns="" id="{AF165FD7-D1CA-47A2-9395-AAA9F7C66FB8}"/>
                  </a:ext>
                </a:extLst>
              </p:cNvPr>
              <p:cNvSpPr/>
              <p:nvPr/>
            </p:nvSpPr>
            <p:spPr>
              <a:xfrm rot="5400000" flipH="1">
                <a:off x="6140519" y="3500241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121F3DBB-05DC-445D-83F6-59FBF8472131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61" y="4147352"/>
              <a:ext cx="0" cy="756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0A49AADA-5850-4D4B-A095-155D32E8424D}"/>
              </a:ext>
            </a:extLst>
          </p:cNvPr>
          <p:cNvCxnSpPr>
            <a:cxnSpLocks/>
          </p:cNvCxnSpPr>
          <p:nvPr/>
        </p:nvCxnSpPr>
        <p:spPr>
          <a:xfrm flipH="1">
            <a:off x="9109814" y="3913502"/>
            <a:ext cx="0" cy="15688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C1CAE854-339C-4B95-A1CC-72599FAD1E96}"/>
              </a:ext>
            </a:extLst>
          </p:cNvPr>
          <p:cNvGrpSpPr/>
          <p:nvPr/>
        </p:nvGrpSpPr>
        <p:grpSpPr>
          <a:xfrm flipH="1">
            <a:off x="8424564" y="4142873"/>
            <a:ext cx="1375676" cy="96910"/>
            <a:chOff x="5502371" y="4137570"/>
            <a:chExt cx="1375676" cy="9691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6CED1131-89D1-4824-8EBA-425716B932AE}"/>
                </a:ext>
              </a:extLst>
            </p:cNvPr>
            <p:cNvGrpSpPr/>
            <p:nvPr/>
          </p:nvGrpSpPr>
          <p:grpSpPr>
            <a:xfrm>
              <a:off x="5502371" y="4137570"/>
              <a:ext cx="1375676" cy="96910"/>
              <a:chOff x="5502371" y="4137570"/>
              <a:chExt cx="1375676" cy="96910"/>
            </a:xfrm>
          </p:grpSpPr>
          <p:sp>
            <p:nvSpPr>
              <p:cNvPr id="88" name="Arc 87">
                <a:extLst>
                  <a:ext uri="{FF2B5EF4-FFF2-40B4-BE49-F238E27FC236}">
                    <a16:creationId xmlns:a16="http://schemas.microsoft.com/office/drawing/2014/main" xmlns="" id="{58B63D06-0C4A-421A-BF13-9FCE4C5EECEE}"/>
                  </a:ext>
                </a:extLst>
              </p:cNvPr>
              <p:cNvSpPr/>
              <p:nvPr/>
            </p:nvSpPr>
            <p:spPr>
              <a:xfrm rot="5400000">
                <a:off x="6143807" y="3499422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xmlns="" id="{F0C58E1B-E5E4-4527-B2B9-149B3CADB6E6}"/>
                  </a:ext>
                </a:extLst>
              </p:cNvPr>
              <p:cNvSpPr/>
              <p:nvPr/>
            </p:nvSpPr>
            <p:spPr>
              <a:xfrm rot="5400000" flipH="1">
                <a:off x="6140519" y="3500241"/>
                <a:ext cx="96091" cy="1372388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9F893A54-06F9-4755-82AE-373720FA234E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61" y="4147352"/>
              <a:ext cx="0" cy="756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447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">
      <a:majorFont>
        <a:latin typeface="Segoe UI Semibold"/>
        <a:ea typeface="HGS創英角ｺﾞｼｯｸUB"/>
        <a:cs typeface=""/>
      </a:majorFont>
      <a:minorFont>
        <a:latin typeface="Segoe UI Historic"/>
        <a:ea typeface="HGS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9489</TotalTime>
  <Words>2309</Words>
  <Application>Microsoft Office PowerPoint</Application>
  <PresentationFormat>ワイド画面</PresentationFormat>
  <Paragraphs>520</Paragraphs>
  <Slides>53</Slides>
  <Notes>1</Notes>
  <HiddenSlides>1</HiddenSlides>
  <MMClips>2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53</vt:i4>
      </vt:variant>
    </vt:vector>
  </HeadingPairs>
  <TitlesOfParts>
    <vt:vector size="67" baseType="lpstr">
      <vt:lpstr>Arial Rounded MT Bold</vt:lpstr>
      <vt:lpstr>Batang</vt:lpstr>
      <vt:lpstr>GavadonUltraKt</vt:lpstr>
      <vt:lpstr>HGS創英角ｺﾞｼｯｸUB</vt:lpstr>
      <vt:lpstr>Segoe UI Historic</vt:lpstr>
      <vt:lpstr>Yu Gothic UI Light</vt:lpstr>
      <vt:lpstr>游ゴシック</vt:lpstr>
      <vt:lpstr>游ゴシック Medium</vt:lpstr>
      <vt:lpstr>Arial</vt:lpstr>
      <vt:lpstr>Calibri</vt:lpstr>
      <vt:lpstr>Cambria Math</vt:lpstr>
      <vt:lpstr>Segoe UI Semibold</vt:lpstr>
      <vt:lpstr>Segoe UI Semilight</vt:lpstr>
      <vt:lpstr>Office Theme</vt:lpstr>
      <vt:lpstr>dy・;ypedyt</vt:lpstr>
      <vt:lpstr>Multiplicity of massive stars</vt:lpstr>
      <vt:lpstr>Diversity of massive binary evolution</vt:lpstr>
      <vt:lpstr>Wind accretion in close binaries</vt:lpstr>
      <vt:lpstr>About X-ray binaries</vt:lpstr>
      <vt:lpstr>High-mass X-ray binaries (HMXBs)</vt:lpstr>
      <vt:lpstr>BH-HMXBs</vt:lpstr>
      <vt:lpstr>Wind accretion in close binaries</vt:lpstr>
      <vt:lpstr>Line-driven winds</vt:lpstr>
      <vt:lpstr>Line-driven winds</vt:lpstr>
      <vt:lpstr>CAK theory (continued)</vt:lpstr>
      <vt:lpstr>Wind accretion in close binaries</vt:lpstr>
      <vt:lpstr>Wind acceleration zone</vt:lpstr>
      <vt:lpstr>Wind accretion in close binaries</vt:lpstr>
      <vt:lpstr>Rotation</vt:lpstr>
      <vt:lpstr>Wind accretion in close binaries</vt:lpstr>
      <vt:lpstr>Gravity darkening</vt:lpstr>
      <vt:lpstr>Wind accretion in close binaries</vt:lpstr>
      <vt:lpstr>Method</vt:lpstr>
      <vt:lpstr>Results – wind streamlines</vt:lpstr>
      <vt:lpstr>Results – mass accretion rate</vt:lpstr>
      <vt:lpstr>Results – angular momentum accretion</vt:lpstr>
      <vt:lpstr>Parameter study</vt:lpstr>
      <vt:lpstr>Conclusions</vt:lpstr>
      <vt:lpstr>Diversity of massive binary evolution</vt:lpstr>
      <vt:lpstr>Collisions between stars and NSs</vt:lpstr>
      <vt:lpstr>Supernovae in massive binaries</vt:lpstr>
      <vt:lpstr>Hydrodynamical simulations</vt:lpstr>
      <vt:lpstr>Hypervelocity stars</vt:lpstr>
      <vt:lpstr>Limit of the Blaauw mechanism</vt:lpstr>
      <vt:lpstr>How to exceed the limit</vt:lpstr>
      <vt:lpstr>How fast can the companion get?</vt:lpstr>
      <vt:lpstr>How fast can the companion get?</vt:lpstr>
      <vt:lpstr>Origin of pulsar planets</vt:lpstr>
      <vt:lpstr>Mass captured by the new-born NS</vt:lpstr>
      <vt:lpstr>Thorne-Żytkow object formation</vt:lpstr>
      <vt:lpstr>Peculiar transients</vt:lpstr>
      <vt:lpstr>その他の天体や現象</vt:lpstr>
      <vt:lpstr>Summary</vt:lpstr>
      <vt:lpstr>PowerPoint プレゼンテーション</vt:lpstr>
      <vt:lpstr>PowerPoint プレゼンテーション</vt:lpstr>
      <vt:lpstr>Diversity of massive binary evolution</vt:lpstr>
      <vt:lpstr>Common envelope evolution </vt:lpstr>
      <vt:lpstr>What is a common-envelope phase?</vt:lpstr>
      <vt:lpstr>What do we want to know?</vt:lpstr>
      <vt:lpstr>Energy formalism</vt:lpstr>
      <vt:lpstr>Common-envelope modelling</vt:lpstr>
      <vt:lpstr>Our 3D hydrodynamical simulation</vt:lpstr>
      <vt:lpstr>Results – movie on equatorial plane</vt:lpstr>
      <vt:lpstr>Results – final separation</vt:lpstr>
      <vt:lpstr>Caveats</vt:lpstr>
      <vt:lpstr>Common envelopes as a 2-step process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Ryosuke Hirai</dc:creator>
  <cp:lastModifiedBy>Asano</cp:lastModifiedBy>
  <cp:revision>104</cp:revision>
  <dcterms:created xsi:type="dcterms:W3CDTF">2021-04-24T14:04:38Z</dcterms:created>
  <dcterms:modified xsi:type="dcterms:W3CDTF">2022-03-14T07:55:41Z</dcterms:modified>
</cp:coreProperties>
</file>