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62" r:id="rId5"/>
    <p:sldId id="273" r:id="rId6"/>
    <p:sldId id="293" r:id="rId7"/>
    <p:sldId id="269" r:id="rId8"/>
    <p:sldId id="268" r:id="rId9"/>
    <p:sldId id="270" r:id="rId10"/>
    <p:sldId id="272" r:id="rId11"/>
    <p:sldId id="276" r:id="rId12"/>
    <p:sldId id="290" r:id="rId13"/>
    <p:sldId id="277" r:id="rId14"/>
    <p:sldId id="280" r:id="rId15"/>
    <p:sldId id="278" r:id="rId16"/>
    <p:sldId id="267" r:id="rId17"/>
    <p:sldId id="260" r:id="rId18"/>
    <p:sldId id="271" r:id="rId19"/>
    <p:sldId id="274" r:id="rId20"/>
    <p:sldId id="279" r:id="rId21"/>
    <p:sldId id="264" r:id="rId22"/>
    <p:sldId id="263" r:id="rId23"/>
    <p:sldId id="281" r:id="rId24"/>
    <p:sldId id="257" r:id="rId25"/>
    <p:sldId id="275" r:id="rId26"/>
    <p:sldId id="283" r:id="rId27"/>
    <p:sldId id="284" r:id="rId28"/>
    <p:sldId id="282" r:id="rId29"/>
    <p:sldId id="285" r:id="rId30"/>
    <p:sldId id="287" r:id="rId31"/>
    <p:sldId id="288" r:id="rId32"/>
    <p:sldId id="289" r:id="rId33"/>
    <p:sldId id="291" r:id="rId34"/>
    <p:sldId id="292" r:id="rId35"/>
    <p:sldId id="286" r:id="rId36"/>
    <p:sldId id="259" r:id="rId37"/>
    <p:sldId id="266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48"/>
    <p:restoredTop sz="92504" autoAdjust="0"/>
  </p:normalViewPr>
  <p:slideViewPr>
    <p:cSldViewPr snapToGrid="0" snapToObjects="1">
      <p:cViewPr varScale="1">
        <p:scale>
          <a:sx n="126" d="100"/>
          <a:sy n="126" d="100"/>
        </p:scale>
        <p:origin x="7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31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27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6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760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07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74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0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68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59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63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BF403-FAE6-0446-81B0-728083175C45}" type="datetimeFigureOut">
              <a:rPr kumimoji="1" lang="ja-JP" altLang="en-US" smtClean="0"/>
              <a:t>2016/10/12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D0E6C-98D5-FE4A-B825-BA0C234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8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804267"/>
            <a:ext cx="9144000" cy="1796183"/>
          </a:xfrm>
        </p:spPr>
        <p:txBody>
          <a:bodyPr>
            <a:normAutofit/>
          </a:bodyPr>
          <a:lstStyle/>
          <a:p>
            <a:r>
              <a:rPr lang="ja-JP" altLang="en-US" sz="4000" b="1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  <a:t>近い将来、重たい連星進化について</a:t>
            </a:r>
            <a:r>
              <a:rPr lang="en-US" altLang="ja-JP" sz="4000" b="1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  <a:t/>
            </a:r>
            <a:br>
              <a:rPr lang="en-US" altLang="ja-JP" sz="4000" b="1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</a:br>
            <a:r>
              <a:rPr lang="ja-JP" altLang="en-US" sz="4000" b="1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  <a:t>何が分かり得るのか？</a:t>
            </a:r>
            <a:endParaRPr kumimoji="1" lang="ja-JP" altLang="en-US" sz="4000" b="1" dirty="0">
              <a:latin typeface="筑紫B丸ゴシック レギュラー"/>
              <a:ea typeface="筑紫B丸ゴシック レギュラー"/>
              <a:cs typeface="筑紫B丸ゴシック レギュラー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樫山和己</a:t>
            </a:r>
            <a:endParaRPr kumimoji="1" lang="en-US" altLang="ja-JP" b="1" dirty="0" smtClean="0">
              <a:solidFill>
                <a:schemeClr val="tx1"/>
              </a:solidFill>
              <a:latin typeface="筑紫B丸ゴシック レギュラー"/>
              <a:ea typeface="筑紫B丸ゴシック レギュラー"/>
              <a:cs typeface="筑紫B丸ゴシック レギュラー"/>
            </a:endParaRPr>
          </a:p>
          <a:p>
            <a:r>
              <a:rPr kumimoji="1" lang="ja-JP" altLang="en-US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（</a:t>
            </a:r>
            <a:r>
              <a:rPr kumimoji="1" lang="en-US" altLang="ja-JP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UC</a:t>
            </a:r>
            <a:r>
              <a:rPr kumimoji="1" lang="ja-JP" altLang="en-US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Berkeley</a:t>
            </a:r>
            <a:r>
              <a:rPr kumimoji="1" lang="en-US" altLang="ja-JP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  <a:sym typeface="Wingdings"/>
              </a:rPr>
              <a:t></a:t>
            </a:r>
            <a:r>
              <a:rPr kumimoji="1" lang="ja-JP" altLang="en-US" b="1" dirty="0" smtClean="0">
                <a:solidFill>
                  <a:schemeClr val="tx1"/>
                </a:solidFill>
                <a:latin typeface="筑紫B丸ゴシック レギュラー"/>
                <a:ea typeface="筑紫B丸ゴシック レギュラー"/>
                <a:cs typeface="筑紫B丸ゴシック レギュラー"/>
              </a:rPr>
              <a:t>東大）</a:t>
            </a:r>
            <a:endParaRPr kumimoji="1" lang="ja-JP" altLang="en-US" b="1" dirty="0">
              <a:solidFill>
                <a:schemeClr val="tx1"/>
              </a:solidFill>
              <a:latin typeface="筑紫B丸ゴシック レギュラー"/>
              <a:ea typeface="筑紫B丸ゴシック レギュラー"/>
              <a:cs typeface="筑紫B丸ゴシック レギュラー"/>
            </a:endParaRPr>
          </a:p>
        </p:txBody>
      </p:sp>
    </p:spTree>
    <p:extLst>
      <p:ext uri="{BB962C8B-B14F-4D97-AF65-F5344CB8AC3E}">
        <p14:creationId xmlns:p14="http://schemas.microsoft.com/office/powerpoint/2010/main" val="28620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不定性の温床たち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sz="280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とはいっても何かあるんじゃないか</a:t>
            </a:r>
            <a:endParaRPr lang="en-US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64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近接</a:t>
            </a:r>
            <a:r>
              <a:rPr lang="en-US" altLang="ja-JP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連星の作り方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軌道</a:t>
            </a:r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角運動量をガスと一緒に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吹っ飛ばす</a:t>
            </a:r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（ 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[RSG:10</a:t>
            </a:r>
            <a:r>
              <a:rPr lang="en-US" altLang="ja-JP" baseline="30000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14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cm</a:t>
            </a:r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BSG:10</a:t>
            </a:r>
            <a:r>
              <a:rPr lang="en-US" altLang="ja-JP" baseline="30000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12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cm]-&gt;CE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dirty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星と一緒に吹っ飛ばす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(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多体散乱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</a:p>
          <a:p>
            <a:pPr lvl="1"/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最初から近い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(tidal lock-&gt;CHE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0771" y="6206729"/>
            <a:ext cx="874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E,L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の収支が知りたい、が、　　　　　　　が立ちはだかる。</a:t>
            </a:r>
            <a:endParaRPr lang="en-US" sz="24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Gill Sans" charset="0"/>
                <a:ea typeface="Gill Sans" charset="0"/>
                <a:cs typeface="Gill Sans" charset="0"/>
              </a:rPr>
              <a:t>Common Envelope Evolution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996" y="1641476"/>
            <a:ext cx="1715804" cy="4033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1" y="1473200"/>
            <a:ext cx="2264547" cy="4201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49151" y="2085024"/>
            <a:ext cx="4286335" cy="3053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574" y="108311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膨らんで接触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9120" y="1083112"/>
            <a:ext cx="30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撒き散らしながら</a:t>
            </a:r>
            <a:r>
              <a:rPr 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spiral-in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280" y="944612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fallback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したりしてもうわやくちゃ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86" y="6330296"/>
            <a:ext cx="2111933" cy="281591"/>
          </a:xfrm>
          <a:prstGeom prst="rect">
            <a:avLst/>
          </a:prstGeom>
        </p:spPr>
      </p:pic>
      <p:sp>
        <p:nvSpPr>
          <p:cNvPr id="12" name="テキスト ボックス 5"/>
          <p:cNvSpPr txBox="1"/>
          <p:nvPr/>
        </p:nvSpPr>
        <p:spPr>
          <a:xfrm>
            <a:off x="872538" y="5674996"/>
            <a:ext cx="107818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Gill Sans"/>
                <a:cs typeface="Gill Sans"/>
              </a:rPr>
              <a:t>Iaconi</a:t>
            </a:r>
            <a:r>
              <a:rPr lang="en-US" altLang="ja-JP" sz="1200" dirty="0" smtClean="0">
                <a:latin typeface="Gill Sans"/>
                <a:cs typeface="Gill Sans"/>
              </a:rPr>
              <a:t> et al. 16</a:t>
            </a:r>
            <a:endParaRPr kumimoji="1" lang="ja-JP" altLang="en-US" sz="1200" dirty="0">
              <a:latin typeface="Gill Sans"/>
              <a:cs typeface="Gill Sans"/>
            </a:endParaRPr>
          </a:p>
        </p:txBody>
      </p:sp>
      <p:sp>
        <p:nvSpPr>
          <p:cNvPr id="13" name="テキスト ボックス 5"/>
          <p:cNvSpPr txBox="1"/>
          <p:nvPr/>
        </p:nvSpPr>
        <p:spPr>
          <a:xfrm>
            <a:off x="3981373" y="5674995"/>
            <a:ext cx="12865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smtClean="0">
                <a:latin typeface="Gill Sans"/>
                <a:cs typeface="Gill Sans"/>
              </a:rPr>
              <a:t>Ohlmann</a:t>
            </a:r>
            <a:r>
              <a:rPr lang="en-US" altLang="ja-JP" sz="1200" dirty="0" smtClean="0">
                <a:latin typeface="Gill Sans"/>
                <a:cs typeface="Gill Sans"/>
              </a:rPr>
              <a:t> et al. 16</a:t>
            </a:r>
            <a:endParaRPr kumimoji="1" lang="ja-JP" altLang="en-US" sz="1200" dirty="0">
              <a:latin typeface="Gill Sans"/>
              <a:cs typeface="Gill Sans"/>
            </a:endParaRPr>
          </a:p>
        </p:txBody>
      </p:sp>
      <p:sp>
        <p:nvSpPr>
          <p:cNvPr id="14" name="テキスト ボックス 5"/>
          <p:cNvSpPr txBox="1"/>
          <p:nvPr/>
        </p:nvSpPr>
        <p:spPr>
          <a:xfrm>
            <a:off x="7171613" y="5674995"/>
            <a:ext cx="12806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Gill Sans"/>
                <a:cs typeface="Gill Sans"/>
              </a:rPr>
              <a:t>Kuruwita</a:t>
            </a:r>
            <a:r>
              <a:rPr lang="en-US" altLang="ja-JP" sz="1200" dirty="0" smtClean="0">
                <a:latin typeface="Gill Sans"/>
                <a:cs typeface="Gill Sans"/>
              </a:rPr>
              <a:t> et al. 16</a:t>
            </a:r>
            <a:endParaRPr kumimoji="1" lang="ja-JP" altLang="en-US" sz="12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714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近接</a:t>
            </a:r>
            <a:r>
              <a:rPr lang="en-US" altLang="ja-JP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連星の作り方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軌道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角運動量をガスと一緒に吹っ飛ばす（ 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[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RSG:10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14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cm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BSG:10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12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cm]-&gt;CE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星と一緒に吹っ飛ばす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(</a:t>
            </a:r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多体散乱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</a:p>
          <a:p>
            <a:pPr lvl="1"/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最初から近い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(tidal lock-&gt;CHE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4" y="0"/>
            <a:ext cx="322081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9365" y="304800"/>
            <a:ext cx="5240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Dynamical Formation</a:t>
            </a:r>
          </a:p>
          <a:p>
            <a:r>
              <a:rPr lang="en-US" sz="3600" b="1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  </a:t>
            </a:r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e.g., in GCs with ~10</a:t>
            </a:r>
            <a:r>
              <a:rPr lang="en-US" sz="3200" baseline="30000" dirty="0" smtClean="0">
                <a:latin typeface="Gill Sans" charset="0"/>
                <a:ea typeface="Gill Sans" charset="0"/>
                <a:cs typeface="Gill Sans" charset="0"/>
              </a:rPr>
              <a:t>5-6</a:t>
            </a:r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32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3200" baseline="-25000" dirty="0" err="1" smtClean="0">
                <a:latin typeface="Gill Sans" charset="0"/>
                <a:ea typeface="Gill Sans" charset="0"/>
                <a:cs typeface="Gill Sans" charset="0"/>
              </a:rPr>
              <a:t>sun</a:t>
            </a:r>
            <a:endParaRPr lang="en-US" sz="3600" baseline="-250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6759374" y="5919577"/>
            <a:ext cx="19305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Gill Sans" charset="0"/>
                <a:ea typeface="Gill Sans" charset="0"/>
                <a:cs typeface="Gill Sans" charset="0"/>
              </a:rPr>
              <a:t>Rodriguez et al.</a:t>
            </a:r>
            <a:r>
              <a:rPr lang="en-US" altLang="ja-JP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kumimoji="1" lang="en-US" altLang="ja-JP" dirty="0" smtClean="0">
                <a:latin typeface="Gill Sans" charset="0"/>
                <a:ea typeface="Gill Sans" charset="0"/>
                <a:cs typeface="Gill Sans" charset="0"/>
              </a:rPr>
              <a:t>16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40" y="2049095"/>
            <a:ext cx="4206240" cy="34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近接</a:t>
            </a:r>
            <a:r>
              <a:rPr lang="en-US" altLang="ja-JP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連星の作り方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軌道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角運動量をガスと一緒に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吹っ飛ばす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（ 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[RSG:10</a:t>
            </a:r>
            <a:r>
              <a:rPr lang="en-US" altLang="ja-JP" baseline="300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14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cm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BSG:10</a:t>
            </a:r>
            <a:r>
              <a:rPr lang="en-US" altLang="ja-JP" baseline="300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12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cm]-&gt;CE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星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と一緒に吹っ飛ばす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(</a:t>
            </a:r>
            <a:r>
              <a:rPr lang="ja-JP" altLang="en-US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多体散乱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</a:p>
          <a:p>
            <a:pPr lvl="1"/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最初から近い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(tidal lock-&gt;CHE</a:t>
            </a:r>
            <a:r>
              <a:rPr lang="ja-JP" altLang="en-US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31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Gill Sans" charset="0"/>
                <a:ea typeface="Gill Sans" charset="0"/>
                <a:cs typeface="Gill Sans" charset="0"/>
              </a:rPr>
              <a:t>Rotation-induced chemically homogeneous evolution 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テキスト ボックス 4"/>
          <p:cNvSpPr txBox="1"/>
          <p:nvPr/>
        </p:nvSpPr>
        <p:spPr>
          <a:xfrm>
            <a:off x="2275840" y="5367995"/>
            <a:ext cx="14485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Gill Sans"/>
                <a:cs typeface="Gill Sans"/>
              </a:rPr>
              <a:t>Yoon et al. </a:t>
            </a:r>
            <a:r>
              <a:rPr kumimoji="1" lang="en-US" altLang="ja-JP" dirty="0" smtClean="0">
                <a:latin typeface="Gill Sans"/>
                <a:cs typeface="Gill Sans"/>
              </a:rPr>
              <a:t>12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868170"/>
            <a:ext cx="6824980" cy="45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59398"/>
            <a:ext cx="9144000" cy="1143000"/>
          </a:xfrm>
        </p:spPr>
        <p:txBody>
          <a:bodyPr>
            <a:noAutofit/>
          </a:bodyPr>
          <a:lstStyle/>
          <a:p>
            <a:r>
              <a:rPr kumimoji="1" lang="en-US" altLang="ja-JP" sz="2800" b="1" dirty="0" smtClean="0">
                <a:latin typeface="Gill Sans"/>
                <a:cs typeface="Gill Sans"/>
              </a:rPr>
              <a:t>Chemically</a:t>
            </a:r>
            <a:r>
              <a:rPr kumimoji="1" lang="ja-JP" altLang="en-US" sz="2800" b="1" dirty="0" smtClean="0">
                <a:latin typeface="Gill Sans"/>
                <a:cs typeface="Gill Sans"/>
              </a:rPr>
              <a:t> </a:t>
            </a:r>
            <a:r>
              <a:rPr kumimoji="1" lang="en-US" altLang="ja-JP" sz="2800" b="1" dirty="0" smtClean="0">
                <a:latin typeface="Gill Sans"/>
                <a:cs typeface="Gill Sans"/>
              </a:rPr>
              <a:t>homogeneous</a:t>
            </a:r>
            <a:r>
              <a:rPr kumimoji="1" lang="ja-JP" altLang="en-US" sz="2800" b="1" dirty="0" smtClean="0">
                <a:latin typeface="Gill Sans"/>
                <a:cs typeface="Gill Sans"/>
              </a:rPr>
              <a:t> </a:t>
            </a:r>
            <a:r>
              <a:rPr kumimoji="1" lang="en-US" altLang="ja-JP" sz="2800" b="1" dirty="0" smtClean="0">
                <a:latin typeface="Gill Sans"/>
                <a:cs typeface="Gill Sans"/>
              </a:rPr>
              <a:t>evolution in binaries</a:t>
            </a:r>
            <a:endParaRPr kumimoji="1" lang="ja-JP" altLang="en-US" sz="2800" b="1" dirty="0">
              <a:latin typeface="Gill Sans"/>
              <a:cs typeface="Gill San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1483426"/>
            <a:ext cx="4293647" cy="447391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53771" y="6138369"/>
            <a:ext cx="22284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Gill Sans"/>
                <a:cs typeface="Gill Sans"/>
              </a:rPr>
              <a:t>Mandel</a:t>
            </a:r>
            <a:r>
              <a:rPr lang="ja-JP" altLang="en-US" dirty="0" smtClean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&amp;</a:t>
            </a:r>
            <a:r>
              <a:rPr lang="ja-JP" altLang="en-US" dirty="0" smtClean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De Mink </a:t>
            </a:r>
            <a:r>
              <a:rPr kumimoji="1" lang="en-US" altLang="ja-JP" dirty="0" smtClean="0">
                <a:latin typeface="Gill Sans"/>
                <a:cs typeface="Gill Sans"/>
              </a:rPr>
              <a:t>16</a:t>
            </a:r>
          </a:p>
        </p:txBody>
      </p:sp>
      <p:pic>
        <p:nvPicPr>
          <p:cNvPr id="5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6" y="1800998"/>
            <a:ext cx="4749994" cy="3838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00" y="1371963"/>
            <a:ext cx="449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 charset="0"/>
                <a:ea typeface="Gill Sans" charset="0"/>
                <a:cs typeface="Gill Sans" charset="0"/>
              </a:rPr>
              <a:t>t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idal lock in close </a:t>
            </a:r>
            <a:r>
              <a:rPr lang="en-US" sz="2000" smtClean="0">
                <a:latin typeface="Gill Sans" charset="0"/>
                <a:ea typeface="Gill Sans" charset="0"/>
                <a:cs typeface="Gill Sans" charset="0"/>
              </a:rPr>
              <a:t>binaries </a:t>
            </a:r>
            <a:r>
              <a:rPr lang="ja-JP" altLang="en-US" sz="20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000" dirty="0" smtClean="0">
                <a:latin typeface="Gill Sans" charset="0"/>
                <a:ea typeface="Gill Sans" charset="0"/>
                <a:cs typeface="Gill Sans" charset="0"/>
              </a:rPr>
              <a:t> fast rotation</a:t>
            </a:r>
            <a:endParaRPr lang="en-US" sz="200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Consistent with </a:t>
            </a:r>
            <a:r>
              <a:rPr lang="en-US" sz="3600" b="1" smtClean="0">
                <a:latin typeface="Gill Sans" charset="0"/>
                <a:ea typeface="Gill Sans" charset="0"/>
                <a:cs typeface="Gill Sans" charset="0"/>
              </a:rPr>
              <a:t>cosmic reionization?</a:t>
            </a:r>
            <a:endParaRPr lang="en-US" sz="36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9657"/>
            <a:ext cx="8686800" cy="2011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3870960"/>
            <a:ext cx="78258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Too much massive BH-BH formation either through </a:t>
            </a:r>
          </a:p>
          <a:p>
            <a:r>
              <a:rPr lang="en-US" sz="28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(1) </a:t>
            </a:r>
            <a:r>
              <a:rPr lang="en-US" sz="2800" dirty="0" err="1" smtClean="0">
                <a:latin typeface="Gill Sans" charset="0"/>
                <a:ea typeface="Gill Sans" charset="0"/>
                <a:cs typeface="Gill Sans" charset="0"/>
              </a:rPr>
              <a:t>PopIII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 binaries </a:t>
            </a:r>
          </a:p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 (2) CHE binaries(?)</a:t>
            </a:r>
          </a:p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may affect the H and He reionization history.</a:t>
            </a:r>
            <a:endParaRPr lang="en-US" sz="28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246" y="5937141"/>
            <a:ext cx="789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CME binaries</a:t>
            </a:r>
            <a:r>
              <a:rPr lang="ja-JP" altLang="en-US" sz="16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はより青くて長生き。議論の不定性（</a:t>
            </a:r>
            <a:r>
              <a:rPr lang="en-US" altLang="ja-JP" sz="16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e.g., </a:t>
            </a:r>
            <a:r>
              <a:rPr lang="en-US" altLang="ja-JP" sz="1600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f</a:t>
            </a:r>
            <a:r>
              <a:rPr lang="en-US" altLang="ja-JP" sz="1600" baseline="-25000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esc</a:t>
            </a:r>
            <a:r>
              <a:rPr lang="ja-JP" altLang="en-US" sz="16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）はどうしてもでかい。</a:t>
            </a:r>
            <a:endParaRPr lang="en-US" sz="16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6" name="テキスト ボックス 7"/>
          <p:cNvSpPr txBox="1"/>
          <p:nvPr/>
        </p:nvSpPr>
        <p:spPr>
          <a:xfrm>
            <a:off x="3594011" y="4399582"/>
            <a:ext cx="250216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Gill Sans"/>
                <a:cs typeface="Gill Sans"/>
              </a:rPr>
              <a:t>Inayoshi</a:t>
            </a:r>
            <a:r>
              <a:rPr lang="en-US" altLang="ja-JP" sz="1600" dirty="0" smtClean="0">
                <a:latin typeface="Gill Sans"/>
                <a:cs typeface="Gill Sans"/>
              </a:rPr>
              <a:t>, Kashiyama et al. </a:t>
            </a:r>
            <a:r>
              <a:rPr lang="en-US" altLang="ja-JP" sz="1600" dirty="0">
                <a:latin typeface="Gill Sans"/>
                <a:cs typeface="Gill Sans"/>
              </a:rPr>
              <a:t>1</a:t>
            </a:r>
            <a:r>
              <a:rPr kumimoji="1" lang="en-US" altLang="ja-JP" sz="1600" dirty="0" smtClean="0">
                <a:latin typeface="Gill Sans"/>
                <a:cs typeface="Gill San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62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爆発好きが喜びそうな観点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かもしれない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1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Gill Sans"/>
                <a:cs typeface="Gill Sans"/>
              </a:rPr>
              <a:t>The short answer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222" y="1666239"/>
            <a:ext cx="6169487" cy="42484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" y="1666239"/>
            <a:ext cx="3078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Merger rate, </a:t>
            </a:r>
          </a:p>
          <a:p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mass function, </a:t>
            </a:r>
            <a:endParaRPr lang="en-US" sz="3200" dirty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3200" dirty="0">
                <a:latin typeface="Gill Sans" charset="0"/>
                <a:ea typeface="Gill Sans" charset="0"/>
                <a:cs typeface="Gill Sans" charset="0"/>
              </a:rPr>
              <a:t>h</a:t>
            </a:r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ost galaxies, </a:t>
            </a:r>
          </a:p>
          <a:p>
            <a:r>
              <a:rPr lang="en-US" sz="3200" dirty="0">
                <a:latin typeface="Gill Sans" charset="0"/>
                <a:ea typeface="Gill Sans" charset="0"/>
                <a:cs typeface="Gill Sans" charset="0"/>
              </a:rPr>
              <a:t>a</a:t>
            </a:r>
            <a:r>
              <a:rPr lang="en-US" sz="3200" dirty="0" smtClean="0">
                <a:latin typeface="Gill Sans" charset="0"/>
                <a:ea typeface="Gill Sans" charset="0"/>
                <a:cs typeface="Gill Sans" charset="0"/>
              </a:rPr>
              <a:t>nd so on of compact binaries  </a:t>
            </a:r>
          </a:p>
        </p:txBody>
      </p:sp>
      <p:sp>
        <p:nvSpPr>
          <p:cNvPr id="5" name="テキスト ボックス 5"/>
          <p:cNvSpPr txBox="1"/>
          <p:nvPr/>
        </p:nvSpPr>
        <p:spPr>
          <a:xfrm>
            <a:off x="7103097" y="6082310"/>
            <a:ext cx="158370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smtClean="0">
                <a:latin typeface="Gill Sans"/>
                <a:cs typeface="Gill Sans"/>
              </a:rPr>
              <a:t>LIGO &amp; Virgo </a:t>
            </a:r>
            <a:r>
              <a:rPr kumimoji="1" lang="en-US" altLang="ja-JP" sz="1600" smtClean="0">
                <a:latin typeface="Gill Sans"/>
                <a:cs typeface="Gill Sans"/>
              </a:rPr>
              <a:t>16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131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爆発好きが喜びそうな観点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 merger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につき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2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回の爆発　　　　→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SN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1/1000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とコンパラ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爆発は連星を解体しないように起こる。（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c.f., mass ejection, kick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 smtClean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これらの爆発は（十分明るければ）既に突発天体サーベイで受かっている。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系内の超新星残骸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(&gt;10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4-5 </a:t>
            </a:r>
            <a:r>
              <a:rPr lang="en-US" altLang="ja-JP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yr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old)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の中に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の系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or 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解体した系がいても不思議ではない。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remnant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は沢山（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O(10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6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）いる。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71" y="1158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latin typeface="Gill Sans" charset="0"/>
                <a:ea typeface="Gill Sans" charset="0"/>
                <a:cs typeface="Gill Sans" charset="0"/>
              </a:rPr>
              <a:t>PISNe</a:t>
            </a:r>
            <a:r>
              <a:rPr lang="en-US" sz="4800" b="1" dirty="0" smtClean="0">
                <a:latin typeface="Gill Sans" charset="0"/>
                <a:ea typeface="Gill Sans" charset="0"/>
                <a:cs typeface="Gill Sans" charset="0"/>
              </a:rPr>
              <a:t> and </a:t>
            </a:r>
            <a:r>
              <a:rPr lang="en-US" sz="4800" b="1" dirty="0" err="1" smtClean="0">
                <a:latin typeface="Gill Sans" charset="0"/>
                <a:ea typeface="Gill Sans" charset="0"/>
                <a:cs typeface="Gill Sans" charset="0"/>
              </a:rPr>
              <a:t>PPISNe</a:t>
            </a:r>
            <a:endParaRPr lang="en-US" sz="48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6" y="1417287"/>
            <a:ext cx="4564604" cy="5297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6795" y="6165430"/>
            <a:ext cx="167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Gill Sans" charset="0"/>
                <a:ea typeface="Gill Sans" charset="0"/>
                <a:cs typeface="Gill Sans" charset="0"/>
              </a:rPr>
              <a:t>Core </a:t>
            </a:r>
            <a:r>
              <a:rPr lang="en-US" b="1" dirty="0" smtClean="0">
                <a:latin typeface="Gill Sans" charset="0"/>
                <a:ea typeface="Gill Sans" charset="0"/>
                <a:cs typeface="Gill Sans" charset="0"/>
              </a:rPr>
              <a:t>density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37083" y="3743602"/>
            <a:ext cx="231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" charset="0"/>
                <a:ea typeface="Gill Sans" charset="0"/>
                <a:cs typeface="Gill Sans" charset="0"/>
              </a:rPr>
              <a:t>Core temperature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353736">
            <a:off x="553108" y="5156886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600" b="1" baseline="-25000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sz="1600" b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 &lt; </a:t>
            </a:r>
            <a:r>
              <a:rPr lang="en-US" sz="1600" b="1" i="1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600" b="1" baseline="-25000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Ch</a:t>
            </a:r>
            <a:endParaRPr lang="en-US" sz="1600" b="1" baseline="-25000" dirty="0">
              <a:solidFill>
                <a:srgbClr val="00B0F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450162">
            <a:off x="645636" y="3731513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600" b="1" baseline="-25000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Ch</a:t>
            </a:r>
            <a:r>
              <a:rPr lang="en-US" sz="1600" b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 &lt; </a:t>
            </a:r>
            <a:r>
              <a:rPr lang="en-US" sz="1600" b="1" i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600" b="1" baseline="-25000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sz="1600" b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 &lt; 30</a:t>
            </a:r>
            <a:r>
              <a:rPr lang="en-US" sz="1600" b="1" i="1" dirty="0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600" b="1" i="1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600" b="1" baseline="-25000" dirty="0" err="1" smtClean="0">
                <a:solidFill>
                  <a:srgbClr val="00B0F0"/>
                </a:solidFill>
                <a:latin typeface="Gill Sans" charset="0"/>
                <a:ea typeface="Gill Sans" charset="0"/>
                <a:cs typeface="Gill Sans" charset="0"/>
              </a:rPr>
              <a:t>sun</a:t>
            </a:r>
            <a:endParaRPr lang="en-US" sz="1600" b="1" baseline="-25000" dirty="0">
              <a:solidFill>
                <a:srgbClr val="00B0F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82933" y="2949345"/>
            <a:ext cx="1761643" cy="853440"/>
          </a:xfrm>
          <a:custGeom>
            <a:avLst/>
            <a:gdLst>
              <a:gd name="connsiteX0" fmla="*/ 0 w 1761643"/>
              <a:gd name="connsiteY0" fmla="*/ 0 h 853440"/>
              <a:gd name="connsiteX1" fmla="*/ 863600 w 1761643"/>
              <a:gd name="connsiteY1" fmla="*/ 81280 h 853440"/>
              <a:gd name="connsiteX2" fmla="*/ 1625600 w 1761643"/>
              <a:gd name="connsiteY2" fmla="*/ 81280 h 853440"/>
              <a:gd name="connsiteX3" fmla="*/ 1747520 w 1761643"/>
              <a:gd name="connsiteY3" fmla="*/ 142240 h 853440"/>
              <a:gd name="connsiteX4" fmla="*/ 1727200 w 1761643"/>
              <a:gd name="connsiteY4" fmla="*/ 182880 h 853440"/>
              <a:gd name="connsiteX5" fmla="*/ 1463040 w 1761643"/>
              <a:gd name="connsiteY5" fmla="*/ 375920 h 853440"/>
              <a:gd name="connsiteX6" fmla="*/ 1117600 w 1761643"/>
              <a:gd name="connsiteY6" fmla="*/ 548640 h 853440"/>
              <a:gd name="connsiteX7" fmla="*/ 741680 w 1761643"/>
              <a:gd name="connsiteY7" fmla="*/ 701040 h 853440"/>
              <a:gd name="connsiteX8" fmla="*/ 345440 w 1761643"/>
              <a:gd name="connsiteY8" fmla="*/ 772160 h 853440"/>
              <a:gd name="connsiteX9" fmla="*/ 10160 w 1761643"/>
              <a:gd name="connsiteY9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1643" h="853440">
                <a:moveTo>
                  <a:pt x="0" y="0"/>
                </a:moveTo>
                <a:cubicBezTo>
                  <a:pt x="296333" y="33866"/>
                  <a:pt x="592667" y="67733"/>
                  <a:pt x="863600" y="81280"/>
                </a:cubicBezTo>
                <a:cubicBezTo>
                  <a:pt x="1134533" y="94827"/>
                  <a:pt x="1478280" y="71120"/>
                  <a:pt x="1625600" y="81280"/>
                </a:cubicBezTo>
                <a:cubicBezTo>
                  <a:pt x="1772920" y="91440"/>
                  <a:pt x="1730587" y="125307"/>
                  <a:pt x="1747520" y="142240"/>
                </a:cubicBezTo>
                <a:cubicBezTo>
                  <a:pt x="1764453" y="159173"/>
                  <a:pt x="1774613" y="143933"/>
                  <a:pt x="1727200" y="182880"/>
                </a:cubicBezTo>
                <a:cubicBezTo>
                  <a:pt x="1679787" y="221827"/>
                  <a:pt x="1564640" y="314960"/>
                  <a:pt x="1463040" y="375920"/>
                </a:cubicBezTo>
                <a:cubicBezTo>
                  <a:pt x="1361440" y="436880"/>
                  <a:pt x="1237827" y="494453"/>
                  <a:pt x="1117600" y="548640"/>
                </a:cubicBezTo>
                <a:cubicBezTo>
                  <a:pt x="997373" y="602827"/>
                  <a:pt x="870373" y="663787"/>
                  <a:pt x="741680" y="701040"/>
                </a:cubicBezTo>
                <a:cubicBezTo>
                  <a:pt x="612987" y="738293"/>
                  <a:pt x="467360" y="746760"/>
                  <a:pt x="345440" y="772160"/>
                </a:cubicBezTo>
                <a:cubicBezTo>
                  <a:pt x="223520" y="797560"/>
                  <a:pt x="10160" y="853440"/>
                  <a:pt x="10160" y="853440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78770" y="1494397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="1" baseline="-250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&gt; 30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="1" i="1" baseline="-250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sun</a:t>
            </a:r>
            <a:endParaRPr lang="en-US" sz="2400" b="1" baseline="-25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82933" y="2127250"/>
            <a:ext cx="3603348" cy="2743702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5210" y="2027189"/>
            <a:ext cx="3293023" cy="2453904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83899" y="1142160"/>
            <a:ext cx="282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charset="0"/>
                <a:ea typeface="Gill Sans" charset="0"/>
                <a:cs typeface="Gill Sans" charset="0"/>
              </a:rPr>
              <a:t>A</a:t>
            </a:r>
            <a:r>
              <a:rPr lang="en-US" dirty="0" smtClean="0">
                <a:latin typeface="Gill Sans" charset="0"/>
                <a:ea typeface="Gill Sans" charset="0"/>
                <a:cs typeface="Gill Sans" charset="0"/>
              </a:rPr>
              <a:t>fter central He burning, if  </a:t>
            </a:r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5869881" y="2065335"/>
            <a:ext cx="850604" cy="268447"/>
          </a:xfrm>
          <a:prstGeom prst="down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27655" y="2443597"/>
            <a:ext cx="433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Gill Sans" charset="0"/>
                <a:ea typeface="Gill Sans" charset="0"/>
                <a:cs typeface="Gill Sans" charset="0"/>
              </a:rPr>
              <a:t>e</a:t>
            </a:r>
            <a:r>
              <a:rPr lang="en-US" altLang="ja-JP" sz="2000" baseline="30000" dirty="0" smtClean="0">
                <a:latin typeface="Gill Sans" charset="0"/>
                <a:ea typeface="Gill Sans" charset="0"/>
                <a:cs typeface="Gill Sans" charset="0"/>
              </a:rPr>
              <a:t>±</a:t>
            </a:r>
            <a:r>
              <a:rPr lang="en-US" altLang="ja-JP" sz="2000" dirty="0" smtClean="0">
                <a:latin typeface="Gill Sans" charset="0"/>
                <a:ea typeface="Gill Sans" charset="0"/>
                <a:cs typeface="Gill Sans" charset="0"/>
              </a:rPr>
              <a:t> production @ 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T</a:t>
            </a:r>
            <a:r>
              <a:rPr lang="en-US" sz="2000" baseline="-25000" dirty="0" smtClean="0"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 ~ 5e8 </a:t>
            </a:r>
            <a:r>
              <a:rPr lang="en-US" sz="2000" smtClean="0">
                <a:latin typeface="Gill Sans" charset="0"/>
                <a:ea typeface="Gill Sans" charset="0"/>
                <a:cs typeface="Gill Sans" charset="0"/>
              </a:rPr>
              <a:t>K &amp; </a:t>
            </a:r>
            <a:r>
              <a:rPr lang="en-US" altLang="ja-JP" sz="2000" dirty="0" err="1" smtClean="0">
                <a:latin typeface="Gill Sans" charset="0"/>
                <a:ea typeface="Gill Sans" charset="0"/>
                <a:cs typeface="Gill Sans" charset="0"/>
              </a:rPr>
              <a:t>γ</a:t>
            </a:r>
            <a:r>
              <a:rPr lang="en-US" altLang="ja-JP" sz="2000" baseline="-25000" dirty="0" err="1" smtClean="0">
                <a:latin typeface="Gill Sans" charset="0"/>
                <a:ea typeface="Gill Sans" charset="0"/>
                <a:cs typeface="Gill Sans" charset="0"/>
              </a:rPr>
              <a:t>ad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 &lt; 4/3</a:t>
            </a:r>
            <a:endParaRPr lang="en-US" sz="20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5869881" y="2959563"/>
            <a:ext cx="850604" cy="268447"/>
          </a:xfrm>
          <a:prstGeom prst="down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460989" y="3325619"/>
            <a:ext cx="4670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More pairs, then internal E goes to M,  </a:t>
            </a:r>
          </a:p>
          <a:p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P decreases, and unstable core contraction.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9105" y="4159688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30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="1" i="1" baseline="-250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sun</a:t>
            </a:r>
            <a:r>
              <a:rPr lang="en-US" sz="24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&lt; M</a:t>
            </a:r>
            <a:r>
              <a:rPr lang="en-US" sz="2400" b="1" baseline="-250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&lt;  65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Msun</a:t>
            </a:r>
            <a:endParaRPr lang="en-US" sz="2400" b="1" baseline="-25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9105" y="5277275"/>
            <a:ext cx="402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65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="1" i="1" baseline="-250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sun</a:t>
            </a:r>
            <a:r>
              <a:rPr lang="en-US" sz="24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&lt; M</a:t>
            </a:r>
            <a:r>
              <a:rPr lang="en-US" sz="2400" b="1" baseline="-250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&lt;  133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Msun</a:t>
            </a:r>
            <a:endParaRPr lang="en-US" sz="2400" b="1" baseline="-25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0605" y="4621353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Pair Instability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SNe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0605" y="5784477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Pulsational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Pair </a:t>
            </a:r>
            <a:r>
              <a:rPr lang="en-US" sz="2400" dirty="0"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nstability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SNe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6" name="テキスト ボックス 5"/>
          <p:cNvSpPr txBox="1"/>
          <p:nvPr/>
        </p:nvSpPr>
        <p:spPr>
          <a:xfrm>
            <a:off x="439857" y="1136100"/>
            <a:ext cx="20706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Gill Sans"/>
                <a:cs typeface="Gill Sans"/>
              </a:rPr>
              <a:t>See e.g., </a:t>
            </a:r>
            <a:r>
              <a:rPr kumimoji="1" lang="en-US" altLang="ja-JP" dirty="0" err="1" smtClean="0">
                <a:latin typeface="Gill Sans"/>
                <a:cs typeface="Gill Sans"/>
              </a:rPr>
              <a:t>Woosley</a:t>
            </a:r>
            <a:r>
              <a:rPr kumimoji="1" lang="en-US" altLang="ja-JP" dirty="0" smtClean="0">
                <a:latin typeface="Gill Sans"/>
                <a:cs typeface="Gill Sans"/>
              </a:rPr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11432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ja-JP" altLang="en-US" b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禁止領域？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687" y="1874624"/>
            <a:ext cx="6350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“No BHs between 52 and 133 </a:t>
            </a:r>
            <a:r>
              <a:rPr lang="en-US" sz="24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sun</a:t>
            </a:r>
            <a:r>
              <a:rPr lang="en-US" sz="24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are expected 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from stellar evolution in close binaries”</a:t>
            </a:r>
            <a:endParaRPr lang="en-US" sz="24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" name="テキスト ボックス 5"/>
          <p:cNvSpPr txBox="1"/>
          <p:nvPr/>
        </p:nvSpPr>
        <p:spPr>
          <a:xfrm>
            <a:off x="7041084" y="2105456"/>
            <a:ext cx="13004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Gill Sans"/>
                <a:cs typeface="Gill Sans"/>
              </a:rPr>
              <a:t>Woosley</a:t>
            </a:r>
            <a:r>
              <a:rPr kumimoji="1" lang="en-US" altLang="ja-JP" dirty="0" smtClean="0">
                <a:latin typeface="Gill Sans"/>
                <a:cs typeface="Gill Sans"/>
              </a:rPr>
              <a:t>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" y="1417638"/>
            <a:ext cx="429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Taking into account </a:t>
            </a:r>
            <a:r>
              <a:rPr lang="en-US" sz="2000" dirty="0" err="1" smtClean="0">
                <a:latin typeface="Gill Sans" charset="0"/>
                <a:ea typeface="Gill Sans" charset="0"/>
                <a:cs typeface="Gill Sans" charset="0"/>
              </a:rPr>
              <a:t>PISNe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 and </a:t>
            </a:r>
            <a:r>
              <a:rPr lang="en-US" sz="2000" dirty="0" err="1" smtClean="0">
                <a:latin typeface="Gill Sans" charset="0"/>
                <a:ea typeface="Gill Sans" charset="0"/>
                <a:cs typeface="Gill Sans" charset="0"/>
              </a:rPr>
              <a:t>PPISNe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, </a:t>
            </a:r>
            <a:endParaRPr lang="en-US" sz="20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75" y="2762497"/>
            <a:ext cx="5984240" cy="395949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53745" y="4069080"/>
            <a:ext cx="1028700" cy="2354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7041084" y="6054328"/>
            <a:ext cx="19150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Belczynski</a:t>
            </a:r>
            <a:r>
              <a:rPr lang="en-US" dirty="0"/>
              <a:t> </a:t>
            </a:r>
            <a:r>
              <a:rPr lang="en-US" dirty="0" smtClean="0">
                <a:latin typeface="Gill Sans"/>
                <a:cs typeface="Gill Sans"/>
              </a:rPr>
              <a:t>et al. </a:t>
            </a:r>
            <a:r>
              <a:rPr kumimoji="1" lang="en-US" altLang="ja-JP" dirty="0" smtClean="0">
                <a:latin typeface="Gill Sans"/>
                <a:cs typeface="Gill San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324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爆発好きが喜びそうな観点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 merger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につき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2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回の爆発　　　　→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SN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1/1000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とコンパラ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爆発は連星を解体しないように起こる。（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c.f., mass ejection, kick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これらの爆発は（十分明るければ）既に突発天体サーベイで受かっている。</a:t>
            </a:r>
            <a:endParaRPr lang="en-US" altLang="ja-JP" dirty="0" smtClean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系内の超新星残骸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(&gt;10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4-5 </a:t>
            </a:r>
            <a:r>
              <a:rPr lang="en-US" altLang="ja-JP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yr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old)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の中に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の系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or 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解体した系がいても不思議ではない。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remnant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は沢山（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O(10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6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）いる。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12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84855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b="1" dirty="0" smtClean="0">
                <a:latin typeface="Gill Sans"/>
                <a:cs typeface="Gill Sans"/>
              </a:rPr>
              <a:t>Fate of close He-star-NS binaries</a:t>
            </a:r>
            <a:endParaRPr kumimoji="1" lang="ja-JP" altLang="en-US" sz="4000" b="1" dirty="0">
              <a:latin typeface="Gill Sans"/>
              <a:cs typeface="Gill San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45" y="1514022"/>
            <a:ext cx="6039256" cy="429424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321751" y="6094434"/>
            <a:ext cx="15272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Gill Sans"/>
                <a:cs typeface="Gill Sans"/>
              </a:rPr>
              <a:t>Tauris</a:t>
            </a:r>
            <a:r>
              <a:rPr lang="en-US" altLang="ja-JP" dirty="0" smtClean="0">
                <a:latin typeface="Gill Sans"/>
                <a:cs typeface="Gill Sans"/>
              </a:rPr>
              <a:t> et al. </a:t>
            </a:r>
            <a:r>
              <a:rPr kumimoji="1" lang="en-US" altLang="ja-JP" dirty="0" smtClean="0">
                <a:latin typeface="Gill Sans"/>
                <a:cs typeface="Gill Sans"/>
              </a:rPr>
              <a:t>15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27854"/>
            <a:ext cx="2622854" cy="4338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8327" y="3203944"/>
            <a:ext cx="2374418" cy="18595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8590" y="1514022"/>
            <a:ext cx="0" cy="3903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3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Ultra-Stripped Envelope </a:t>
            </a:r>
            <a:r>
              <a:rPr lang="en-US" sz="3600" b="1" dirty="0">
                <a:latin typeface="Gill Sans" charset="0"/>
                <a:ea typeface="Gill Sans" charset="0"/>
                <a:cs typeface="Gill Sans" charset="0"/>
              </a:rPr>
              <a:t>S</a:t>
            </a:r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upernovae</a:t>
            </a:r>
            <a:endParaRPr lang="en-US" sz="36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6" y="1824911"/>
            <a:ext cx="2561915" cy="3279814"/>
          </a:xfrm>
          <a:prstGeom prst="rect">
            <a:avLst/>
          </a:prstGeom>
        </p:spPr>
      </p:pic>
      <p:sp>
        <p:nvSpPr>
          <p:cNvPr id="5" name="テキスト ボックス 5"/>
          <p:cNvSpPr txBox="1"/>
          <p:nvPr/>
        </p:nvSpPr>
        <p:spPr>
          <a:xfrm>
            <a:off x="2226424" y="6407207"/>
            <a:ext cx="131991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Gill Sans"/>
                <a:cs typeface="Gill Sans"/>
              </a:rPr>
              <a:t>Suwa</a:t>
            </a:r>
            <a:r>
              <a:rPr lang="en-US" altLang="ja-JP" sz="1600" dirty="0" smtClean="0">
                <a:latin typeface="Gill Sans"/>
                <a:cs typeface="Gill Sans"/>
              </a:rPr>
              <a:t> et al. </a:t>
            </a:r>
            <a:r>
              <a:rPr kumimoji="1" lang="en-US" altLang="ja-JP" sz="1600" dirty="0" smtClean="0">
                <a:latin typeface="Gill Sans"/>
                <a:cs typeface="Gill Sans"/>
              </a:rPr>
              <a:t>15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438" y="5096453"/>
            <a:ext cx="2260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E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sn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~ 10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</a:rPr>
              <a:t>50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erg, </a:t>
            </a:r>
          </a:p>
          <a:p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ej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~ 0.1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Msun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,</a:t>
            </a:r>
          </a:p>
          <a:p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Ni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~ 0.01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Msun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452" y="976058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Succsessful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explosion</a:t>
            </a:r>
          </a:p>
          <a:p>
            <a:pPr algn="ctr"/>
            <a:r>
              <a:rPr lang="en-US" altLang="ja-JP" sz="2400" dirty="0"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ia 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ν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mechanism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43" y="1546917"/>
            <a:ext cx="4593516" cy="354953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200000">
            <a:off x="3062289" y="3227081"/>
            <a:ext cx="1969205" cy="457267"/>
          </a:xfrm>
          <a:prstGeom prst="downArrow">
            <a:avLst>
              <a:gd name="adj1" fmla="val 54476"/>
              <a:gd name="adj2" fmla="val 4655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ボックス 5"/>
          <p:cNvSpPr txBox="1"/>
          <p:nvPr/>
        </p:nvSpPr>
        <p:spPr>
          <a:xfrm>
            <a:off x="7053694" y="4328190"/>
            <a:ext cx="140314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Gill Sans"/>
                <a:cs typeface="Gill Sans"/>
              </a:rPr>
              <a:t>Drout</a:t>
            </a:r>
            <a:r>
              <a:rPr lang="en-US" altLang="ja-JP" sz="1600" dirty="0" smtClean="0">
                <a:latin typeface="Gill Sans"/>
                <a:cs typeface="Gill Sans"/>
              </a:rPr>
              <a:t> et al. </a:t>
            </a:r>
            <a:r>
              <a:rPr kumimoji="1" lang="en-US" altLang="ja-JP" sz="1600" dirty="0" smtClean="0">
                <a:latin typeface="Gill Sans"/>
                <a:cs typeface="Gill Sans"/>
              </a:rPr>
              <a:t>13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0258" y="1176113"/>
            <a:ext cx="500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 charset="0"/>
                <a:ea typeface="Gill Sans" charset="0"/>
                <a:cs typeface="Gill Sans" charset="0"/>
              </a:rPr>
              <a:t>Rapidly evolving type I supernova, e.g., 2005 </a:t>
            </a:r>
            <a:r>
              <a:rPr lang="en-US" sz="2000" dirty="0" err="1" smtClean="0">
                <a:latin typeface="Gill Sans" charset="0"/>
                <a:ea typeface="Gill Sans" charset="0"/>
                <a:cs typeface="Gill Sans" charset="0"/>
              </a:rPr>
              <a:t>ek</a:t>
            </a:r>
            <a:endParaRPr lang="en-US" sz="20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0919" y="3068668"/>
            <a:ext cx="4010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latin typeface="Gill Sans" charset="0"/>
                <a:ea typeface="Gill Sans" charset="0"/>
                <a:cs typeface="Gill Sans" charset="0"/>
              </a:rPr>
              <a:t>?</a:t>
            </a:r>
            <a:endParaRPr lang="en-US" sz="4400" b="1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0610" y="5233792"/>
            <a:ext cx="4027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Event rate ~ 0.1-1% of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CCSNe</a:t>
            </a:r>
            <a:endParaRPr lang="en-US" sz="2400" dirty="0" smtClean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ja-JP" altLang="en-US" sz="24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compatible with </a:t>
            </a:r>
          </a:p>
          <a:p>
            <a:r>
              <a:rPr lang="en-US" altLang="ja-JP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    the NS-NS merger rate? 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NS</a:t>
            </a:r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、めっちゃ速く回っちゃわない？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6" y="1268184"/>
            <a:ext cx="4658360" cy="4081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090" y="1485900"/>
            <a:ext cx="560070" cy="31775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34440" y="4709160"/>
            <a:ext cx="160020" cy="54031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520" y="5205044"/>
            <a:ext cx="363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 charset="0"/>
                <a:ea typeface="Gill Sans" charset="0"/>
                <a:cs typeface="Gill Sans" charset="0"/>
              </a:rPr>
              <a:t>The convective core + rad. envelope</a:t>
            </a:r>
          </a:p>
          <a:p>
            <a:r>
              <a:rPr lang="en-US" dirty="0" smtClean="0">
                <a:latin typeface="Gill Sans" charset="0"/>
                <a:ea typeface="Gill Sans" charset="0"/>
                <a:cs typeface="Gill Sans" charset="0"/>
              </a:rPr>
              <a:t> will be locked by the dynamical tide. </a:t>
            </a:r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テキスト ボックス 5"/>
          <p:cNvSpPr txBox="1"/>
          <p:nvPr/>
        </p:nvSpPr>
        <p:spPr>
          <a:xfrm>
            <a:off x="2505709" y="1446992"/>
            <a:ext cx="15272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Gill Sans"/>
                <a:cs typeface="Gill Sans"/>
              </a:rPr>
              <a:t>Tauris</a:t>
            </a:r>
            <a:r>
              <a:rPr lang="en-US" altLang="ja-JP" dirty="0" smtClean="0">
                <a:latin typeface="Gill Sans"/>
                <a:cs typeface="Gill Sans"/>
              </a:rPr>
              <a:t> et al. </a:t>
            </a:r>
            <a:r>
              <a:rPr kumimoji="1" lang="en-US" altLang="ja-JP" dirty="0" smtClean="0">
                <a:latin typeface="Gill Sans"/>
                <a:cs typeface="Gill Sans"/>
              </a:rPr>
              <a:t>15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sp>
        <p:nvSpPr>
          <p:cNvPr id="11" name="テキスト ボックス 5"/>
          <p:cNvSpPr txBox="1"/>
          <p:nvPr/>
        </p:nvSpPr>
        <p:spPr>
          <a:xfrm>
            <a:off x="3660477" y="5385750"/>
            <a:ext cx="7857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Gill Sans"/>
                <a:cs typeface="Gill Sans"/>
              </a:rPr>
              <a:t>Zahn 83</a:t>
            </a:r>
            <a:endParaRPr kumimoji="1" lang="ja-JP" altLang="en-US" sz="1400" dirty="0"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9944" y="1268184"/>
            <a:ext cx="36643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If </a:t>
            </a:r>
            <a:endParaRPr lang="en-US" altLang="ja-JP" sz="2800" dirty="0" smtClean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is conserved thereafter, </a:t>
            </a:r>
          </a:p>
          <a:p>
            <a:endParaRPr lang="en-US" sz="2800" dirty="0" smtClean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5942763"/>
            <a:ext cx="4550893" cy="557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1343668"/>
            <a:ext cx="2507644" cy="392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541" y="2334405"/>
            <a:ext cx="1401142" cy="3058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79944" y="2778363"/>
            <a:ext cx="41152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Even if the 90% of J is </a:t>
            </a:r>
          </a:p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lost via the wind mass loss,</a:t>
            </a:r>
          </a:p>
          <a:p>
            <a:endParaRPr lang="en-US" sz="2800" dirty="0">
              <a:latin typeface="Gill Sans" charset="0"/>
              <a:ea typeface="Gill Sans" charset="0"/>
              <a:cs typeface="Gill Sans" charset="0"/>
            </a:endParaRPr>
          </a:p>
          <a:p>
            <a:endParaRPr lang="en-US" sz="2800" dirty="0" smtClean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800" dirty="0">
                <a:latin typeface="Gill Sans" charset="0"/>
                <a:ea typeface="Gill Sans" charset="0"/>
                <a:cs typeface="Gill Sans" charset="0"/>
              </a:rPr>
              <a:t>w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ill be relevant.</a:t>
            </a:r>
          </a:p>
          <a:p>
            <a:endParaRPr lang="en-US" sz="2800" dirty="0" smtClean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806" y="3797071"/>
            <a:ext cx="3859120" cy="7406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47198" y="5343557"/>
            <a:ext cx="4088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P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ulsar-driven </a:t>
            </a:r>
          </a:p>
          <a:p>
            <a:r>
              <a:rPr lang="en-US" sz="28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ultra-stripped </a:t>
            </a:r>
            <a:r>
              <a:rPr lang="en-US" sz="2800" b="1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SNe</a:t>
            </a:r>
            <a:r>
              <a:rPr lang="en-US" sz="28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76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速く回っちゃうといえば</a:t>
            </a:r>
            <a:r>
              <a:rPr 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CHE 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4310" y="1695516"/>
            <a:ext cx="4378960" cy="4473915"/>
            <a:chOff x="457200" y="1524066"/>
            <a:chExt cx="4378960" cy="447391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524066"/>
              <a:ext cx="4293647" cy="4473915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2611120" y="1798320"/>
              <a:ext cx="2225040" cy="4053840"/>
            </a:xfrm>
            <a:custGeom>
              <a:avLst/>
              <a:gdLst>
                <a:gd name="connsiteX0" fmla="*/ 1087120 w 2225040"/>
                <a:gd name="connsiteY0" fmla="*/ 0 h 4053840"/>
                <a:gd name="connsiteX1" fmla="*/ 0 w 2225040"/>
                <a:gd name="connsiteY1" fmla="*/ 914400 h 4053840"/>
                <a:gd name="connsiteX2" fmla="*/ 40640 w 2225040"/>
                <a:gd name="connsiteY2" fmla="*/ 4053840 h 4053840"/>
                <a:gd name="connsiteX3" fmla="*/ 2225040 w 2225040"/>
                <a:gd name="connsiteY3" fmla="*/ 3992880 h 4053840"/>
                <a:gd name="connsiteX4" fmla="*/ 2133600 w 2225040"/>
                <a:gd name="connsiteY4" fmla="*/ 50800 h 4053840"/>
                <a:gd name="connsiteX5" fmla="*/ 1087120 w 2225040"/>
                <a:gd name="connsiteY5" fmla="*/ 0 h 405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5040" h="4053840">
                  <a:moveTo>
                    <a:pt x="1087120" y="0"/>
                  </a:moveTo>
                  <a:lnTo>
                    <a:pt x="0" y="914400"/>
                  </a:lnTo>
                  <a:lnTo>
                    <a:pt x="40640" y="4053840"/>
                  </a:lnTo>
                  <a:lnTo>
                    <a:pt x="2225040" y="3992880"/>
                  </a:lnTo>
                  <a:lnTo>
                    <a:pt x="2133600" y="50800"/>
                  </a:lnTo>
                  <a:lnTo>
                    <a:pt x="108712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37310" y="4697730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←</a:t>
            </a:r>
            <a:r>
              <a:rPr lang="en-US" altLang="ja-JP" sz="40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GRB?</a:t>
            </a:r>
            <a:endParaRPr lang="en-US" sz="4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0750" y="2372841"/>
            <a:ext cx="544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CHE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に都合が良い。</a:t>
            </a:r>
            <a:endParaRPr lang="en-US" altLang="ja-JP" sz="20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altLang="ja-JP" sz="20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BH-BH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progenitor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が全部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を起こす　としても今の所問題は無い。</a:t>
            </a:r>
            <a:endParaRPr lang="en-US" altLang="ja-JP" sz="20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この文脈で何かフックは？　　　　　　　　（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single CHE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CHE binary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sz="20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2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パッとは思いつかない。</a:t>
            </a:r>
            <a:endParaRPr lang="en-US" sz="20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931647" y="2395701"/>
            <a:ext cx="200689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Gill Sans"/>
                <a:cs typeface="Gill Sans"/>
              </a:rPr>
              <a:t>e.g., Yoon &amp; Langer 05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28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爆発好きが喜びそうな観点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 merger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につき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2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回の爆発　　　　→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SN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1/1000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とコンパラ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爆発は連星を解体しないように起こる。（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c.f., mass ejection, kick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これらの爆発は（十分明るければ）既に突発天体サーベイで受かっている。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系内の超新星残骸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(&gt;10</a:t>
            </a:r>
            <a:r>
              <a:rPr lang="en-US" altLang="ja-JP" baseline="30000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4-5 </a:t>
            </a:r>
            <a:r>
              <a:rPr lang="en-US" altLang="ja-JP" dirty="0" err="1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yr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old)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の中に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en-US" altLang="ja-JP" dirty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の系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or 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解体した系がいても不思議ではない。</a:t>
            </a:r>
            <a:endParaRPr lang="en-US" altLang="ja-JP" dirty="0" smtClean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remnant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は沢山（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O(10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6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）いる。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34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mtClean="0">
                <a:latin typeface="Gill Sans" charset="0"/>
                <a:ea typeface="Gill Sans" charset="0"/>
                <a:cs typeface="Gill Sans" charset="0"/>
              </a:rPr>
              <a:t>Hunting stars in SNRs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20" y="2204184"/>
            <a:ext cx="2804109" cy="2189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1" y="1865630"/>
            <a:ext cx="3619218" cy="3245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2551" y="1634797"/>
            <a:ext cx="381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How about </a:t>
            </a:r>
            <a:r>
              <a:rPr lang="en-US" sz="2400" smtClean="0">
                <a:latin typeface="Gill Sans" charset="0"/>
                <a:ea typeface="Gill Sans" charset="0"/>
                <a:cs typeface="Gill Sans" charset="0"/>
              </a:rPr>
              <a:t>Gaia astrometry?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" name="テキスト ボックス 5"/>
          <p:cNvSpPr txBox="1"/>
          <p:nvPr/>
        </p:nvSpPr>
        <p:spPr>
          <a:xfrm>
            <a:off x="281461" y="1865630"/>
            <a:ext cx="142090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Gill Sans"/>
                <a:cs typeface="Gill Sans"/>
              </a:rPr>
              <a:t>Dincel</a:t>
            </a:r>
            <a:r>
              <a:rPr lang="en-US" altLang="ja-JP" sz="1600" dirty="0" smtClean="0">
                <a:latin typeface="Gill Sans"/>
                <a:cs typeface="Gill Sans"/>
              </a:rPr>
              <a:t> et al.</a:t>
            </a:r>
            <a:r>
              <a:rPr kumimoji="1" lang="en-US" altLang="ja-JP" sz="1600" dirty="0" smtClean="0">
                <a:latin typeface="Gill Sans"/>
                <a:cs typeface="Gill Sans"/>
              </a:rPr>
              <a:t> </a:t>
            </a:r>
            <a:r>
              <a:rPr lang="en-US" altLang="ja-JP" sz="1600" dirty="0">
                <a:latin typeface="Gill Sans"/>
                <a:cs typeface="Gill Sans"/>
              </a:rPr>
              <a:t>1</a:t>
            </a:r>
            <a:r>
              <a:rPr kumimoji="1" lang="en-US" altLang="ja-JP" sz="1600" dirty="0" smtClean="0">
                <a:latin typeface="Gill Sans"/>
                <a:cs typeface="Gill Sans"/>
              </a:rPr>
              <a:t>5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51" y="5189994"/>
            <a:ext cx="422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 charset="0"/>
                <a:ea typeface="Gill Sans" charset="0"/>
                <a:cs typeface="Gill Sans" charset="0"/>
              </a:rPr>
              <a:t>With radial velocity by spectroscopic obs.</a:t>
            </a:r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3120" y="4511169"/>
            <a:ext cx="4790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</a:rPr>
              <a:t>st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data: typically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d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θ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~ 0.3 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ms</a:t>
            </a:r>
            <a:endParaRPr lang="en-US" altLang="ja-JP" sz="2400" dirty="0" smtClean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ja-JP" altLang="en-US" sz="24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dD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~ 30pc @ D ~ 300 pc</a:t>
            </a:r>
          </a:p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In ~ 5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yrs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d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θ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~ 0.025 </a:t>
            </a:r>
            <a:r>
              <a:rPr lang="en-US" altLang="ja-JP" sz="2400" dirty="0" err="1" smtClean="0">
                <a:latin typeface="Gill Sans" charset="0"/>
                <a:ea typeface="Gill Sans" charset="0"/>
                <a:cs typeface="Gill Sans" charset="0"/>
              </a:rPr>
              <a:t>ms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for m &lt; 15</a:t>
            </a:r>
          </a:p>
          <a:p>
            <a:r>
              <a:rPr lang="en-US" altLang="ja-JP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ja-JP" altLang="en-US" sz="2400" dirty="0" smtClean="0">
                <a:latin typeface="Gill Sans" charset="0"/>
                <a:ea typeface="Gill Sans" charset="0"/>
                <a:cs typeface="Gill Sans" charset="0"/>
              </a:rPr>
              <a:t>→</a:t>
            </a:r>
            <a:r>
              <a:rPr lang="en-US" altLang="ja-JP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ja-JP" sz="24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dD</a:t>
            </a:r>
            <a:r>
              <a:rPr lang="en-US" altLang="ja-JP" sz="240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~ 10 pc @ D ~ </a:t>
            </a:r>
            <a:r>
              <a:rPr lang="en-US" altLang="ja-JP" sz="240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kpc</a:t>
            </a:r>
            <a:endParaRPr lang="en-US" altLang="ja-JP" sz="2400" dirty="0" smtClean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イントロ雑感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「重たい連星進化について」というと興味があるのは「どういう連星がどこでいつどれだけできてどう進化するのか？」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アストロ的に色々重要。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Rate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MF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（と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host galaxy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）から折り重なった不定性を解きほぐせるか？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ほぼ何も新たにわからんのちゃうん？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「勉強、妄想してから言え。」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3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8"/>
            <a:ext cx="8229600" cy="1143000"/>
          </a:xfrm>
        </p:spPr>
        <p:txBody>
          <a:bodyPr/>
          <a:lstStyle/>
          <a:p>
            <a:r>
              <a:rPr lang="is-IS" b="1" dirty="0">
                <a:latin typeface="Gill Sans" charset="0"/>
                <a:ea typeface="Gill Sans" charset="0"/>
                <a:cs typeface="Gill Sans" charset="0"/>
              </a:rPr>
              <a:t>1E 161348-5055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473" y="2290821"/>
            <a:ext cx="3907214" cy="1730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385"/>
            <a:ext cx="3086100" cy="2324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3396" y="1067811"/>
            <a:ext cx="7307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A CCO in SNR RC 103 with a long periodicity, P ~ 6.67h</a:t>
            </a:r>
          </a:p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showing a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magnetar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-flare-like burst 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1930492"/>
            <a:ext cx="2059940" cy="3893951"/>
          </a:xfrm>
          <a:prstGeom prst="rect">
            <a:avLst/>
          </a:prstGeom>
        </p:spPr>
      </p:pic>
      <p:sp>
        <p:nvSpPr>
          <p:cNvPr id="9" name="テキスト ボックス 5"/>
          <p:cNvSpPr txBox="1"/>
          <p:nvPr/>
        </p:nvSpPr>
        <p:spPr>
          <a:xfrm>
            <a:off x="5730121" y="1520984"/>
            <a:ext cx="231281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Gill Sans"/>
                <a:cs typeface="Gill Sans"/>
              </a:rPr>
              <a:t>D’ai</a:t>
            </a:r>
            <a:r>
              <a:rPr lang="en-US" altLang="ja-JP" sz="1600" dirty="0" smtClean="0">
                <a:latin typeface="Gill Sans"/>
                <a:cs typeface="Gill Sans"/>
              </a:rPr>
              <a:t> et al.</a:t>
            </a:r>
            <a:r>
              <a:rPr kumimoji="1" lang="en-US" altLang="ja-JP" sz="1600" dirty="0" smtClean="0">
                <a:latin typeface="Gill Sans"/>
                <a:cs typeface="Gill Sans"/>
              </a:rPr>
              <a:t> </a:t>
            </a:r>
            <a:r>
              <a:rPr lang="en-US" altLang="ja-JP" sz="1600" dirty="0" smtClean="0">
                <a:latin typeface="Gill Sans"/>
                <a:cs typeface="Gill Sans"/>
              </a:rPr>
              <a:t>16, Rea et al. 16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571964"/>
            <a:ext cx="80869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An extremely slowly rotating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magnetar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?</a:t>
            </a:r>
          </a:p>
          <a:p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Concern: </a:t>
            </a:r>
          </a:p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If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rot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= 6.67h,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E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burst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&gt;&gt;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E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rot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r>
              <a:rPr 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Is it natural that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rot</a:t>
            </a:r>
            <a:r>
              <a:rPr lang="en-US" sz="2400" baseline="-250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doesn</a:t>
            </a:r>
            <a:r>
              <a:rPr lang="uk-UA" sz="2400" dirty="0" smtClean="0">
                <a:latin typeface="Gill Sans" charset="0"/>
                <a:ea typeface="Gill Sans" charset="0"/>
                <a:cs typeface="Gill Sans" charset="0"/>
              </a:rPr>
              <a:t>’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t change before-and-after the burst?</a:t>
            </a:r>
            <a:endParaRPr lang="en-US" sz="2400" baseline="-25000" dirty="0" smtClean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Gill Sans" charset="0"/>
                <a:ea typeface="Gill Sans" charset="0"/>
                <a:cs typeface="Gill Sans" charset="0"/>
              </a:rPr>
              <a:t>Or the </a:t>
            </a:r>
            <a:r>
              <a:rPr lang="en-US" sz="3600" b="1" dirty="0" smtClean="0">
                <a:latin typeface="Gill Sans" charset="0"/>
                <a:ea typeface="Gill Sans" charset="0"/>
                <a:cs typeface="Gill Sans" charset="0"/>
              </a:rPr>
              <a:t>1st NS-BH binary identified?</a:t>
            </a:r>
            <a:endParaRPr lang="en-US" sz="36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1" y="1200468"/>
            <a:ext cx="2957657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8018" y="1291590"/>
            <a:ext cx="592454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What if </a:t>
            </a:r>
            <a:r>
              <a:rPr lang="en-US" sz="2800" dirty="0" err="1" smtClean="0"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US" sz="2800" baseline="-25000" dirty="0" err="1" smtClean="0">
                <a:latin typeface="Gill Sans" charset="0"/>
                <a:ea typeface="Gill Sans" charset="0"/>
                <a:cs typeface="Gill Sans" charset="0"/>
              </a:rPr>
              <a:t>orb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 = 6.67h?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snr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~ 20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400" baseline="-25000" dirty="0" err="1" smtClean="0">
                <a:latin typeface="Gill Sans" charset="0"/>
                <a:ea typeface="Gill Sans" charset="0"/>
                <a:cs typeface="Gill Sans" charset="0"/>
              </a:rPr>
              <a:t>sun</a:t>
            </a:r>
            <a:endParaRPr lang="en-US" sz="2400" baseline="-25000" dirty="0" smtClean="0">
              <a:latin typeface="Gill Sans" charset="0"/>
              <a:ea typeface="Gill Sans" charset="0"/>
              <a:cs typeface="Gill San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No stellar counterpart </a:t>
            </a:r>
          </a:p>
          <a:p>
            <a:endParaRPr lang="en-US" sz="2800" dirty="0" smtClean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8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BH companion with </a:t>
            </a:r>
            <a:r>
              <a:rPr lang="en-US" sz="28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800" baseline="-25000" dirty="0" err="1" smtClean="0">
                <a:latin typeface="Gill Sans" charset="0"/>
                <a:ea typeface="Gill Sans" charset="0"/>
                <a:cs typeface="Gill Sans" charset="0"/>
              </a:rPr>
              <a:t>bh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 &gt; 20 </a:t>
            </a:r>
            <a:r>
              <a:rPr lang="en-US" sz="2800" dirty="0" err="1" smtClean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2800" baseline="-25000" dirty="0" err="1" smtClean="0">
                <a:latin typeface="Gill Sans" charset="0"/>
                <a:ea typeface="Gill Sans" charset="0"/>
                <a:cs typeface="Gill Sans" charset="0"/>
              </a:rPr>
              <a:t>sun</a:t>
            </a:r>
            <a:r>
              <a:rPr lang="en-US" sz="2800" dirty="0" smtClean="0">
                <a:latin typeface="Gill Sans" charset="0"/>
                <a:ea typeface="Gill Sans" charset="0"/>
                <a:cs typeface="Gill Sans" charset="0"/>
              </a:rPr>
              <a:t>?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Gill Sans" charset="0"/>
                <a:ea typeface="Gill Sans" charset="0"/>
                <a:cs typeface="Gill Sans" charset="0"/>
              </a:rPr>
              <a:t>A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descendant of a HMXB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The observed period will decrease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The merger rate of NS-BH is &gt; 10</a:t>
            </a:r>
            <a:r>
              <a:rPr lang="en-US" sz="2400" baseline="30000" dirty="0">
                <a:latin typeface="Gill Sans" charset="0"/>
                <a:ea typeface="Gill Sans" charset="0"/>
                <a:cs typeface="Gill Sans" charset="0"/>
              </a:rPr>
              <a:t>5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yr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</a:rPr>
              <a:t>-1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gal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</a:rPr>
              <a:t>-1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  <a:p>
            <a:pPr marL="914400" lvl="1" indent="-457200">
              <a:buFont typeface="Arial" charset="0"/>
              <a:buChar char="•"/>
            </a:pPr>
            <a:endParaRPr lang="en-US" sz="2800" dirty="0" smtClean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83380" y="2568505"/>
            <a:ext cx="1245870" cy="377190"/>
          </a:xfrm>
          <a:prstGeom prst="downArrow">
            <a:avLst>
              <a:gd name="adj1" fmla="val 28788"/>
              <a:gd name="adj2" fmla="val 4655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1839" y="5348376"/>
            <a:ext cx="625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</a:rPr>
              <a:t>“OK, then how to explain the pulsed emission?” </a:t>
            </a:r>
          </a:p>
          <a:p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is-IS" sz="2400" dirty="0" smtClean="0">
                <a:latin typeface="Gill Sans" charset="0"/>
                <a:ea typeface="Gill Sans" charset="0"/>
                <a:cs typeface="Gill Sans" charset="0"/>
              </a:rPr>
              <a:t>“…”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爆発好きが喜びそうな観点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 merger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につき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2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回の爆発　　　　→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SN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1/1000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とコンパラ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爆発は連星を解体しないように起こる。（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c.f., mass ejection, kick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これらの爆発は（十分明るければ）既に突発天体サーベイで受かっている。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系内の超新星残骸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(&gt;10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4-5 </a:t>
            </a:r>
            <a:r>
              <a:rPr lang="en-US" altLang="ja-JP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yr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old)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の中に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の系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or 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解体した系がいても不思議ではない。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Merger remnant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は沢山（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O(10</a:t>
            </a:r>
            <a:r>
              <a:rPr lang="en-US" altLang="ja-JP" baseline="30000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6</a:t>
            </a:r>
            <a:r>
              <a:rPr lang="en-US" altLang="ja-JP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  <a:r>
              <a:rPr lang="ja-JP" altLang="en-US" dirty="0" smtClean="0">
                <a:solidFill>
                  <a:srgbClr val="FF0000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）いる。</a:t>
            </a:r>
            <a:endParaRPr lang="en-US" altLang="ja-JP" dirty="0">
              <a:solidFill>
                <a:srgbClr val="FF0000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8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latin typeface="Gill Sans" charset="0"/>
                <a:ea typeface="Gill Sans" charset="0"/>
                <a:cs typeface="Gill Sans" charset="0"/>
              </a:rPr>
              <a:t>Ioka</a:t>
            </a:r>
            <a:r>
              <a:rPr lang="en-US" b="1" dirty="0" smtClean="0">
                <a:latin typeface="Gill Sans" charset="0"/>
                <a:ea typeface="Gill Sans" charset="0"/>
                <a:cs typeface="Gill Sans" charset="0"/>
              </a:rPr>
              <a:t> et al. 2016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まとめ（？）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24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b="1" dirty="0">
                <a:latin typeface="筑紫B丸ゴシック レギュラー"/>
                <a:ea typeface="筑紫B丸ゴシック レギュラー"/>
                <a:cs typeface="筑紫B丸ゴシック レギュラー"/>
              </a:rPr>
              <a:t>近い将来、重たい連星進化について</a:t>
            </a:r>
            <a:r>
              <a:rPr lang="en-US" altLang="ja-JP" b="1" dirty="0">
                <a:latin typeface="筑紫B丸ゴシック レギュラー"/>
                <a:ea typeface="筑紫B丸ゴシック レギュラー"/>
                <a:cs typeface="筑紫B丸ゴシック レギュラー"/>
              </a:rPr>
              <a:t/>
            </a:r>
            <a:br>
              <a:rPr lang="en-US" altLang="ja-JP" b="1" dirty="0">
                <a:latin typeface="筑紫B丸ゴシック レギュラー"/>
                <a:ea typeface="筑紫B丸ゴシック レギュラー"/>
                <a:cs typeface="筑紫B丸ゴシック レギュラー"/>
              </a:rPr>
            </a:br>
            <a:r>
              <a:rPr lang="ja-JP" altLang="en-US" b="1" dirty="0">
                <a:latin typeface="筑紫B丸ゴシック レギュラー"/>
                <a:ea typeface="筑紫B丸ゴシック レギュラー"/>
                <a:cs typeface="筑紫B丸ゴシック レギュラー"/>
              </a:rPr>
              <a:t>何が分かり得るのか</a:t>
            </a:r>
            <a:r>
              <a:rPr lang="ja-JP" altLang="en-US" b="1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  <a:t>？</a:t>
            </a:r>
            <a:endParaRPr lang="en-US" altLang="ja-JP" b="1" dirty="0" smtClean="0">
              <a:latin typeface="筑紫B丸ゴシック レギュラー"/>
              <a:ea typeface="筑紫B丸ゴシック レギュラー"/>
              <a:cs typeface="筑紫B丸ゴシック レギュラー"/>
            </a:endParaRPr>
          </a:p>
          <a:p>
            <a:pPr lvl="1"/>
            <a:r>
              <a:rPr lang="ja-JP" altLang="en-US" dirty="0" smtClean="0">
                <a:latin typeface="筑紫B丸ゴシック レギュラー"/>
                <a:ea typeface="筑紫B丸ゴシック レギュラー"/>
                <a:cs typeface="筑紫B丸ゴシック レギュラー"/>
              </a:rPr>
              <a:t>コンパクト連星の合体レート、質量関数ははっきりする。母銀河も多少は。</a:t>
            </a:r>
            <a:endParaRPr lang="en-US" altLang="ja-JP" dirty="0" smtClean="0">
              <a:latin typeface="筑紫B丸ゴシック レギュラー"/>
              <a:ea typeface="筑紫B丸ゴシック レギュラー"/>
              <a:cs typeface="筑紫B丸ゴシック レギュラー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星絡みのテーマは星の難しさに輪をかけて難しい（だろう）。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突発天体との絡みで良い問題があるかも？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系内天体を使ったミッシングリンク探し。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もっと勉強が必要。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色々議論してやって下さい。</a:t>
            </a:r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9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ja-JP" b="1" dirty="0" smtClean="0">
                <a:latin typeface="Gill Sans" charset="0"/>
                <a:ea typeface="Gill Sans" charset="0"/>
                <a:cs typeface="Gill Sans" charset="0"/>
              </a:rPr>
              <a:t>Appendix</a:t>
            </a:r>
            <a:endParaRPr lang="en-US" b="1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67" y="1227855"/>
            <a:ext cx="6798111" cy="4867994"/>
          </a:xfrm>
          <a:prstGeom prst="rect">
            <a:avLst/>
          </a:prstGeom>
        </p:spPr>
      </p:pic>
      <p:sp>
        <p:nvSpPr>
          <p:cNvPr id="4" name="タイトル 3"/>
          <p:cNvSpPr txBox="1">
            <a:spLocks/>
          </p:cNvSpPr>
          <p:nvPr/>
        </p:nvSpPr>
        <p:spPr>
          <a:xfrm>
            <a:off x="457200" y="848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smtClean="0">
                <a:latin typeface="Gill Sans"/>
                <a:cs typeface="Gill Sans"/>
              </a:rPr>
              <a:t>Fate of close He-star-NS binaries</a:t>
            </a:r>
            <a:endParaRPr lang="ja-JP" altLang="en-US" sz="4000" b="1" dirty="0">
              <a:latin typeface="Gill Sans"/>
              <a:cs typeface="Gill San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76031" y="6323035"/>
            <a:ext cx="15272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Gill Sans"/>
                <a:cs typeface="Gill Sans"/>
              </a:rPr>
              <a:t>Tauris</a:t>
            </a:r>
            <a:r>
              <a:rPr lang="en-US" altLang="ja-JP" dirty="0" smtClean="0">
                <a:latin typeface="Gill Sans"/>
                <a:cs typeface="Gill Sans"/>
              </a:rPr>
              <a:t> et al. </a:t>
            </a:r>
            <a:r>
              <a:rPr kumimoji="1" lang="en-US" altLang="ja-JP" dirty="0" smtClean="0">
                <a:latin typeface="Gill Sans"/>
                <a:cs typeface="Gill San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07244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Gill Sans" charset="0"/>
                <a:ea typeface="Gill Sans" charset="0"/>
                <a:cs typeface="Gill Sans" charset="0"/>
              </a:rPr>
              <a:t>NS X-ray binaries</a:t>
            </a:r>
            <a:endParaRPr lang="en-US" b="1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99" y="1417638"/>
            <a:ext cx="7503801" cy="498755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80857" y="5207842"/>
            <a:ext cx="135165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latin typeface="Gill Sans"/>
                <a:cs typeface="Gill Sans"/>
              </a:rPr>
              <a:t>Enoto</a:t>
            </a:r>
            <a:r>
              <a:rPr kumimoji="1" lang="en-US" altLang="ja-JP" sz="1600" dirty="0" smtClean="0">
                <a:latin typeface="Gill Sans"/>
                <a:cs typeface="Gill Sans"/>
              </a:rPr>
              <a:t> et al.14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4139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15" y="906293"/>
            <a:ext cx="3031787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Gill Sans" charset="0"/>
                <a:ea typeface="Gill Sans" charset="0"/>
                <a:cs typeface="Gill Sans" charset="0"/>
              </a:rPr>
              <a:t>Evolution of </a:t>
            </a:r>
            <a:br>
              <a:rPr lang="en-US" sz="4000" dirty="0" smtClean="0">
                <a:latin typeface="Gill Sans" charset="0"/>
                <a:ea typeface="Gill Sans" charset="0"/>
                <a:cs typeface="Gill Sans" charset="0"/>
              </a:rPr>
            </a:br>
            <a:r>
              <a:rPr lang="en-US" sz="4000" dirty="0" smtClean="0">
                <a:latin typeface="Gill Sans" charset="0"/>
                <a:ea typeface="Gill Sans" charset="0"/>
                <a:cs typeface="Gill Sans" charset="0"/>
              </a:rPr>
              <a:t>Massive-star Binaries</a:t>
            </a:r>
            <a:endParaRPr lang="en-US" sz="40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902" y="0"/>
            <a:ext cx="5259962" cy="6644162"/>
          </a:xfrm>
          <a:prstGeom prst="rect">
            <a:avLst/>
          </a:prstGeom>
        </p:spPr>
      </p:pic>
      <p:sp>
        <p:nvSpPr>
          <p:cNvPr id="5" name="テキスト ボックス 5"/>
          <p:cNvSpPr txBox="1"/>
          <p:nvPr/>
        </p:nvSpPr>
        <p:spPr>
          <a:xfrm>
            <a:off x="6429713" y="6366790"/>
            <a:ext cx="251716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Gill Sans"/>
                <a:cs typeface="Gill Sans"/>
              </a:rPr>
              <a:t>e.g., </a:t>
            </a:r>
            <a:r>
              <a:rPr lang="en-US" altLang="ja-JP" sz="1600" dirty="0" err="1" smtClean="0">
                <a:latin typeface="Gill Sans"/>
                <a:cs typeface="Gill Sans"/>
              </a:rPr>
              <a:t>Postnov</a:t>
            </a:r>
            <a:r>
              <a:rPr lang="en-US" altLang="ja-JP" sz="1600" dirty="0" smtClean="0">
                <a:latin typeface="Gill Sans"/>
                <a:cs typeface="Gill Sans"/>
              </a:rPr>
              <a:t> &amp; </a:t>
            </a:r>
            <a:r>
              <a:rPr lang="en-US" altLang="ja-JP" sz="1600" dirty="0" err="1" smtClean="0">
                <a:latin typeface="Gill Sans"/>
                <a:cs typeface="Gill Sans"/>
              </a:rPr>
              <a:t>Yungelson</a:t>
            </a:r>
            <a:r>
              <a:rPr lang="en-US" altLang="ja-JP" sz="1600" dirty="0" smtClean="0">
                <a:latin typeface="Gill Sans"/>
                <a:cs typeface="Gill Sans"/>
              </a:rPr>
              <a:t> </a:t>
            </a:r>
            <a:r>
              <a:rPr kumimoji="1" lang="en-US" altLang="ja-JP" sz="1600" dirty="0" smtClean="0">
                <a:latin typeface="Gill Sans"/>
                <a:cs typeface="Gill Sans"/>
              </a:rPr>
              <a:t>14</a:t>
            </a:r>
            <a:endParaRPr kumimoji="1" lang="ja-JP" alt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668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割と確かなこと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の確認から始めるべき</a:t>
            </a:r>
            <a:endParaRPr lang="en-US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8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割と確かなこと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660" y="1468120"/>
            <a:ext cx="8528680" cy="4525963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近傍の重たい星（</a:t>
            </a:r>
            <a:r>
              <a:rPr lang="en-US" altLang="ja-JP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O,B</a:t>
            </a:r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）の観測</a:t>
            </a:r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半分くらいは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mass exchange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を経験。</a:t>
            </a:r>
            <a:endParaRPr lang="en-US" altLang="ja-JP" sz="24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起動周期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(P)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uniform in log P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よりちょっと近いの多め。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endParaRPr lang="en-US" altLang="ja-JP" sz="2400" i="1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質量比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(q=M2/M1)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はだいたい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uniform in q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。</a:t>
            </a:r>
            <a:endParaRPr lang="en-US" altLang="ja-JP" sz="24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Our Galaxy, LMC, SMC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の範囲では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Z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依存なさげ。</a:t>
            </a:r>
            <a:endParaRPr lang="en-US" altLang="ja-JP" sz="24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34" y="3912150"/>
            <a:ext cx="5476732" cy="2837527"/>
          </a:xfrm>
          <a:prstGeom prst="rect">
            <a:avLst/>
          </a:prstGeom>
        </p:spPr>
      </p:pic>
      <p:sp>
        <p:nvSpPr>
          <p:cNvPr id="5" name="テキスト ボックス 5"/>
          <p:cNvSpPr txBox="1"/>
          <p:nvPr/>
        </p:nvSpPr>
        <p:spPr>
          <a:xfrm>
            <a:off x="5820113" y="1601750"/>
            <a:ext cx="304384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Gill Sans"/>
                <a:cs typeface="Gill Sans"/>
              </a:rPr>
              <a:t>e.g., Sana et al. 12, Moe &amp; Di Stefano 13</a:t>
            </a:r>
            <a:endParaRPr kumimoji="1" lang="ja-JP" altLang="en-US"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9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割と確かなこと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NS-NS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rate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~10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-5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yr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-1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gal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-1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BH-BH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rate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~100 yr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-1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Gpc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-3</a:t>
            </a: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重い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BH-BH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もちゃんといる。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この辺の理解は今後劇的に進展する。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2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割と確かなこと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6200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GW</a:t>
            </a:r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で受かる</a:t>
            </a:r>
            <a:r>
              <a:rPr lang="en-US" altLang="ja-JP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連星は形成時に近接</a:t>
            </a:r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altLang="ja-JP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近接</a:t>
            </a:r>
            <a:r>
              <a:rPr lang="en-US" altLang="ja-JP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連星の作り方</a:t>
            </a:r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軌道</a:t>
            </a:r>
            <a:r>
              <a:rPr lang="ja-JP" altLang="en-US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角運動量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をガスと一緒に吹っ飛ばす</a:t>
            </a:r>
            <a:r>
              <a:rPr lang="ja-JP" altLang="en-US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（ 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[RSG:10</a:t>
            </a:r>
            <a:r>
              <a:rPr lang="en-US" altLang="ja-JP" sz="2400" baseline="300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14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cm</a:t>
            </a:r>
            <a:r>
              <a:rPr lang="ja-JP" altLang="en-US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BSG:10</a:t>
            </a:r>
            <a:r>
              <a:rPr lang="en-US" altLang="ja-JP" sz="2400" baseline="300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12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cm]-&gt;CE</a:t>
            </a:r>
            <a:r>
              <a:rPr lang="ja-JP" altLang="en-US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sz="24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星と一緒に吹っ飛ばす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多体散乱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</a:p>
          <a:p>
            <a:pPr lvl="1"/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最初</a:t>
            </a:r>
            <a:r>
              <a:rPr lang="ja-JP" altLang="en-US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から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近い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(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tidal </a:t>
            </a:r>
            <a:r>
              <a:rPr lang="en-US" altLang="ja-JP" sz="2400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lock-</a:t>
            </a:r>
            <a:r>
              <a:rPr lang="en-US" altLang="ja-JP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&gt;CHE</a:t>
            </a:r>
            <a:r>
              <a:rPr lang="ja-JP" altLang="en-US" sz="24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sz="24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sz="28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⇧こいつらが不定性の温床</a:t>
            </a:r>
            <a:endParaRPr lang="en-US" altLang="ja-JP" sz="2800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altLang="ja-JP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sz="2800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03" y="2123440"/>
            <a:ext cx="6823650" cy="873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2977927"/>
            <a:ext cx="4043680" cy="5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割と確かなこと</a:t>
            </a:r>
            <a:endParaRPr lang="en-US" b="1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1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 merger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につき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2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回の爆発　　　　→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SN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1/1000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、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GRB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とコンパラ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爆発は連星を解体しないように起こる。（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c.f., mass ejection, kick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これらの爆発は（十分明るければ）既に突発天体サーベイで受かっている。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系内の超新星残骸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(&gt;10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4-5 </a:t>
            </a:r>
            <a:r>
              <a:rPr lang="en-US" altLang="ja-JP" dirty="0" err="1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yr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old)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の中に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compact</a:t>
            </a:r>
            <a:r>
              <a:rPr lang="en-US" altLang="ja-JP" dirty="0"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binary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の系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 or 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解体した系がいても不思議ではない。</a:t>
            </a:r>
            <a:endParaRPr lang="en-US" altLang="ja-JP" dirty="0" smtClean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Merger remnant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は沢山（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O(10</a:t>
            </a:r>
            <a:r>
              <a:rPr lang="en-US" altLang="ja-JP" baseline="30000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6</a:t>
            </a:r>
            <a:r>
              <a:rPr lang="en-US" altLang="ja-JP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)</a:t>
            </a:r>
            <a:r>
              <a:rPr lang="ja-JP" altLang="en-US" dirty="0" smtClean="0">
                <a:latin typeface="Tsukushi A Round Gothic" charset="-128"/>
                <a:ea typeface="Tsukushi A Round Gothic" charset="-128"/>
                <a:cs typeface="Tsukushi A Round Gothic" charset="-128"/>
              </a:rPr>
              <a:t>）いる。</a:t>
            </a:r>
            <a:endParaRPr lang="en-US" altLang="ja-JP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endParaRPr lang="en-US" dirty="0"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3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16631</TotalTime>
  <Words>1165</Words>
  <Application>Microsoft Macintosh PowerPoint</Application>
  <PresentationFormat>On-screen Show (4:3)</PresentationFormat>
  <Paragraphs>213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</vt:lpstr>
      <vt:lpstr>Gill Sans</vt:lpstr>
      <vt:lpstr>ＭＳ Ｐゴシック</vt:lpstr>
      <vt:lpstr>Tsukushi A Round Gothic</vt:lpstr>
      <vt:lpstr>Wingdings</vt:lpstr>
      <vt:lpstr>筑紫B丸ゴシック レギュラー</vt:lpstr>
      <vt:lpstr>Arial</vt:lpstr>
      <vt:lpstr>ホワイト</vt:lpstr>
      <vt:lpstr>近い将来、重たい連星進化について 何が分かり得るのか？</vt:lpstr>
      <vt:lpstr>The short answer</vt:lpstr>
      <vt:lpstr>イントロ雑感</vt:lpstr>
      <vt:lpstr>Evolution of  Massive-star Binaries</vt:lpstr>
      <vt:lpstr>割と確かなこと</vt:lpstr>
      <vt:lpstr>割と確かなこと</vt:lpstr>
      <vt:lpstr>割と確かなこと</vt:lpstr>
      <vt:lpstr>割と確かなこと</vt:lpstr>
      <vt:lpstr>割と確かなこと</vt:lpstr>
      <vt:lpstr>不定性の温床たち</vt:lpstr>
      <vt:lpstr>近接compact連星の作り方</vt:lpstr>
      <vt:lpstr>Common Envelope Evolution</vt:lpstr>
      <vt:lpstr>近接compact連星の作り方</vt:lpstr>
      <vt:lpstr>PowerPoint Presentation</vt:lpstr>
      <vt:lpstr>近接compact連星の作り方</vt:lpstr>
      <vt:lpstr>Rotation-induced chemically homogeneous evolution </vt:lpstr>
      <vt:lpstr>Chemically homogeneous evolution in binaries</vt:lpstr>
      <vt:lpstr>Consistent with cosmic reionization?</vt:lpstr>
      <vt:lpstr>爆発好きが喜びそうな観点</vt:lpstr>
      <vt:lpstr>爆発好きが喜びそうな観点</vt:lpstr>
      <vt:lpstr>PISNe and PPISNe</vt:lpstr>
      <vt:lpstr>禁止領域？</vt:lpstr>
      <vt:lpstr>爆発好きが喜びそうな観点</vt:lpstr>
      <vt:lpstr>Fate of close He-star-NS binaries</vt:lpstr>
      <vt:lpstr>Ultra-Stripped Envelope Supernovae</vt:lpstr>
      <vt:lpstr>NS、めっちゃ速く回っちゃわない？</vt:lpstr>
      <vt:lpstr>速く回っちゃうといえばCHE </vt:lpstr>
      <vt:lpstr>爆発好きが喜びそうな観点</vt:lpstr>
      <vt:lpstr>Hunting stars in SNRs</vt:lpstr>
      <vt:lpstr>1E 161348-5055</vt:lpstr>
      <vt:lpstr>Or the 1st NS-BH binary identified?</vt:lpstr>
      <vt:lpstr>爆発好きが喜びそうな観点</vt:lpstr>
      <vt:lpstr>Ioka et al. 2016</vt:lpstr>
      <vt:lpstr>まとめ（？）</vt:lpstr>
      <vt:lpstr> Appendix</vt:lpstr>
      <vt:lpstr>PowerPoint Presentation</vt:lpstr>
      <vt:lpstr>NS X-ray binaries</vt:lpstr>
    </vt:vector>
  </TitlesOfParts>
  <Company>The University of Tokyo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今後連星進化の何が分かりそうか？</dc:title>
  <dc:creator>Kashiyama Kazumi</dc:creator>
  <cp:lastModifiedBy>Kazumi Kashiyama</cp:lastModifiedBy>
  <cp:revision>95</cp:revision>
  <dcterms:created xsi:type="dcterms:W3CDTF">2016-09-23T03:18:53Z</dcterms:created>
  <dcterms:modified xsi:type="dcterms:W3CDTF">2016-10-12T05:39:27Z</dcterms:modified>
</cp:coreProperties>
</file>