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theme/theme15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6" r:id="rId3"/>
    <p:sldMasterId id="2147483720" r:id="rId4"/>
    <p:sldMasterId id="2147483732" r:id="rId5"/>
    <p:sldMasterId id="2147483768" r:id="rId6"/>
    <p:sldMasterId id="2147483792" r:id="rId7"/>
    <p:sldMasterId id="2147483865" r:id="rId8"/>
    <p:sldMasterId id="2147483903" r:id="rId9"/>
    <p:sldMasterId id="2147483915" r:id="rId10"/>
    <p:sldMasterId id="2147483927" r:id="rId11"/>
    <p:sldMasterId id="2147483940" r:id="rId12"/>
    <p:sldMasterId id="2147483952" r:id="rId13"/>
    <p:sldMasterId id="2147483978" r:id="rId14"/>
    <p:sldMasterId id="2147484003" r:id="rId15"/>
    <p:sldMasterId id="2147484005" r:id="rId16"/>
  </p:sldMasterIdLst>
  <p:notesMasterIdLst>
    <p:notesMasterId r:id="rId70"/>
  </p:notesMasterIdLst>
  <p:sldIdLst>
    <p:sldId id="298" r:id="rId17"/>
    <p:sldId id="352" r:id="rId18"/>
    <p:sldId id="387" r:id="rId19"/>
    <p:sldId id="432" r:id="rId20"/>
    <p:sldId id="353" r:id="rId21"/>
    <p:sldId id="354" r:id="rId22"/>
    <p:sldId id="355" r:id="rId23"/>
    <p:sldId id="356" r:id="rId24"/>
    <p:sldId id="400" r:id="rId25"/>
    <p:sldId id="401" r:id="rId26"/>
    <p:sldId id="403" r:id="rId27"/>
    <p:sldId id="405" r:id="rId28"/>
    <p:sldId id="408" r:id="rId29"/>
    <p:sldId id="398" r:id="rId30"/>
    <p:sldId id="399" r:id="rId31"/>
    <p:sldId id="314" r:id="rId32"/>
    <p:sldId id="311" r:id="rId33"/>
    <p:sldId id="409" r:id="rId34"/>
    <p:sldId id="366" r:id="rId35"/>
    <p:sldId id="369" r:id="rId36"/>
    <p:sldId id="397" r:id="rId37"/>
    <p:sldId id="388" r:id="rId38"/>
    <p:sldId id="390" r:id="rId39"/>
    <p:sldId id="370" r:id="rId40"/>
    <p:sldId id="391" r:id="rId41"/>
    <p:sldId id="367" r:id="rId42"/>
    <p:sldId id="368" r:id="rId43"/>
    <p:sldId id="430" r:id="rId44"/>
    <p:sldId id="431" r:id="rId45"/>
    <p:sldId id="393" r:id="rId46"/>
    <p:sldId id="394" r:id="rId47"/>
    <p:sldId id="410" r:id="rId48"/>
    <p:sldId id="384" r:id="rId49"/>
    <p:sldId id="385" r:id="rId50"/>
    <p:sldId id="386" r:id="rId51"/>
    <p:sldId id="375" r:id="rId52"/>
    <p:sldId id="377" r:id="rId53"/>
    <p:sldId id="380" r:id="rId54"/>
    <p:sldId id="395" r:id="rId55"/>
    <p:sldId id="315" r:id="rId56"/>
    <p:sldId id="316" r:id="rId57"/>
    <p:sldId id="317" r:id="rId58"/>
    <p:sldId id="282" r:id="rId59"/>
    <p:sldId id="396" r:id="rId60"/>
    <p:sldId id="306" r:id="rId61"/>
    <p:sldId id="322" r:id="rId62"/>
    <p:sldId id="371" r:id="rId63"/>
    <p:sldId id="374" r:id="rId64"/>
    <p:sldId id="338" r:id="rId65"/>
    <p:sldId id="337" r:id="rId66"/>
    <p:sldId id="325" r:id="rId67"/>
    <p:sldId id="336" r:id="rId68"/>
    <p:sldId id="330" r:id="rId69"/>
  </p:sldIdLst>
  <p:sldSz cx="9144000" cy="6858000" type="screen4x3"/>
  <p:notesSz cx="6735763" cy="9866313"/>
  <p:defaultTextStyle>
    <a:defPPr>
      <a:defRPr lang="it-IT"/>
    </a:defPPr>
    <a:lvl1pPr marL="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4" d="100"/>
          <a:sy n="84" d="100"/>
        </p:scale>
        <p:origin x="-2382" y="-6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2" d="100"/>
        <a:sy n="92" d="100"/>
      </p:scale>
      <p:origin x="0" y="45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slide" Target="slides/slide50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61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51C4C2-AE19-4309-993E-F752202E57D3}" type="datetimeFigureOut">
              <a:rPr lang="it-IT" smtClean="0"/>
              <a:pPr/>
              <a:t>21/09/2014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10290-0E67-4BE2-B586-9CAAD29F987F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2262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39775"/>
            <a:ext cx="4932363" cy="3700463"/>
          </a:xfrm>
          <a:ln/>
        </p:spPr>
      </p:sp>
      <p:sp>
        <p:nvSpPr>
          <p:cNvPr id="263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itchFamily="34" charset="0"/>
                <a:cs typeface="Arial" pitchFamily="34" charset="0"/>
              </a:rPr>
              <a:t>The JEM-EUSO collaboration</a:t>
            </a:r>
          </a:p>
        </p:txBody>
      </p:sp>
      <p:sp>
        <p:nvSpPr>
          <p:cNvPr id="263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2D58AD7A-E9D4-441C-A9BD-EA4BFA0A8DD5}" type="slidenum">
              <a:rPr lang="it-IT">
                <a:solidFill>
                  <a:prstClr val="black"/>
                </a:solidFill>
              </a:rPr>
              <a:pPr eaLnBrk="1" hangingPunct="1"/>
              <a:t>14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94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794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794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794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794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DCE939DC-F044-45D0-AFD7-CBC910708929}" type="slidenum">
              <a:rPr kumimoji="1" lang="it-IT" smtClean="0">
                <a:solidFill>
                  <a:srgbClr val="000000"/>
                </a:solidFill>
                <a:ea typeface="ＭＳ Ｐゴシック" pitchFamily="34" charset="-128"/>
              </a:rPr>
              <a:pPr eaLnBrk="1" hangingPunct="1"/>
              <a:t>22</a:t>
            </a:fld>
            <a:endParaRPr kumimoji="1" lang="it-IT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01700" y="739775"/>
            <a:ext cx="4932363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C7D82AA5-7ECF-6840-8927-DCF7B4FBEC43}" type="slidenum">
              <a:rPr lang="en-US" sz="1200">
                <a:solidFill>
                  <a:prstClr val="black"/>
                </a:solidFill>
              </a:rPr>
              <a:pPr eaLnBrk="1" hangingPunct="1"/>
              <a:t>47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94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794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794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794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794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DCE939DC-F044-45D0-AFD7-CBC910708929}" type="slidenum">
              <a:rPr kumimoji="1" lang="it-IT" smtClean="0">
                <a:solidFill>
                  <a:srgbClr val="000000"/>
                </a:solidFill>
                <a:ea typeface="ＭＳ Ｐゴシック" pitchFamily="34" charset="-128"/>
              </a:rPr>
              <a:pPr eaLnBrk="1" hangingPunct="1"/>
              <a:t>52</a:t>
            </a:fld>
            <a:endParaRPr kumimoji="1" lang="it-IT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55785-39AC-4F47-BF9F-7A8E2B65B8F3}" type="datetimeFigureOut">
              <a:rPr lang="it-IT" smtClean="0"/>
              <a:pPr/>
              <a:t>21/09/2014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4D5B-CE88-4AFF-AC26-4B8D270F1806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55785-39AC-4F47-BF9F-7A8E2B65B8F3}" type="datetimeFigureOut">
              <a:rPr lang="it-IT" smtClean="0"/>
              <a:pPr/>
              <a:t>21/09/2014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4D5B-CE88-4AFF-AC26-4B8D270F1806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09715C-4C86-46EA-997D-4D5596A827D7}" type="datetime1">
              <a:rPr lang="ru-RU">
                <a:solidFill>
                  <a:srgbClr val="464653"/>
                </a:solidFill>
              </a:rPr>
              <a:pPr/>
              <a:t>21.09.2014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464653"/>
                </a:solidFill>
              </a:rPr>
              <a:t>15th International JEM-EUSO Meeting</a:t>
            </a:r>
            <a:endParaRPr lang="ru-RU">
              <a:solidFill>
                <a:srgbClr val="464653"/>
              </a:solidFill>
              <a:latin typeface="Calibri" pitchFamily="34" charset="0"/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11FEDB-D410-410B-A313-CB775061C633}" type="slidenum">
              <a:rPr lang="ru-RU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71451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Равнобедренный треугольник 11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3630612" y="3201988"/>
            <a:ext cx="585152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DF1FBC-0452-4E5D-95A1-89D058E5B611}" type="datetime1">
              <a:rPr lang="ru-RU">
                <a:solidFill>
                  <a:srgbClr val="464653"/>
                </a:solidFill>
              </a:rPr>
              <a:pPr/>
              <a:t>21.09.2014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464653"/>
                </a:solidFill>
              </a:rPr>
              <a:t>15th International JEM-EUSO Meeting</a:t>
            </a:r>
            <a:endParaRPr lang="ru-RU">
              <a:solidFill>
                <a:srgbClr val="464653"/>
              </a:solidFill>
              <a:latin typeface="Calibri" pitchFamily="34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A39CB4-532F-4D60-BD87-4632C5B583D7}" type="slidenum">
              <a:rPr lang="ru-RU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2614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F8574C-1714-42EE-A4CA-87E0AC324E77}" type="slidenum">
              <a:rPr lang="it-IT">
                <a:solidFill>
                  <a:srgbClr val="000000"/>
                </a:solidFill>
              </a:rPr>
              <a:pPr/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0728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28595-4302-4676-AD9F-9C311CD24BA4}" type="slidenum">
              <a:rPr lang="it-IT">
                <a:solidFill>
                  <a:srgbClr val="000000"/>
                </a:solidFill>
              </a:rPr>
              <a:pPr/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298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62EA13-DDF9-4674-B405-05410AF04139}" type="slidenum">
              <a:rPr lang="it-IT">
                <a:solidFill>
                  <a:srgbClr val="000000"/>
                </a:solidFill>
              </a:rPr>
              <a:pPr/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14546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E7EE2E-6C21-4338-817D-2E4805FDAC20}" type="slidenum">
              <a:rPr lang="it-IT">
                <a:solidFill>
                  <a:srgbClr val="000000"/>
                </a:solidFill>
              </a:rPr>
              <a:pPr/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52537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95DA2E-D3F0-46C4-A7BC-F3C030C4DCE9}" type="slidenum">
              <a:rPr lang="it-IT">
                <a:solidFill>
                  <a:srgbClr val="000000"/>
                </a:solidFill>
              </a:rPr>
              <a:pPr/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22780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0DC023-59B7-4E4A-883E-82130EE2686F}" type="slidenum">
              <a:rPr lang="it-IT">
                <a:solidFill>
                  <a:srgbClr val="000000"/>
                </a:solidFill>
              </a:rPr>
              <a:pPr/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50906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670263-DBFD-44BC-9EFD-5935927B3E98}" type="slidenum">
              <a:rPr lang="it-IT">
                <a:solidFill>
                  <a:srgbClr val="000000"/>
                </a:solidFill>
              </a:rPr>
              <a:pPr/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75964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43AA74-8228-43A8-B5FC-A8B66C87A966}" type="slidenum">
              <a:rPr lang="it-IT">
                <a:solidFill>
                  <a:srgbClr val="000000"/>
                </a:solidFill>
              </a:rPr>
              <a:pPr/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629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55785-39AC-4F47-BF9F-7A8E2B65B8F3}" type="datetimeFigureOut">
              <a:rPr lang="it-IT" smtClean="0"/>
              <a:pPr/>
              <a:t>21/09/2014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4D5B-CE88-4AFF-AC26-4B8D270F1806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EE924D-8950-4F25-B343-E828A98C86A1}" type="slidenum">
              <a:rPr lang="it-IT">
                <a:solidFill>
                  <a:srgbClr val="000000"/>
                </a:solidFill>
              </a:rPr>
              <a:pPr/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57765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24C8FC-D6F1-4F99-9C10-FC12916DEAD8}" type="slidenum">
              <a:rPr lang="it-IT">
                <a:solidFill>
                  <a:srgbClr val="000000"/>
                </a:solidFill>
              </a:rPr>
              <a:pPr/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25460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D902F8-33CD-4034-8CF3-1712393F588E}" type="slidenum">
              <a:rPr lang="it-IT">
                <a:solidFill>
                  <a:srgbClr val="000000"/>
                </a:solidFill>
              </a:rPr>
              <a:pPr/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10167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53563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94300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89034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44143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2625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11903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3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template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"/>
            <a:ext cx="9144000" cy="685800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460375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dirty="0" smtClean="0"/>
              <a:t>マスタ サブタイトルの書式設定</a:t>
            </a:r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D7A4-6371-8A45-B8AC-70060676BB1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2014/9/21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D805-21B8-2F4C-9F1D-E61F1B70DD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65604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80567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30496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9135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94742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（上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0"/>
              <a:t>タイトルテキスト</a:t>
            </a:r>
          </a:p>
        </p:txBody>
      </p:sp>
    </p:spTree>
    <p:extLst>
      <p:ext uri="{BB962C8B-B14F-4D97-AF65-F5344CB8AC3E}">
        <p14:creationId xmlns:p14="http://schemas.microsoft.com/office/powerpoint/2010/main" val="617926870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EBFAF-29B4-1B4B-880C-64842C1D5C0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2057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EBFAF-29B4-1B4B-880C-64842C1D5C0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82135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EBFAF-29B4-1B4B-880C-64842C1D5C0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34862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EBFAF-29B4-1B4B-880C-64842C1D5C0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14319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EBFAF-29B4-1B4B-880C-64842C1D5C0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391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D7A4-6371-8A45-B8AC-70060676BB1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2014/9/21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D805-21B8-2F4C-9F1D-E61F1B70DD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08437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EBFAF-29B4-1B4B-880C-64842C1D5C0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698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EBFAF-29B4-1B4B-880C-64842C1D5C0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80539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EBFAF-29B4-1B4B-880C-64842C1D5C0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09841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EBFAF-29B4-1B4B-880C-64842C1D5C0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33609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EBFAF-29B4-1B4B-880C-64842C1D5C0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54942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EBFAF-29B4-1B4B-880C-64842C1D5C0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0986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EBFAF-29B4-1B4B-880C-64842C1D5C0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24148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EBFAF-29B4-1B4B-880C-64842C1D5C0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38953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EBFAF-29B4-1B4B-880C-64842C1D5C0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09959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EBFAF-29B4-1B4B-880C-64842C1D5C0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666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3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1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9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8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6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D7A4-6371-8A45-B8AC-70060676BB1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2014/9/21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D805-21B8-2F4C-9F1D-E61F1B70DD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58961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EBFAF-29B4-1B4B-880C-64842C1D5C0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1355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EBFAF-29B4-1B4B-880C-64842C1D5C0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20574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EBFAF-29B4-1B4B-880C-64842C1D5C0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35368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EBFAF-29B4-1B4B-880C-64842C1D5C0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13156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EBFAF-29B4-1B4B-880C-64842C1D5C0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26116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EBFAF-29B4-1B4B-880C-64842C1D5C0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67491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EBFAF-29B4-1B4B-880C-64842C1D5C0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67692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FE02F-593E-4F5D-8096-C9123A62CA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21-Sep-14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4755F-2277-4D94-9D31-5153E01E4B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2674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FE02F-593E-4F5D-8096-C9123A62CA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21-Sep-14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4755F-2277-4D94-9D31-5153E01E4B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02418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FE02F-593E-4F5D-8096-C9123A62CA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21-Sep-14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4755F-2277-4D94-9D31-5153E01E4B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006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D7A4-6371-8A45-B8AC-70060676BB1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2014/9/21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D805-21B8-2F4C-9F1D-E61F1B70DD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33727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FE02F-593E-4F5D-8096-C9123A62CA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21-Sep-14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4755F-2277-4D94-9D31-5153E01E4B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60664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FE02F-593E-4F5D-8096-C9123A62CA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21-Sep-14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4755F-2277-4D94-9D31-5153E01E4B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069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FE02F-593E-4F5D-8096-C9123A62CA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21-Sep-14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4755F-2277-4D94-9D31-5153E01E4B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18422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FE02F-593E-4F5D-8096-C9123A62CA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21-Sep-14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4755F-2277-4D94-9D31-5153E01E4B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0661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FE02F-593E-4F5D-8096-C9123A62CA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21-Sep-14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4755F-2277-4D94-9D31-5153E01E4B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48759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FE02F-593E-4F5D-8096-C9123A62CA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21-Sep-14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4755F-2277-4D94-9D31-5153E01E4B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23758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FE02F-593E-4F5D-8096-C9123A62CA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21-Sep-14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4755F-2277-4D94-9D31-5153E01E4B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72049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FE02F-593E-4F5D-8096-C9123A62CA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21-Sep-14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4755F-2277-4D94-9D31-5153E01E4B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58618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1265208"/>
      </p:ext>
    </p:extLst>
  </p:cSld>
  <p:clrMapOvr>
    <a:masterClrMapping/>
  </p:clrMapOvr>
  <p:transition>
    <p:random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3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95EC3-3749-4735-BBBA-2046B42575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693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4" indent="0">
              <a:buNone/>
              <a:defRPr sz="2000" b="1"/>
            </a:lvl2pPr>
            <a:lvl3pPr marL="913664" indent="0">
              <a:buNone/>
              <a:defRPr sz="1800" b="1"/>
            </a:lvl3pPr>
            <a:lvl4pPr marL="1370499" indent="0">
              <a:buNone/>
              <a:defRPr sz="1600" b="1"/>
            </a:lvl4pPr>
            <a:lvl5pPr marL="1827330" indent="0">
              <a:buNone/>
              <a:defRPr sz="1600" b="1"/>
            </a:lvl5pPr>
            <a:lvl6pPr marL="2284164" indent="0">
              <a:buNone/>
              <a:defRPr sz="1600" b="1"/>
            </a:lvl6pPr>
            <a:lvl7pPr marL="2740994" indent="0">
              <a:buNone/>
              <a:defRPr sz="1600" b="1"/>
            </a:lvl7pPr>
            <a:lvl8pPr marL="3197828" indent="0">
              <a:buNone/>
              <a:defRPr sz="1600" b="1"/>
            </a:lvl8pPr>
            <a:lvl9pPr marL="3654659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4" indent="0">
              <a:buNone/>
              <a:defRPr sz="2000" b="1"/>
            </a:lvl2pPr>
            <a:lvl3pPr marL="913664" indent="0">
              <a:buNone/>
              <a:defRPr sz="1800" b="1"/>
            </a:lvl3pPr>
            <a:lvl4pPr marL="1370499" indent="0">
              <a:buNone/>
              <a:defRPr sz="1600" b="1"/>
            </a:lvl4pPr>
            <a:lvl5pPr marL="1827330" indent="0">
              <a:buNone/>
              <a:defRPr sz="1600" b="1"/>
            </a:lvl5pPr>
            <a:lvl6pPr marL="2284164" indent="0">
              <a:buNone/>
              <a:defRPr sz="1600" b="1"/>
            </a:lvl6pPr>
            <a:lvl7pPr marL="2740994" indent="0">
              <a:buNone/>
              <a:defRPr sz="1600" b="1"/>
            </a:lvl7pPr>
            <a:lvl8pPr marL="3197828" indent="0">
              <a:buNone/>
              <a:defRPr sz="1600" b="1"/>
            </a:lvl8pPr>
            <a:lvl9pPr marL="3654659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D7A4-6371-8A45-B8AC-70060676BB1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2014/9/21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D805-21B8-2F4C-9F1D-E61F1B70DD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4117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95EC3-3749-4735-BBBA-2046B42575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35386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3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2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1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0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95EC3-3749-4735-BBBA-2046B42575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45306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95EC3-3749-4735-BBBA-2046B42575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82785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0" indent="0">
              <a:buNone/>
              <a:defRPr sz="2000" b="1"/>
            </a:lvl2pPr>
            <a:lvl3pPr marL="913758" indent="0">
              <a:buNone/>
              <a:defRPr sz="1800" b="1"/>
            </a:lvl3pPr>
            <a:lvl4pPr marL="1370639" indent="0">
              <a:buNone/>
              <a:defRPr sz="1600" b="1"/>
            </a:lvl4pPr>
            <a:lvl5pPr marL="1827517" indent="0">
              <a:buNone/>
              <a:defRPr sz="1600" b="1"/>
            </a:lvl5pPr>
            <a:lvl6pPr marL="2284398" indent="0">
              <a:buNone/>
              <a:defRPr sz="1600" b="1"/>
            </a:lvl6pPr>
            <a:lvl7pPr marL="2741275" indent="0">
              <a:buNone/>
              <a:defRPr sz="1600" b="1"/>
            </a:lvl7pPr>
            <a:lvl8pPr marL="3198156" indent="0">
              <a:buNone/>
              <a:defRPr sz="1600" b="1"/>
            </a:lvl8pPr>
            <a:lvl9pPr marL="3655033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0" indent="0">
              <a:buNone/>
              <a:defRPr sz="2000" b="1"/>
            </a:lvl2pPr>
            <a:lvl3pPr marL="913758" indent="0">
              <a:buNone/>
              <a:defRPr sz="1800" b="1"/>
            </a:lvl3pPr>
            <a:lvl4pPr marL="1370639" indent="0">
              <a:buNone/>
              <a:defRPr sz="1600" b="1"/>
            </a:lvl4pPr>
            <a:lvl5pPr marL="1827517" indent="0">
              <a:buNone/>
              <a:defRPr sz="1600" b="1"/>
            </a:lvl5pPr>
            <a:lvl6pPr marL="2284398" indent="0">
              <a:buNone/>
              <a:defRPr sz="1600" b="1"/>
            </a:lvl6pPr>
            <a:lvl7pPr marL="2741275" indent="0">
              <a:buNone/>
              <a:defRPr sz="1600" b="1"/>
            </a:lvl7pPr>
            <a:lvl8pPr marL="3198156" indent="0">
              <a:buNone/>
              <a:defRPr sz="1600" b="1"/>
            </a:lvl8pPr>
            <a:lvl9pPr marL="3655033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95EC3-3749-4735-BBBA-2046B42575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29811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95EC3-3749-4735-BBBA-2046B42575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3921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95EC3-3749-4735-BBBA-2046B42575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4812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4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80" indent="0">
              <a:buNone/>
              <a:defRPr sz="1200"/>
            </a:lvl2pPr>
            <a:lvl3pPr marL="913758" indent="0">
              <a:buNone/>
              <a:defRPr sz="1000"/>
            </a:lvl3pPr>
            <a:lvl4pPr marL="1370639" indent="0">
              <a:buNone/>
              <a:defRPr sz="900"/>
            </a:lvl4pPr>
            <a:lvl5pPr marL="1827517" indent="0">
              <a:buNone/>
              <a:defRPr sz="900"/>
            </a:lvl5pPr>
            <a:lvl6pPr marL="2284398" indent="0">
              <a:buNone/>
              <a:defRPr sz="900"/>
            </a:lvl6pPr>
            <a:lvl7pPr marL="2741275" indent="0">
              <a:buNone/>
              <a:defRPr sz="900"/>
            </a:lvl7pPr>
            <a:lvl8pPr marL="3198156" indent="0">
              <a:buNone/>
              <a:defRPr sz="900"/>
            </a:lvl8pPr>
            <a:lvl9pPr marL="3655033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95EC3-3749-4735-BBBA-2046B42575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61415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80" indent="0">
              <a:buNone/>
              <a:defRPr sz="2800"/>
            </a:lvl2pPr>
            <a:lvl3pPr marL="913758" indent="0">
              <a:buNone/>
              <a:defRPr sz="2400"/>
            </a:lvl3pPr>
            <a:lvl4pPr marL="1370639" indent="0">
              <a:buNone/>
              <a:defRPr sz="2000"/>
            </a:lvl4pPr>
            <a:lvl5pPr marL="1827517" indent="0">
              <a:buNone/>
              <a:defRPr sz="2000"/>
            </a:lvl5pPr>
            <a:lvl6pPr marL="2284398" indent="0">
              <a:buNone/>
              <a:defRPr sz="2000"/>
            </a:lvl6pPr>
            <a:lvl7pPr marL="2741275" indent="0">
              <a:buNone/>
              <a:defRPr sz="2000"/>
            </a:lvl7pPr>
            <a:lvl8pPr marL="3198156" indent="0">
              <a:buNone/>
              <a:defRPr sz="2000"/>
            </a:lvl8pPr>
            <a:lvl9pPr marL="3655033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80" indent="0">
              <a:buNone/>
              <a:defRPr sz="1200"/>
            </a:lvl2pPr>
            <a:lvl3pPr marL="913758" indent="0">
              <a:buNone/>
              <a:defRPr sz="1000"/>
            </a:lvl3pPr>
            <a:lvl4pPr marL="1370639" indent="0">
              <a:buNone/>
              <a:defRPr sz="900"/>
            </a:lvl4pPr>
            <a:lvl5pPr marL="1827517" indent="0">
              <a:buNone/>
              <a:defRPr sz="900"/>
            </a:lvl5pPr>
            <a:lvl6pPr marL="2284398" indent="0">
              <a:buNone/>
              <a:defRPr sz="900"/>
            </a:lvl6pPr>
            <a:lvl7pPr marL="2741275" indent="0">
              <a:buNone/>
              <a:defRPr sz="900"/>
            </a:lvl7pPr>
            <a:lvl8pPr marL="3198156" indent="0">
              <a:buNone/>
              <a:defRPr sz="900"/>
            </a:lvl8pPr>
            <a:lvl9pPr marL="3655033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95EC3-3749-4735-BBBA-2046B42575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94358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95EC3-3749-4735-BBBA-2046B42575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25773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95EC3-3749-4735-BBBA-2046B42575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226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D7A4-6371-8A45-B8AC-70060676BB1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2014/9/21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D805-21B8-2F4C-9F1D-E61F1B70DD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216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D7A4-6371-8A45-B8AC-70060676BB1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2014/9/21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D805-21B8-2F4C-9F1D-E61F1B70DD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526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4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34" indent="0">
              <a:buNone/>
              <a:defRPr sz="1200"/>
            </a:lvl2pPr>
            <a:lvl3pPr marL="913664" indent="0">
              <a:buNone/>
              <a:defRPr sz="1000"/>
            </a:lvl3pPr>
            <a:lvl4pPr marL="1370499" indent="0">
              <a:buNone/>
              <a:defRPr sz="900"/>
            </a:lvl4pPr>
            <a:lvl5pPr marL="1827330" indent="0">
              <a:buNone/>
              <a:defRPr sz="900"/>
            </a:lvl5pPr>
            <a:lvl6pPr marL="2284164" indent="0">
              <a:buNone/>
              <a:defRPr sz="900"/>
            </a:lvl6pPr>
            <a:lvl7pPr marL="2740994" indent="0">
              <a:buNone/>
              <a:defRPr sz="900"/>
            </a:lvl7pPr>
            <a:lvl8pPr marL="3197828" indent="0">
              <a:buNone/>
              <a:defRPr sz="900"/>
            </a:lvl8pPr>
            <a:lvl9pPr marL="3654659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D7A4-6371-8A45-B8AC-70060676BB1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2014/9/21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D805-21B8-2F4C-9F1D-E61F1B70DD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75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55785-39AC-4F47-BF9F-7A8E2B65B8F3}" type="datetimeFigureOut">
              <a:rPr lang="it-IT" smtClean="0"/>
              <a:pPr/>
              <a:t>21/09/2014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4D5B-CE88-4AFF-AC26-4B8D270F1806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34" indent="0">
              <a:buNone/>
              <a:defRPr sz="2800"/>
            </a:lvl2pPr>
            <a:lvl3pPr marL="913664" indent="0">
              <a:buNone/>
              <a:defRPr sz="2400"/>
            </a:lvl3pPr>
            <a:lvl4pPr marL="1370499" indent="0">
              <a:buNone/>
              <a:defRPr sz="2000"/>
            </a:lvl4pPr>
            <a:lvl5pPr marL="1827330" indent="0">
              <a:buNone/>
              <a:defRPr sz="2000"/>
            </a:lvl5pPr>
            <a:lvl6pPr marL="2284164" indent="0">
              <a:buNone/>
              <a:defRPr sz="2000"/>
            </a:lvl6pPr>
            <a:lvl7pPr marL="2740994" indent="0">
              <a:buNone/>
              <a:defRPr sz="2000"/>
            </a:lvl7pPr>
            <a:lvl8pPr marL="3197828" indent="0">
              <a:buNone/>
              <a:defRPr sz="2000"/>
            </a:lvl8pPr>
            <a:lvl9pPr marL="3654659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34" indent="0">
              <a:buNone/>
              <a:defRPr sz="1200"/>
            </a:lvl2pPr>
            <a:lvl3pPr marL="913664" indent="0">
              <a:buNone/>
              <a:defRPr sz="1000"/>
            </a:lvl3pPr>
            <a:lvl4pPr marL="1370499" indent="0">
              <a:buNone/>
              <a:defRPr sz="900"/>
            </a:lvl4pPr>
            <a:lvl5pPr marL="1827330" indent="0">
              <a:buNone/>
              <a:defRPr sz="900"/>
            </a:lvl5pPr>
            <a:lvl6pPr marL="2284164" indent="0">
              <a:buNone/>
              <a:defRPr sz="900"/>
            </a:lvl6pPr>
            <a:lvl7pPr marL="2740994" indent="0">
              <a:buNone/>
              <a:defRPr sz="900"/>
            </a:lvl7pPr>
            <a:lvl8pPr marL="3197828" indent="0">
              <a:buNone/>
              <a:defRPr sz="900"/>
            </a:lvl8pPr>
            <a:lvl9pPr marL="3654659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D7A4-6371-8A45-B8AC-70060676BB1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2014/9/21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D805-21B8-2F4C-9F1D-E61F1B70DD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2231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D7A4-6371-8A45-B8AC-70060676BB1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2014/9/21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D805-21B8-2F4C-9F1D-E61F1B70DD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8423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D7A4-6371-8A45-B8AC-70060676BB1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2014/9/21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D805-21B8-2F4C-9F1D-E61F1B70DD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1495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/>
              <a:pPr/>
              <a:t>21/09/2014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0236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/>
              <a:pPr/>
              <a:t>21/09/2014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25027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/>
              <a:pPr/>
              <a:t>21/09/2014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62859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/>
              <a:pPr/>
              <a:t>21/09/2014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87121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/>
              <a:pPr/>
              <a:t>21/09/2014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50711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/>
              <a:pPr/>
              <a:t>21/09/2014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29680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/>
              <a:pPr/>
              <a:t>21/09/2014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1737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55785-39AC-4F47-BF9F-7A8E2B65B8F3}" type="datetimeFigureOut">
              <a:rPr lang="it-IT" smtClean="0"/>
              <a:pPr/>
              <a:t>21/09/2014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4D5B-CE88-4AFF-AC26-4B8D270F1806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/>
              <a:pPr/>
              <a:t>21/09/2014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53213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/>
              <a:pPr/>
              <a:t>21/09/2014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32334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/>
              <a:pPr/>
              <a:t>21/09/2014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1822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/>
              <a:pPr/>
              <a:t>21/09/2014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54160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292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7869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2641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966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7658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320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55785-39AC-4F47-BF9F-7A8E2B65B8F3}" type="datetimeFigureOut">
              <a:rPr lang="it-IT" smtClean="0"/>
              <a:pPr/>
              <a:t>21/09/2014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4D5B-CE88-4AFF-AC26-4B8D270F1806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164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9560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1797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5668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0721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（上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0"/>
              <a:t>タイトルテキスト</a:t>
            </a:r>
          </a:p>
        </p:txBody>
      </p:sp>
    </p:spTree>
    <p:extLst>
      <p:ext uri="{BB962C8B-B14F-4D97-AF65-F5344CB8AC3E}">
        <p14:creationId xmlns:p14="http://schemas.microsoft.com/office/powerpoint/2010/main" val="3983184586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template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"/>
            <a:ext cx="9144000" cy="685800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460375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3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dirty="0" smtClean="0"/>
              <a:t>マスタ サブタイトルの書式設定</a:t>
            </a:r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D7A4-6371-8A45-B8AC-70060676BB1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2014/9/21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D805-21B8-2F4C-9F1D-E61F1B70DD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621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D7A4-6371-8A45-B8AC-70060676BB1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2014/9/21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D805-21B8-2F4C-9F1D-E61F1B70DD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9331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3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2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1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0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D7A4-6371-8A45-B8AC-70060676BB1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2014/9/21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D805-21B8-2F4C-9F1D-E61F1B70DD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7990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D7A4-6371-8A45-B8AC-70060676BB1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2014/9/21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D805-21B8-2F4C-9F1D-E61F1B70DD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861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55785-39AC-4F47-BF9F-7A8E2B65B8F3}" type="datetimeFigureOut">
              <a:rPr lang="it-IT" smtClean="0"/>
              <a:pPr/>
              <a:t>21/09/2014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4D5B-CE88-4AFF-AC26-4B8D270F1806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0" indent="0">
              <a:buNone/>
              <a:defRPr sz="2000" b="1"/>
            </a:lvl2pPr>
            <a:lvl3pPr marL="913758" indent="0">
              <a:buNone/>
              <a:defRPr sz="1800" b="1"/>
            </a:lvl3pPr>
            <a:lvl4pPr marL="1370639" indent="0">
              <a:buNone/>
              <a:defRPr sz="1600" b="1"/>
            </a:lvl4pPr>
            <a:lvl5pPr marL="1827517" indent="0">
              <a:buNone/>
              <a:defRPr sz="1600" b="1"/>
            </a:lvl5pPr>
            <a:lvl6pPr marL="2284398" indent="0">
              <a:buNone/>
              <a:defRPr sz="1600" b="1"/>
            </a:lvl6pPr>
            <a:lvl7pPr marL="2741275" indent="0">
              <a:buNone/>
              <a:defRPr sz="1600" b="1"/>
            </a:lvl7pPr>
            <a:lvl8pPr marL="3198156" indent="0">
              <a:buNone/>
              <a:defRPr sz="1600" b="1"/>
            </a:lvl8pPr>
            <a:lvl9pPr marL="3655033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0" indent="0">
              <a:buNone/>
              <a:defRPr sz="2000" b="1"/>
            </a:lvl2pPr>
            <a:lvl3pPr marL="913758" indent="0">
              <a:buNone/>
              <a:defRPr sz="1800" b="1"/>
            </a:lvl3pPr>
            <a:lvl4pPr marL="1370639" indent="0">
              <a:buNone/>
              <a:defRPr sz="1600" b="1"/>
            </a:lvl4pPr>
            <a:lvl5pPr marL="1827517" indent="0">
              <a:buNone/>
              <a:defRPr sz="1600" b="1"/>
            </a:lvl5pPr>
            <a:lvl6pPr marL="2284398" indent="0">
              <a:buNone/>
              <a:defRPr sz="1600" b="1"/>
            </a:lvl6pPr>
            <a:lvl7pPr marL="2741275" indent="0">
              <a:buNone/>
              <a:defRPr sz="1600" b="1"/>
            </a:lvl7pPr>
            <a:lvl8pPr marL="3198156" indent="0">
              <a:buNone/>
              <a:defRPr sz="1600" b="1"/>
            </a:lvl8pPr>
            <a:lvl9pPr marL="3655033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D7A4-6371-8A45-B8AC-70060676BB1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2014/9/21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D805-21B8-2F4C-9F1D-E61F1B70DD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0732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D7A4-6371-8A45-B8AC-70060676BB1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2014/9/21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D805-21B8-2F4C-9F1D-E61F1B70DD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267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D7A4-6371-8A45-B8AC-70060676BB1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2014/9/21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D805-21B8-2F4C-9F1D-E61F1B70DD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2331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4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80" indent="0">
              <a:buNone/>
              <a:defRPr sz="1200"/>
            </a:lvl2pPr>
            <a:lvl3pPr marL="913758" indent="0">
              <a:buNone/>
              <a:defRPr sz="1000"/>
            </a:lvl3pPr>
            <a:lvl4pPr marL="1370639" indent="0">
              <a:buNone/>
              <a:defRPr sz="900"/>
            </a:lvl4pPr>
            <a:lvl5pPr marL="1827517" indent="0">
              <a:buNone/>
              <a:defRPr sz="900"/>
            </a:lvl5pPr>
            <a:lvl6pPr marL="2284398" indent="0">
              <a:buNone/>
              <a:defRPr sz="900"/>
            </a:lvl6pPr>
            <a:lvl7pPr marL="2741275" indent="0">
              <a:buNone/>
              <a:defRPr sz="900"/>
            </a:lvl7pPr>
            <a:lvl8pPr marL="3198156" indent="0">
              <a:buNone/>
              <a:defRPr sz="900"/>
            </a:lvl8pPr>
            <a:lvl9pPr marL="3655033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D7A4-6371-8A45-B8AC-70060676BB1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2014/9/21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D805-21B8-2F4C-9F1D-E61F1B70DD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9094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80" indent="0">
              <a:buNone/>
              <a:defRPr sz="2800"/>
            </a:lvl2pPr>
            <a:lvl3pPr marL="913758" indent="0">
              <a:buNone/>
              <a:defRPr sz="2400"/>
            </a:lvl3pPr>
            <a:lvl4pPr marL="1370639" indent="0">
              <a:buNone/>
              <a:defRPr sz="2000"/>
            </a:lvl4pPr>
            <a:lvl5pPr marL="1827517" indent="0">
              <a:buNone/>
              <a:defRPr sz="2000"/>
            </a:lvl5pPr>
            <a:lvl6pPr marL="2284398" indent="0">
              <a:buNone/>
              <a:defRPr sz="2000"/>
            </a:lvl6pPr>
            <a:lvl7pPr marL="2741275" indent="0">
              <a:buNone/>
              <a:defRPr sz="2000"/>
            </a:lvl7pPr>
            <a:lvl8pPr marL="3198156" indent="0">
              <a:buNone/>
              <a:defRPr sz="2000"/>
            </a:lvl8pPr>
            <a:lvl9pPr marL="3655033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80" indent="0">
              <a:buNone/>
              <a:defRPr sz="1200"/>
            </a:lvl2pPr>
            <a:lvl3pPr marL="913758" indent="0">
              <a:buNone/>
              <a:defRPr sz="1000"/>
            </a:lvl3pPr>
            <a:lvl4pPr marL="1370639" indent="0">
              <a:buNone/>
              <a:defRPr sz="900"/>
            </a:lvl4pPr>
            <a:lvl5pPr marL="1827517" indent="0">
              <a:buNone/>
              <a:defRPr sz="900"/>
            </a:lvl5pPr>
            <a:lvl6pPr marL="2284398" indent="0">
              <a:buNone/>
              <a:defRPr sz="900"/>
            </a:lvl6pPr>
            <a:lvl7pPr marL="2741275" indent="0">
              <a:buNone/>
              <a:defRPr sz="900"/>
            </a:lvl7pPr>
            <a:lvl8pPr marL="3198156" indent="0">
              <a:buNone/>
              <a:defRPr sz="900"/>
            </a:lvl8pPr>
            <a:lvl9pPr marL="3655033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D7A4-6371-8A45-B8AC-70060676BB1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2014/9/21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D805-21B8-2F4C-9F1D-E61F1B70DD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0849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D7A4-6371-8A45-B8AC-70060676BB1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2014/9/21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D805-21B8-2F4C-9F1D-E61F1B70DD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8023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D7A4-6371-8A45-B8AC-70060676BB1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2014/9/21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D805-21B8-2F4C-9F1D-E61F1B70DD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1092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1811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2187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782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55785-39AC-4F47-BF9F-7A8E2B65B8F3}" type="datetimeFigureOut">
              <a:rPr lang="it-IT" smtClean="0"/>
              <a:pPr/>
              <a:t>21/09/2014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4D5B-CE88-4AFF-AC26-4B8D270F1806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0265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8004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6305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3319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082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3462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3306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3360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55785-39AC-4F47-BF9F-7A8E2B65B8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4D5B-CE88-4AFF-AC26-4B8D270F18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0617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55785-39AC-4F47-BF9F-7A8E2B65B8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4D5B-CE88-4AFF-AC26-4B8D270F18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642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55785-39AC-4F47-BF9F-7A8E2B65B8F3}" type="datetimeFigureOut">
              <a:rPr lang="it-IT" smtClean="0"/>
              <a:pPr/>
              <a:t>21/09/2014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4D5B-CE88-4AFF-AC26-4B8D270F1806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55785-39AC-4F47-BF9F-7A8E2B65B8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4D5B-CE88-4AFF-AC26-4B8D270F18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5212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55785-39AC-4F47-BF9F-7A8E2B65B8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4D5B-CE88-4AFF-AC26-4B8D270F18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5015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55785-39AC-4F47-BF9F-7A8E2B65B8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4D5B-CE88-4AFF-AC26-4B8D270F18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6081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55785-39AC-4F47-BF9F-7A8E2B65B8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4D5B-CE88-4AFF-AC26-4B8D270F18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540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55785-39AC-4F47-BF9F-7A8E2B65B8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4D5B-CE88-4AFF-AC26-4B8D270F18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3914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55785-39AC-4F47-BF9F-7A8E2B65B8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4D5B-CE88-4AFF-AC26-4B8D270F18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6718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55785-39AC-4F47-BF9F-7A8E2B65B8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4D5B-CE88-4AFF-AC26-4B8D270F18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205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55785-39AC-4F47-BF9F-7A8E2B65B8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4D5B-CE88-4AFF-AC26-4B8D270F18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1806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55785-39AC-4F47-BF9F-7A8E2B65B8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4D5B-CE88-4AFF-AC26-4B8D270F18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208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30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55785-39AC-4F47-BF9F-7A8E2B65B8F3}" type="datetimeFigureOut">
              <a:rPr lang="it-IT" smtClean="0"/>
              <a:pPr/>
              <a:t>21/09/2014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4D5B-CE88-4AFF-AC26-4B8D270F1806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76745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9199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7232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8273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556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29110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95396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2424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0472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733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55785-39AC-4F47-BF9F-7A8E2B65B8F3}" type="datetimeFigureOut">
              <a:rPr lang="it-IT" smtClean="0"/>
              <a:pPr/>
              <a:t>21/09/2014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4D5B-CE88-4AFF-AC26-4B8D270F1806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（上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0"/>
              <a:t>タイトルテキスト</a:t>
            </a:r>
          </a:p>
        </p:txBody>
      </p:sp>
    </p:spTree>
    <p:extLst>
      <p:ext uri="{BB962C8B-B14F-4D97-AF65-F5344CB8AC3E}">
        <p14:creationId xmlns:p14="http://schemas.microsoft.com/office/powerpoint/2010/main" val="4214816319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0"/>
          <p:cNvSpPr/>
          <p:nvPr/>
        </p:nvSpPr>
        <p:spPr>
          <a:xfrm>
            <a:off x="904875" y="3648075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Прямоугольник 11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Прямоугольник 12"/>
          <p:cNvSpPr/>
          <p:nvPr/>
        </p:nvSpPr>
        <p:spPr>
          <a:xfrm>
            <a:off x="904875" y="3648075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" name="Прямоугольник 14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0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/>
            </a:lvl1pPr>
          </a:lstStyle>
          <a:p>
            <a:fld id="{8CB3CD6D-8E8E-455D-87ED-3CEBFA1A9B1F}" type="datetime1">
              <a:rPr lang="ru-RU">
                <a:solidFill>
                  <a:srgbClr val="464653"/>
                </a:solidFill>
              </a:rPr>
              <a:pPr/>
              <a:t>21.09.2014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11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464653"/>
                </a:solidFill>
              </a:rPr>
              <a:t>15th International JEM-EUSO Meeting</a:t>
            </a:r>
            <a:endParaRPr lang="ru-RU">
              <a:solidFill>
                <a:srgbClr val="464653"/>
              </a:solidFill>
              <a:latin typeface="Calibri" pitchFamily="34" charset="0"/>
            </a:endParaRPr>
          </a:p>
        </p:txBody>
      </p:sp>
      <p:sp>
        <p:nvSpPr>
          <p:cNvPr id="12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025" y="6354763"/>
            <a:ext cx="1219200" cy="366712"/>
          </a:xfrm>
        </p:spPr>
        <p:txBody>
          <a:bodyPr/>
          <a:lstStyle>
            <a:lvl1pPr>
              <a:defRPr/>
            </a:lvl1pPr>
          </a:lstStyle>
          <a:p>
            <a:fld id="{7463623F-BD78-4016-8F9E-36DDAF546744}" type="slidenum">
              <a:rPr lang="ru-RU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72023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3C2EDA-807A-4319-8B4B-BB2FC230EBA2}" type="datetime1">
              <a:rPr lang="ru-RU">
                <a:solidFill>
                  <a:srgbClr val="464653"/>
                </a:solidFill>
              </a:rPr>
              <a:pPr/>
              <a:t>21.09.2014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464653"/>
                </a:solidFill>
              </a:rPr>
              <a:t>15th International JEM-EUSO Meeting</a:t>
            </a:r>
            <a:endParaRPr lang="ru-RU">
              <a:solidFill>
                <a:srgbClr val="464653"/>
              </a:solidFill>
              <a:latin typeface="Calibri" pitchFamily="34" charset="0"/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27447B-402B-4391-A31D-1F3250FF68CE}" type="slidenum">
              <a:rPr lang="ru-RU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78676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0"/>
          <p:cNvSpPr/>
          <p:nvPr/>
        </p:nvSpPr>
        <p:spPr>
          <a:xfrm>
            <a:off x="914400" y="2819400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Прямоугольник 11"/>
          <p:cNvSpPr/>
          <p:nvPr/>
        </p:nvSpPr>
        <p:spPr>
          <a:xfrm>
            <a:off x="914400" y="2819400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/>
            </a:lvl1pPr>
          </a:lstStyle>
          <a:p>
            <a:fld id="{EB91B73A-CC47-4DA2-A050-A1B845A3B937}" type="datetime1">
              <a:rPr lang="ru-RU">
                <a:solidFill>
                  <a:srgbClr val="DDE9EC"/>
                </a:solidFill>
              </a:rPr>
              <a:pPr/>
              <a:t>21.09.2014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DDE9EC"/>
                </a:solidFill>
              </a:rPr>
              <a:t>15th International JEM-EUSO Meeting</a:t>
            </a:r>
            <a:endParaRPr lang="ru-RU">
              <a:solidFill>
                <a:srgbClr val="DDE9EC"/>
              </a:solidFill>
              <a:latin typeface="Calibri" pitchFamily="34" charset="0"/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975" y="6354763"/>
            <a:ext cx="1520825" cy="366712"/>
          </a:xfrm>
        </p:spPr>
        <p:txBody>
          <a:bodyPr/>
          <a:lstStyle>
            <a:lvl1pPr>
              <a:defRPr/>
            </a:lvl1pPr>
          </a:lstStyle>
          <a:p>
            <a:fld id="{EE3A8742-C133-45FB-BD2F-68309FA2CD91}" type="slidenum">
              <a:rPr lang="ru-RU">
                <a:solidFill>
                  <a:srgbClr val="DDE9EC"/>
                </a:solidFill>
              </a:rPr>
              <a:pPr/>
              <a:t>‹#›</a:t>
            </a:fld>
            <a:endParaRPr lang="ru-RU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9170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DB3800-2FAB-487A-AAFA-83035F9C4C9F}" type="datetime1">
              <a:rPr lang="ru-RU">
                <a:solidFill>
                  <a:srgbClr val="464653"/>
                </a:solidFill>
              </a:rPr>
              <a:pPr/>
              <a:t>21.09.2014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464653"/>
                </a:solidFill>
              </a:rPr>
              <a:t>15th International JEM-EUSO Meeting</a:t>
            </a:r>
            <a:endParaRPr lang="ru-RU">
              <a:solidFill>
                <a:srgbClr val="464653"/>
              </a:solidFill>
              <a:latin typeface="Calibri" pitchFamily="34" charset="0"/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0696B0-61FE-4D05-A176-F592A9785C59}" type="slidenum">
              <a:rPr lang="ru-RU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48150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A90B7C-7D1B-4F3D-B5D9-D429906A4B0E}" type="datetime1">
              <a:rPr lang="ru-RU">
                <a:solidFill>
                  <a:srgbClr val="464653"/>
                </a:solidFill>
              </a:rPr>
              <a:pPr/>
              <a:t>21.09.2014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464653"/>
                </a:solidFill>
              </a:rPr>
              <a:t>15th International JEM-EUSO Meeting</a:t>
            </a:r>
            <a:endParaRPr lang="ru-RU">
              <a:solidFill>
                <a:srgbClr val="464653"/>
              </a:solidFill>
              <a:latin typeface="Calibri" pitchFamily="34" charset="0"/>
            </a:endParaRPr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F2341C-05D2-4B70-84C6-025EC7F85960}" type="slidenum">
              <a:rPr lang="ru-RU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6907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внобедренный треугольник 10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85FFDD-2A52-4CFE-B750-ACA155A8E703}" type="datetime1">
              <a:rPr lang="ru-RU">
                <a:solidFill>
                  <a:srgbClr val="464653"/>
                </a:solidFill>
              </a:rPr>
              <a:pPr/>
              <a:t>21.09.2014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464653"/>
                </a:solidFill>
              </a:rPr>
              <a:t>15th International JEM-EUSO Meeting</a:t>
            </a:r>
            <a:endParaRPr lang="ru-RU">
              <a:solidFill>
                <a:srgbClr val="464653"/>
              </a:solidFill>
              <a:latin typeface="Calibri" pitchFamily="34" charset="0"/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F9E239-3ECF-40D9-815C-1D04326B6116}" type="slidenum">
              <a:rPr lang="ru-RU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65346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ая соединительная линия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" name="Равнобедренный треугольник 11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F70B46-C1C9-4F49-AFA0-D9D3161EAE15}" type="datetime1">
              <a:rPr lang="ru-RU">
                <a:solidFill>
                  <a:srgbClr val="464653"/>
                </a:solidFill>
              </a:rPr>
              <a:pPr/>
              <a:t>21.09.2014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464653"/>
                </a:solidFill>
              </a:rPr>
              <a:t>15th International JEM-EUSO Meeting</a:t>
            </a:r>
            <a:endParaRPr lang="ru-RU">
              <a:solidFill>
                <a:srgbClr val="464653"/>
              </a:solidFill>
              <a:latin typeface="Calibri" pitchFamily="34" charset="0"/>
            </a:endParaRP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7A9D2A-9432-472E-85DC-DBA0AE8B5EE5}" type="slidenum">
              <a:rPr lang="ru-RU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97748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Прямая соединительная линия 11"/>
          <p:cNvSpPr>
            <a:spLocks noChangeShapeType="1"/>
          </p:cNvSpPr>
          <p:nvPr/>
        </p:nvSpPr>
        <p:spPr bwMode="auto">
          <a:xfrm rot="5400000">
            <a:off x="3160712" y="3324226"/>
            <a:ext cx="603567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Равнобедренный треугольник 12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E89FCD-E3A0-45F3-A8AA-9A9D849B0390}" type="datetime1">
              <a:rPr lang="ru-RU">
                <a:solidFill>
                  <a:srgbClr val="464653"/>
                </a:solidFill>
              </a:rPr>
              <a:pPr/>
              <a:t>21.09.2014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464653"/>
                </a:solidFill>
              </a:rPr>
              <a:t>15th International JEM-EUSO Meeting</a:t>
            </a:r>
            <a:endParaRPr lang="ru-RU">
              <a:solidFill>
                <a:srgbClr val="464653"/>
              </a:solidFill>
              <a:latin typeface="Calibri" pitchFamily="34" charset="0"/>
            </a:endParaRP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9B7718-76DB-4C9C-9E78-1005FE410A4F}" type="slidenum">
              <a:rPr lang="ru-RU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8330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" name="Равнобедренный треугольник 11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" name="Прямоугольник 12"/>
          <p:cNvSpPr/>
          <p:nvPr/>
        </p:nvSpPr>
        <p:spPr>
          <a:xfrm>
            <a:off x="457200" y="500063"/>
            <a:ext cx="182563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9E422D-B7BE-41A1-909D-01DF1D8A3FF0}" type="datetime1">
              <a:rPr lang="ru-RU">
                <a:solidFill>
                  <a:srgbClr val="DDE9EC"/>
                </a:solidFill>
              </a:rPr>
              <a:pPr/>
              <a:t>21.09.2014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DDE9EC"/>
                </a:solidFill>
              </a:rPr>
              <a:t>15th International JEM-EUSO Meeting</a:t>
            </a:r>
            <a:endParaRPr lang="ru-RU">
              <a:solidFill>
                <a:srgbClr val="DDE9EC"/>
              </a:solidFill>
              <a:latin typeface="Calibri" pitchFamily="34" charset="0"/>
            </a:endParaRP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4B8EFA-CA76-4999-BE51-22A62432274F}" type="slidenum">
              <a:rPr lang="ru-RU">
                <a:solidFill>
                  <a:srgbClr val="DDE9EC"/>
                </a:solidFill>
              </a:rPr>
              <a:pPr/>
              <a:t>‹#›</a:t>
            </a:fld>
            <a:endParaRPr lang="ru-RU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99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55785-39AC-4F47-BF9F-7A8E2B65B8F3}" type="datetimeFigureOut">
              <a:rPr lang="it-IT" smtClean="0"/>
              <a:pPr/>
              <a:t>21/09/2014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04D5B-CE88-4AFF-AC26-4B8D270F1806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91435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F77EF30F-5D91-49A7-A0D4-A9867D31DE46}" type="slidenum">
              <a:rPr lang="it-IT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it-IT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528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151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</p:sldLayoutIdLst>
  <p:txStyles>
    <p:titleStyle>
      <a:lvl1pPr algn="ctr" defTabSz="9143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91435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21EBFAF-29B4-1B4B-880C-64842C1D5C0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457200"/>
              <a:t>21/09/2014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95EF62A-F50E-E540-B790-F7C72B1CE72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692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21EBFAF-29B4-1B4B-880C-64842C1D5C0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457200"/>
              <a:t>21/09/2014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95EF62A-F50E-E540-B790-F7C72B1CE72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242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66FE02F-593E-4F5D-8096-C9123A62CA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21-Sep-14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F54755F-2277-4D94-9D31-5153E01E4B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2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6" tIns="45688" rIns="91376" bIns="456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808983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</p:sldLayoutIdLst>
  <p:transition>
    <p:random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E10707"/>
          </a:solidFill>
          <a:latin typeface="+mj-lt"/>
          <a:ea typeface="MS PGothic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E10707"/>
          </a:solidFill>
          <a:latin typeface="Times New Roman" charset="0"/>
          <a:ea typeface="MS PGothic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E10707"/>
          </a:solidFill>
          <a:latin typeface="Times New Roman" charset="0"/>
          <a:ea typeface="MS PGothic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E10707"/>
          </a:solidFill>
          <a:latin typeface="Times New Roman" charset="0"/>
          <a:ea typeface="MS PGothic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E10707"/>
          </a:solidFill>
          <a:latin typeface="Times New Roman" charset="0"/>
          <a:ea typeface="MS PGothic" pitchFamily="34" charset="-128"/>
          <a:cs typeface="ＭＳ Ｐゴシック" charset="-128"/>
        </a:defRPr>
      </a:lvl5pPr>
      <a:lvl6pPr marL="456880" algn="ctr" rtl="0" fontAlgn="base">
        <a:spcBef>
          <a:spcPct val="0"/>
        </a:spcBef>
        <a:spcAft>
          <a:spcPct val="0"/>
        </a:spcAft>
        <a:defRPr sz="4000" b="1" i="1">
          <a:solidFill>
            <a:srgbClr val="E10707"/>
          </a:solidFill>
          <a:latin typeface="Times New Roman" charset="0"/>
        </a:defRPr>
      </a:lvl6pPr>
      <a:lvl7pPr marL="913758" algn="ctr" rtl="0" fontAlgn="base">
        <a:spcBef>
          <a:spcPct val="0"/>
        </a:spcBef>
        <a:spcAft>
          <a:spcPct val="0"/>
        </a:spcAft>
        <a:defRPr sz="4000" b="1" i="1">
          <a:solidFill>
            <a:srgbClr val="E10707"/>
          </a:solidFill>
          <a:latin typeface="Times New Roman" charset="0"/>
        </a:defRPr>
      </a:lvl7pPr>
      <a:lvl8pPr marL="1370639" algn="ctr" rtl="0" fontAlgn="base">
        <a:spcBef>
          <a:spcPct val="0"/>
        </a:spcBef>
        <a:spcAft>
          <a:spcPct val="0"/>
        </a:spcAft>
        <a:defRPr sz="4000" b="1" i="1">
          <a:solidFill>
            <a:srgbClr val="E10707"/>
          </a:solidFill>
          <a:latin typeface="Times New Roman" charset="0"/>
        </a:defRPr>
      </a:lvl8pPr>
      <a:lvl9pPr marL="1827517" algn="ctr" rtl="0" fontAlgn="base">
        <a:spcBef>
          <a:spcPct val="0"/>
        </a:spcBef>
        <a:spcAft>
          <a:spcPct val="0"/>
        </a:spcAft>
        <a:defRPr sz="4000" b="1" i="1">
          <a:solidFill>
            <a:srgbClr val="E10707"/>
          </a:solidFill>
          <a:latin typeface="Times New Roman" charset="0"/>
        </a:defRPr>
      </a:lvl9pPr>
    </p:titleStyle>
    <p:bodyStyle>
      <a:lvl1pPr marL="342659" indent="-342659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3366"/>
          </a:solidFill>
          <a:latin typeface="+mn-lt"/>
          <a:ea typeface="MS PGothic" pitchFamily="34" charset="-128"/>
          <a:cs typeface="ＭＳ Ｐゴシック" charset="-128"/>
        </a:defRPr>
      </a:lvl1pPr>
      <a:lvl2pPr marL="742428" indent="-285548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3366"/>
          </a:solidFill>
          <a:latin typeface="+mn-lt"/>
          <a:ea typeface="MS PGothic" pitchFamily="34" charset="-128"/>
        </a:defRPr>
      </a:lvl2pPr>
      <a:lvl3pPr marL="1142199" indent="-22843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66"/>
          </a:solidFill>
          <a:latin typeface="+mn-lt"/>
          <a:ea typeface="MS PGothic" pitchFamily="34" charset="-128"/>
        </a:defRPr>
      </a:lvl3pPr>
      <a:lvl4pPr marL="1599077" indent="-22843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366"/>
          </a:solidFill>
          <a:latin typeface="+mn-lt"/>
          <a:ea typeface="MS PGothic" pitchFamily="34" charset="-128"/>
        </a:defRPr>
      </a:lvl4pPr>
      <a:lvl5pPr marL="2055957" indent="-22843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ea typeface="MS PGothic" pitchFamily="34" charset="-128"/>
        </a:defRPr>
      </a:lvl5pPr>
      <a:lvl6pPr marL="2512836" indent="-228439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ea typeface="ＭＳ Ｐゴシック" charset="-128"/>
        </a:defRPr>
      </a:lvl6pPr>
      <a:lvl7pPr marL="2969716" indent="-228439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ea typeface="ＭＳ Ｐゴシック" charset="-128"/>
        </a:defRPr>
      </a:lvl7pPr>
      <a:lvl8pPr marL="3426595" indent="-228439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ea typeface="ＭＳ Ｐゴシック" charset="-128"/>
        </a:defRPr>
      </a:lvl8pPr>
      <a:lvl9pPr marL="3883472" indent="-228439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80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58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39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17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98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75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56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33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76" tIns="45688" rIns="91376" bIns="45688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376" tIns="45688" rIns="91376" bIns="45688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376" tIns="45688" rIns="91376" bIns="4568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58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376" tIns="45688" rIns="91376" bIns="4568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58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376" tIns="45688" rIns="91376" bIns="4568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58"/>
            <a:fld id="{86195EC3-3749-4735-BBBA-2046B42575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913758"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846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</p:sldLayoutIdLst>
  <p:hf sldNum="0" hdr="0" ftr="0" dt="0"/>
  <p:txStyles>
    <p:titleStyle>
      <a:lvl1pPr algn="ctr" defTabSz="91375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59" indent="-342659" algn="l" defTabSz="91375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428" indent="-285548" algn="l" defTabSz="91375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99" indent="-228439" algn="l" defTabSz="91375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77" indent="-228439" algn="l" defTabSz="91375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957" indent="-228439" algn="l" defTabSz="91375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836" indent="-228439" algn="l" defTabSz="91375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716" indent="-228439" algn="l" defTabSz="91375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595" indent="-228439" algn="l" defTabSz="91375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472" indent="-228439" algn="l" defTabSz="91375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3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80" algn="l" defTabSz="913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58" algn="l" defTabSz="913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39" algn="l" defTabSz="913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17" algn="l" defTabSz="913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98" algn="l" defTabSz="913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75" algn="l" defTabSz="913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56" algn="l" defTabSz="913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33" algn="l" defTabSz="913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template1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66" tIns="45683" rIns="91366" bIns="45683" rtlCol="0" anchor="ctr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8"/>
            <a:ext cx="8229600" cy="4525963"/>
          </a:xfrm>
          <a:prstGeom prst="rect">
            <a:avLst/>
          </a:prstGeom>
        </p:spPr>
        <p:txBody>
          <a:bodyPr vert="horz" lIns="91366" tIns="45683" rIns="91366" bIns="45683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366" tIns="45683" rIns="91366" bIns="45683" rtlCol="0" anchor="ctr"/>
          <a:lstStyle>
            <a:lvl1pPr algn="l" defTabSz="456834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2D7A4-6371-8A45-B8AC-70060676BB11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2014/9/21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366" tIns="45683" rIns="91366" bIns="45683" rtlCol="0" anchor="ctr"/>
          <a:lstStyle>
            <a:lvl1pPr algn="ctr" defTabSz="456834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366" tIns="45683" rIns="91366" bIns="45683" rtlCol="0" anchor="ctr"/>
          <a:lstStyle>
            <a:lvl1pPr algn="r" defTabSz="456834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9D805-21B8-2F4C-9F1D-E61F1B70DD00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91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6834" rtl="0" eaLnBrk="1" latinLnBrk="0" hangingPunct="1">
        <a:spcBef>
          <a:spcPct val="0"/>
        </a:spcBef>
        <a:buNone/>
        <a:defRPr kumimoji="1"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624" indent="-342624" algn="l" defTabSz="456834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352" indent="-285518" algn="l" defTabSz="456834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2082" indent="-228415" algn="l" defTabSz="456834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598913" indent="-228415" algn="l" defTabSz="456834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5747" indent="-228415" algn="l" defTabSz="456834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2578" indent="-228415" algn="l" defTabSz="456834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412" indent="-228415" algn="l" defTabSz="456834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244" indent="-228415" algn="l" defTabSz="456834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074" indent="-228415" algn="l" defTabSz="456834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683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34" algn="l" defTabSz="45683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64" algn="l" defTabSz="45683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99" algn="l" defTabSz="45683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30" algn="l" defTabSz="45683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64" algn="l" defTabSz="45683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94" algn="l" defTabSz="45683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828" algn="l" defTabSz="45683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59" algn="l" defTabSz="45683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CB4C2-5285-4B72-87D4-551866B83CDC}" type="datetimeFigureOut">
              <a:rPr lang="it-IT" smtClean="0"/>
              <a:pPr/>
              <a:t>21/09/2014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0C778-48C7-4F07-9266-1675A3DABC16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1207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3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91435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13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4002" r:id="rId12"/>
  </p:sldLayoutIdLst>
  <p:txStyles>
    <p:titleStyle>
      <a:lvl1pPr algn="ctr" defTabSz="9143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91435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template1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76" tIns="45688" rIns="91376" bIns="45688" rtlCol="0" anchor="ctr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376" tIns="45688" rIns="91376" bIns="45688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376" tIns="45688" rIns="91376" bIns="4568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80"/>
            <a:fld id="{E7C2D7A4-6371-8A45-B8AC-70060676BB11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 defTabSz="456880"/>
              <a:t>2014/9/21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376" tIns="45688" rIns="91376" bIns="4568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80"/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376" tIns="45688" rIns="91376" bIns="4568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80"/>
            <a:fld id="{8369D805-21B8-2F4C-9F1D-E61F1B70DD00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 defTabSz="456880"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67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456880" rtl="0" eaLnBrk="1" latinLnBrk="0" hangingPunct="1">
        <a:spcBef>
          <a:spcPct val="0"/>
        </a:spcBef>
        <a:buNone/>
        <a:defRPr kumimoji="1"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659" indent="-342659" algn="l" defTabSz="45688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428" indent="-285548" algn="l" defTabSz="45688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2199" indent="-228439" algn="l" defTabSz="45688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599077" indent="-228439" algn="l" defTabSz="45688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5957" indent="-228439" algn="l" defTabSz="45688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2836" indent="-228439" algn="l" defTabSz="45688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716" indent="-228439" algn="l" defTabSz="45688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595" indent="-228439" algn="l" defTabSz="45688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472" indent="-228439" algn="l" defTabSz="45688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688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80" algn="l" defTabSz="45688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58" algn="l" defTabSz="45688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39" algn="l" defTabSz="45688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17" algn="l" defTabSz="45688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98" algn="l" defTabSz="45688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75" algn="l" defTabSz="45688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56" algn="l" defTabSz="45688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33" algn="l" defTabSz="45688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198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3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91435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55785-39AC-4F47-BF9F-7A8E2B65B8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04D5B-CE88-4AFF-AC26-4B8D270F18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679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3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91435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63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</p:sldLayoutIdLst>
  <p:txStyles>
    <p:titleStyle>
      <a:lvl1pPr algn="ctr" defTabSz="9143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91435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Calibri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1B729DE-1F43-48C3-BD30-26E8327990B4}" type="datetime1">
              <a:rPr lang="ru-RU">
                <a:solidFill>
                  <a:srgbClr val="464653"/>
                </a:solidFill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21.09.2014</a:t>
            </a:fld>
            <a:endParaRPr lang="ru-RU">
              <a:solidFill>
                <a:srgbClr val="464653"/>
              </a:solidFill>
              <a:cs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Gill Sans MT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464653"/>
                </a:solidFill>
                <a:cs typeface="Arial" charset="0"/>
              </a:rPr>
              <a:t>15th International JEM-EUSO Meeting</a:t>
            </a:r>
            <a:endParaRPr lang="ru-RU">
              <a:solidFill>
                <a:srgbClr val="464653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Calibri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2667408D-991E-4134-A289-C99824EB2756}" type="slidenum">
              <a:rPr lang="ru-RU">
                <a:solidFill>
                  <a:srgbClr val="464653"/>
                </a:solidFill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464653"/>
              </a:solidFill>
              <a:cs typeface="Arial" charset="0"/>
            </a:endParaRPr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264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itchFamily="18" charset="2"/>
        <a:buChar char="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itchFamily="18" charset="2"/>
        <a:buChar char="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itchFamily="18" charset="2"/>
        <a:buChar char="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pitchFamily="2" charset="2"/>
        <a:buChar char="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3.jpeg"/><Relationship Id="rId4" Type="http://schemas.openxmlformats.org/officeDocument/2006/relationships/image" Target="../media/image42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7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jpeg"/><Relationship Id="rId18" Type="http://schemas.openxmlformats.org/officeDocument/2006/relationships/image" Target="../media/image65.png"/><Relationship Id="rId26" Type="http://schemas.openxmlformats.org/officeDocument/2006/relationships/image" Target="../media/image67.png"/><Relationship Id="rId3" Type="http://schemas.openxmlformats.org/officeDocument/2006/relationships/image" Target="../media/image50.png"/><Relationship Id="rId21" Type="http://schemas.openxmlformats.org/officeDocument/2006/relationships/image" Target="../media/image22.pn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17" Type="http://schemas.openxmlformats.org/officeDocument/2006/relationships/image" Target="../media/image64.jpeg"/><Relationship Id="rId25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3.jpe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24" Type="http://schemas.openxmlformats.org/officeDocument/2006/relationships/image" Target="../media/image31.png"/><Relationship Id="rId5" Type="http://schemas.openxmlformats.org/officeDocument/2006/relationships/image" Target="../media/image52.jpeg"/><Relationship Id="rId15" Type="http://schemas.openxmlformats.org/officeDocument/2006/relationships/image" Target="../media/image62.jpeg"/><Relationship Id="rId23" Type="http://schemas.openxmlformats.org/officeDocument/2006/relationships/image" Target="../media/image30.png"/><Relationship Id="rId10" Type="http://schemas.openxmlformats.org/officeDocument/2006/relationships/image" Target="../media/image57.jpeg"/><Relationship Id="rId19" Type="http://schemas.openxmlformats.org/officeDocument/2006/relationships/image" Target="../media/image66.jpeg"/><Relationship Id="rId4" Type="http://schemas.openxmlformats.org/officeDocument/2006/relationships/image" Target="../media/image51.pn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Relationship Id="rId2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1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1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1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1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92.JP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12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3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4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9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jpeg"/><Relationship Id="rId7" Type="http://schemas.openxmlformats.org/officeDocument/2006/relationships/image" Target="../media/image1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4.pn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8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20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23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11" Type="http://schemas.openxmlformats.org/officeDocument/2006/relationships/image" Target="../media/image22.png"/><Relationship Id="rId5" Type="http://schemas.openxmlformats.org/officeDocument/2006/relationships/image" Target="../media/image28.png"/><Relationship Id="rId10" Type="http://schemas.openxmlformats.org/officeDocument/2006/relationships/image" Target="../media/image21.png"/><Relationship Id="rId4" Type="http://schemas.openxmlformats.org/officeDocument/2006/relationships/image" Target="../media/image27.png"/><Relationship Id="rId9" Type="http://schemas.openxmlformats.org/officeDocument/2006/relationships/image" Target="../media/image2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jpeg"/><Relationship Id="rId18" Type="http://schemas.openxmlformats.org/officeDocument/2006/relationships/image" Target="../media/image65.png"/><Relationship Id="rId26" Type="http://schemas.openxmlformats.org/officeDocument/2006/relationships/image" Target="../media/image67.png"/><Relationship Id="rId3" Type="http://schemas.openxmlformats.org/officeDocument/2006/relationships/image" Target="../media/image50.png"/><Relationship Id="rId21" Type="http://schemas.openxmlformats.org/officeDocument/2006/relationships/image" Target="../media/image22.pn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17" Type="http://schemas.openxmlformats.org/officeDocument/2006/relationships/image" Target="../media/image64.jpeg"/><Relationship Id="rId25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3.jpe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24" Type="http://schemas.openxmlformats.org/officeDocument/2006/relationships/image" Target="../media/image31.png"/><Relationship Id="rId5" Type="http://schemas.openxmlformats.org/officeDocument/2006/relationships/image" Target="../media/image52.jpeg"/><Relationship Id="rId15" Type="http://schemas.openxmlformats.org/officeDocument/2006/relationships/image" Target="../media/image62.jpeg"/><Relationship Id="rId23" Type="http://schemas.openxmlformats.org/officeDocument/2006/relationships/image" Target="../media/image30.png"/><Relationship Id="rId10" Type="http://schemas.openxmlformats.org/officeDocument/2006/relationships/image" Target="../media/image57.jpeg"/><Relationship Id="rId19" Type="http://schemas.openxmlformats.org/officeDocument/2006/relationships/image" Target="../media/image66.jpeg"/><Relationship Id="rId4" Type="http://schemas.openxmlformats.org/officeDocument/2006/relationships/image" Target="../media/image51.pn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Relationship Id="rId22" Type="http://schemas.openxmlformats.org/officeDocument/2006/relationships/image" Target="../media/image2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logoinfn-picco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965" y="6093296"/>
            <a:ext cx="788691" cy="591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u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024" y="6113330"/>
            <a:ext cx="749798" cy="599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109419" y="4437112"/>
            <a:ext cx="5352746" cy="138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76" tIns="45688" rIns="91376" bIns="4568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3758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z="3200" b="1" i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ea typeface="Microsoft YaHei" pitchFamily="34" charset="-122"/>
            </a:endParaRPr>
          </a:p>
          <a:p>
            <a:pPr algn="ctr" defTabSz="913758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2800" b="1" i="1" dirty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ea typeface="Microsoft YaHei" pitchFamily="34" charset="-122"/>
              </a:rPr>
              <a:t>RIKEN – </a:t>
            </a:r>
            <a:r>
              <a:rPr lang="it-IT" sz="2800" b="1" i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ea typeface="Microsoft YaHei" pitchFamily="34" charset="-122"/>
              </a:rPr>
              <a:t>GRO</a:t>
            </a:r>
            <a:endParaRPr lang="it-IT" sz="32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ea typeface="Microsoft YaHei" pitchFamily="34" charset="-122"/>
            </a:endParaRPr>
          </a:p>
          <a:p>
            <a:pPr algn="ctr" defTabSz="913758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2400" b="1" i="1" dirty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ea typeface="Microsoft YaHei" pitchFamily="34" charset="-122"/>
              </a:rPr>
              <a:t>INFN &amp; University of Rome Tor Vergata</a:t>
            </a:r>
          </a:p>
        </p:txBody>
      </p:sp>
      <p:pic>
        <p:nvPicPr>
          <p:cNvPr id="10" name="Picture 9" descr="e_title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49" y="6113336"/>
            <a:ext cx="2150455" cy="660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olo 1"/>
          <p:cNvSpPr txBox="1">
            <a:spLocks/>
          </p:cNvSpPr>
          <p:nvPr/>
        </p:nvSpPr>
        <p:spPr>
          <a:xfrm>
            <a:off x="899592" y="926543"/>
            <a:ext cx="7772400" cy="1470025"/>
          </a:xfrm>
          <a:prstGeom prst="rect">
            <a:avLst/>
          </a:prstGeom>
          <a:solidFill>
            <a:schemeClr val="accent1">
              <a:alpha val="66000"/>
            </a:schemeClr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91376" tIns="45688" rIns="91376" bIns="45688" rtlCol="0" anchor="ctr">
            <a:normAutofit fontScale="82500" lnSpcReduction="20000"/>
          </a:bodyPr>
          <a:lstStyle>
            <a:lvl1pPr algn="ctr" defTabSz="45688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</a:t>
            </a:r>
            <a:r>
              <a:rPr lang="en-US" dirty="0" smtClean="0"/>
              <a:t>EUSO projects and Roadmap for Ultra-High Energy Cosmic Ray Observation from Space</a:t>
            </a:r>
            <a:endParaRPr lang="it-IT" dirty="0"/>
          </a:p>
        </p:txBody>
      </p:sp>
      <p:sp>
        <p:nvSpPr>
          <p:cNvPr id="12" name="Sottotitolo 2"/>
          <p:cNvSpPr>
            <a:spLocks noGrp="1"/>
          </p:cNvSpPr>
          <p:nvPr>
            <p:ph type="subTitle" idx="1"/>
          </p:nvPr>
        </p:nvSpPr>
        <p:spPr>
          <a:xfrm>
            <a:off x="1484823" y="2828528"/>
            <a:ext cx="6400800" cy="1752600"/>
          </a:xfrm>
        </p:spPr>
        <p:txBody>
          <a:bodyPr>
            <a:normAutofit fontScale="70000" lnSpcReduction="20000"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JPS 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21/9/2014</a:t>
            </a:r>
          </a:p>
          <a:p>
            <a:endParaRPr lang="it-IT" b="1" dirty="0" smtClean="0">
              <a:solidFill>
                <a:srgbClr val="FF0000"/>
              </a:solidFill>
            </a:endParaRPr>
          </a:p>
          <a:p>
            <a:r>
              <a:rPr lang="it-IT" b="1" dirty="0" smtClean="0">
                <a:solidFill>
                  <a:srgbClr val="FF0000"/>
                </a:solidFill>
              </a:rPr>
              <a:t>M. Casolino, 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The JEM-EUSO collaboration</a:t>
            </a:r>
          </a:p>
        </p:txBody>
      </p:sp>
    </p:spTree>
    <p:extLst>
      <p:ext uri="{BB962C8B-B14F-4D97-AF65-F5344CB8AC3E}">
        <p14:creationId xmlns:p14="http://schemas.microsoft.com/office/powerpoint/2010/main" val="72669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4" name="Picture 2" descr="C:\Documents and Settings\marco\Documenti\Downloads\ifae09_casolino_Page_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24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 descr="C:\Documents and Settings\marco\Documenti\Downloads\ifae09_casolino_Page_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44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 descr="C:\Documents and Settings\marco\Documenti\Downloads\ifae09_casolino_Page_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7938"/>
            <a:ext cx="9131300" cy="684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32040" y="5445224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Launch foreseen in 2015 from new Russian </a:t>
            </a:r>
            <a:r>
              <a:rPr lang="en-US" dirty="0" err="1" smtClean="0">
                <a:solidFill>
                  <a:prstClr val="black"/>
                </a:solidFill>
              </a:rPr>
              <a:t>cosmodrome</a:t>
            </a:r>
            <a:r>
              <a:rPr lang="en-US" dirty="0" smtClean="0">
                <a:solidFill>
                  <a:prstClr val="black"/>
                </a:solidFill>
              </a:rPr>
              <a:t>,  </a:t>
            </a:r>
            <a:r>
              <a:rPr lang="en-US" dirty="0" err="1">
                <a:solidFill>
                  <a:prstClr val="black"/>
                </a:solidFill>
              </a:rPr>
              <a:t>Vostochny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27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50" name="Picture 2" descr="C:\Documents and Settings\marco\Documenti\Downloads\ifae09_casolino_Page_2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5" t="32247" r="1405"/>
          <a:stretch/>
        </p:blipFill>
        <p:spPr bwMode="auto">
          <a:xfrm>
            <a:off x="730613" y="2099165"/>
            <a:ext cx="8161867" cy="464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1052736"/>
            <a:ext cx="64156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prstClr val="white"/>
                </a:solidFill>
              </a:rPr>
              <a:t>From EUSO to JEM-EUSO</a:t>
            </a:r>
            <a:endParaRPr lang="en-US" sz="4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93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Titolo 1"/>
          <p:cNvSpPr>
            <a:spLocks noGrp="1"/>
          </p:cNvSpPr>
          <p:nvPr>
            <p:ph type="title"/>
          </p:nvPr>
        </p:nvSpPr>
        <p:spPr>
          <a:xfrm>
            <a:off x="457200" y="-26986"/>
            <a:ext cx="8229600" cy="1143001"/>
          </a:xfrm>
        </p:spPr>
        <p:txBody>
          <a:bodyPr/>
          <a:lstStyle/>
          <a:p>
            <a:r>
              <a:rPr lang="it-IT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JEM-EUSO Collaboration</a:t>
            </a:r>
          </a:p>
        </p:txBody>
      </p:sp>
      <p:sp>
        <p:nvSpPr>
          <p:cNvPr id="192515" name="Segnaposto contenuto 2"/>
          <p:cNvSpPr>
            <a:spLocks noGrp="1"/>
          </p:cNvSpPr>
          <p:nvPr>
            <p:ph idx="1"/>
          </p:nvPr>
        </p:nvSpPr>
        <p:spPr>
          <a:xfrm>
            <a:off x="250830" y="836613"/>
            <a:ext cx="8642350" cy="4392612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80000"/>
              </a:lnSpc>
            </a:pPr>
            <a:r>
              <a:rPr lang="en-US" altLang="ja-JP" sz="2800" dirty="0">
                <a:latin typeface="Arial" pitchFamily="34" charset="0"/>
                <a:cs typeface="Arial" pitchFamily="34" charset="0"/>
              </a:rPr>
              <a:t>Japan, USA, Korea, Mexico, </a:t>
            </a:r>
            <a:r>
              <a:rPr lang="en-US" altLang="ja-JP" sz="2800" dirty="0">
                <a:latin typeface="Arial" pitchFamily="34" charset="0"/>
                <a:cs typeface="Arial" pitchFamily="34" charset="0"/>
              </a:rPr>
              <a:t>Russia, Algeria</a:t>
            </a:r>
          </a:p>
          <a:p>
            <a:pPr marL="0" indent="0">
              <a:lnSpc>
                <a:spcPct val="80000"/>
              </a:lnSpc>
              <a:buNone/>
            </a:pPr>
            <a:endParaRPr lang="it-IT" sz="28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80000"/>
              </a:lnSpc>
            </a:pPr>
            <a:r>
              <a:rPr lang="en-US" altLang="ja-JP" sz="2800" dirty="0">
                <a:latin typeface="Arial" pitchFamily="34" charset="0"/>
                <a:cs typeface="Arial" pitchFamily="34" charset="0"/>
              </a:rPr>
              <a:t>Europe: Bulgaria, France, Germany, Italy, Poland, </a:t>
            </a:r>
            <a:r>
              <a:rPr lang="en-US" altLang="ja-JP" sz="2800" dirty="0" smtClean="0">
                <a:latin typeface="Arial" pitchFamily="34" charset="0"/>
                <a:cs typeface="Arial" pitchFamily="34" charset="0"/>
              </a:rPr>
              <a:t>Romania, Slovakia</a:t>
            </a:r>
            <a:r>
              <a:rPr lang="en-US" altLang="ja-JP" sz="2800" dirty="0">
                <a:latin typeface="Arial" pitchFamily="34" charset="0"/>
                <a:cs typeface="Arial" pitchFamily="34" charset="0"/>
              </a:rPr>
              <a:t>, Spain, </a:t>
            </a:r>
            <a:r>
              <a:rPr lang="en-US" altLang="ja-JP" sz="2800" dirty="0" smtClean="0">
                <a:latin typeface="Arial" pitchFamily="34" charset="0"/>
                <a:cs typeface="Arial" pitchFamily="34" charset="0"/>
              </a:rPr>
              <a:t>Switzerland,  Sweden </a:t>
            </a:r>
          </a:p>
          <a:p>
            <a:pPr marL="0" indent="0">
              <a:lnSpc>
                <a:spcPct val="80000"/>
              </a:lnSpc>
            </a:pPr>
            <a:endParaRPr lang="en-US" altLang="ja-JP" sz="28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80000"/>
              </a:lnSpc>
            </a:pPr>
            <a:endParaRPr lang="en-US" altLang="ja-JP" sz="28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80000"/>
              </a:lnSpc>
            </a:pPr>
            <a:r>
              <a:rPr lang="en-US" altLang="ja-JP" sz="2800" dirty="0" smtClean="0">
                <a:latin typeface="Arial" pitchFamily="34" charset="0"/>
                <a:cs typeface="Arial" pitchFamily="34" charset="0"/>
              </a:rPr>
              <a:t>16 </a:t>
            </a:r>
            <a:r>
              <a:rPr lang="en-US" altLang="ja-JP" sz="2800" dirty="0">
                <a:latin typeface="Arial" pitchFamily="34" charset="0"/>
                <a:cs typeface="Arial" pitchFamily="34" charset="0"/>
              </a:rPr>
              <a:t>Countries, 77 Institutions, more than </a:t>
            </a:r>
            <a:r>
              <a:rPr lang="en-US" altLang="ja-JP" sz="2800" dirty="0" smtClean="0">
                <a:latin typeface="Arial" pitchFamily="34" charset="0"/>
                <a:cs typeface="Arial" pitchFamily="34" charset="0"/>
              </a:rPr>
              <a:t>300 </a:t>
            </a:r>
            <a:r>
              <a:rPr lang="en-US" altLang="ja-JP" sz="2800" dirty="0">
                <a:latin typeface="Arial" pitchFamily="34" charset="0"/>
                <a:cs typeface="Arial" pitchFamily="34" charset="0"/>
              </a:rPr>
              <a:t>researchers</a:t>
            </a:r>
          </a:p>
          <a:p>
            <a:pPr marL="0" indent="0">
              <a:lnSpc>
                <a:spcPct val="80000"/>
              </a:lnSpc>
            </a:pPr>
            <a:endParaRPr lang="en-US" altLang="ja-JP" sz="28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80000"/>
              </a:lnSpc>
            </a:pPr>
            <a:r>
              <a:rPr lang="en-US" altLang="ja-JP" sz="2800" dirty="0">
                <a:latin typeface="Arial" pitchFamily="34" charset="0"/>
                <a:cs typeface="Arial" pitchFamily="34" charset="0"/>
              </a:rPr>
              <a:t>RIKEN: Leading institution</a:t>
            </a:r>
            <a:endParaRPr lang="it-IT" sz="28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80000"/>
              </a:lnSpc>
            </a:pPr>
            <a:endParaRPr lang="it-IT" sz="28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it-IT" sz="28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92516" name="Group 19"/>
          <p:cNvGrpSpPr>
            <a:grpSpLocks/>
          </p:cNvGrpSpPr>
          <p:nvPr/>
        </p:nvGrpSpPr>
        <p:grpSpPr bwMode="auto">
          <a:xfrm>
            <a:off x="1043608" y="5805264"/>
            <a:ext cx="4116387" cy="1004887"/>
            <a:chOff x="2589212" y="4038600"/>
            <a:chExt cx="4116388" cy="1004887"/>
          </a:xfrm>
        </p:grpSpPr>
        <p:grpSp>
          <p:nvGrpSpPr>
            <p:cNvPr id="192518" name="Group 2"/>
            <p:cNvGrpSpPr>
              <a:grpSpLocks/>
            </p:cNvGrpSpPr>
            <p:nvPr/>
          </p:nvGrpSpPr>
          <p:grpSpPr bwMode="auto">
            <a:xfrm>
              <a:off x="2589212" y="4581525"/>
              <a:ext cx="4114800" cy="461962"/>
              <a:chOff x="2934" y="13861"/>
              <a:chExt cx="6480" cy="728"/>
            </a:xfrm>
          </p:grpSpPr>
          <p:pic>
            <p:nvPicPr>
              <p:cNvPr id="192526" name="Picture 3" descr="ロシア国旗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94" y="13861"/>
                <a:ext cx="1084" cy="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2527" name="Picture 4" descr="メキシコ国旗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14" y="13861"/>
                <a:ext cx="1085" cy="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2528" name="Picture 5" descr="大韓民国（韓国）国旗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34" y="13861"/>
                <a:ext cx="1084" cy="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2529" name="Picture 6" descr="spanish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74" y="13861"/>
                <a:ext cx="105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2530" name="Picture 7" descr="poland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54" y="13861"/>
                <a:ext cx="1058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2531" name="Picture 8" descr="slovakia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34" y="13861"/>
                <a:ext cx="108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92519" name="Group 9"/>
            <p:cNvGrpSpPr>
              <a:grpSpLocks/>
            </p:cNvGrpSpPr>
            <p:nvPr/>
          </p:nvGrpSpPr>
          <p:grpSpPr bwMode="auto">
            <a:xfrm>
              <a:off x="2589212" y="4038600"/>
              <a:ext cx="4116388" cy="461962"/>
              <a:chOff x="2934" y="13132"/>
              <a:chExt cx="6484" cy="728"/>
            </a:xfrm>
          </p:grpSpPr>
          <p:pic>
            <p:nvPicPr>
              <p:cNvPr id="192520" name="Picture 10" descr="イタリア国旗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54" y="13132"/>
                <a:ext cx="1084" cy="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2521" name="Picture 11" descr="スイス国旗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34" y="13132"/>
                <a:ext cx="1084" cy="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2522" name="Picture 12" descr="フランス国旗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94" y="13132"/>
                <a:ext cx="1084" cy="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2523" name="Picture 13" descr="アメリカ合衆国（米国）国旗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14" y="13132"/>
                <a:ext cx="1084" cy="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2524" name="Picture 14" descr="日本国旗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34" y="13132"/>
                <a:ext cx="1084" cy="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2525" name="Picture 15" descr="ドイツ国旗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74" y="13132"/>
                <a:ext cx="1083" cy="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92517" name="Immagin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729" y="6326211"/>
            <a:ext cx="752423" cy="45176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1394" name="Picture 2" descr="Flag of Algeria.sv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196663" y="5805264"/>
            <a:ext cx="631368" cy="420912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</p:pic>
      <p:pic>
        <p:nvPicPr>
          <p:cNvPr id="571396" name="Picture 4" descr="Flag of Sweden.sv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5993245" y="6316104"/>
            <a:ext cx="738995" cy="461872"/>
          </a:xfrm>
          <a:prstGeom prst="rect">
            <a:avLst/>
          </a:prstGeom>
          <a:noFill/>
        </p:spPr>
      </p:pic>
      <p:pic>
        <p:nvPicPr>
          <p:cNvPr id="47108" name="Picture 4" descr="https://encrypted-tbn0.gstatic.com/images?q=tbn:ANd9GcTTV6r9QO0wh8Da9DW0iietJxxfXI98GRiW9fMKR0I48gmrOlQM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245" y="5723265"/>
            <a:ext cx="738995" cy="50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22552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02060"/>
                </a:solidFill>
              </a:rPr>
              <a:t>International status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/>
            <a:r>
              <a:rPr lang="en-US" dirty="0" smtClean="0">
                <a:solidFill>
                  <a:schemeClr val="tx2"/>
                </a:solidFill>
                <a:cs typeface="Arial" pitchFamily="34" charset="0"/>
              </a:rPr>
              <a:t>JEM-EUSO </a:t>
            </a:r>
            <a:r>
              <a:rPr lang="en-US" dirty="0">
                <a:solidFill>
                  <a:schemeClr val="tx2"/>
                </a:solidFill>
                <a:cs typeface="Arial" pitchFamily="34" charset="0"/>
              </a:rPr>
              <a:t>and its scientific case have been successfully reviewed by </a:t>
            </a:r>
            <a:r>
              <a:rPr lang="en-US" dirty="0">
                <a:solidFill>
                  <a:srgbClr val="FF0000"/>
                </a:solidFill>
                <a:cs typeface="Arial" pitchFamily="34" charset="0"/>
              </a:rPr>
              <a:t>more than 10 panels </a:t>
            </a:r>
            <a:r>
              <a:rPr lang="en-US" dirty="0" smtClean="0">
                <a:solidFill>
                  <a:schemeClr val="tx2"/>
                </a:solidFill>
                <a:cs typeface="Arial" pitchFamily="34" charset="0"/>
              </a:rPr>
              <a:t>of JAXA, ESA</a:t>
            </a:r>
            <a:r>
              <a:rPr lang="en-US" dirty="0">
                <a:solidFill>
                  <a:schemeClr val="tx2"/>
                </a:solidFill>
                <a:cs typeface="Arial" pitchFamily="34" charset="0"/>
              </a:rPr>
              <a:t>, NASA, ROSCOSMOS, CNES, INFN, IN2P3, </a:t>
            </a:r>
            <a:r>
              <a:rPr lang="en-US" dirty="0" smtClean="0">
                <a:solidFill>
                  <a:schemeClr val="tx2"/>
                </a:solidFill>
                <a:cs typeface="Arial" pitchFamily="34" charset="0"/>
              </a:rPr>
              <a:t>MCCIN, </a:t>
            </a:r>
            <a:r>
              <a:rPr lang="en-US" dirty="0">
                <a:solidFill>
                  <a:schemeClr val="tx2"/>
                </a:solidFill>
                <a:cs typeface="Arial" pitchFamily="34" charset="0"/>
              </a:rPr>
              <a:t>and has been included in the Roadmap of the ESA’S FP-RMT, in the European ASPERA Roadmap, and the Roadmap of the world-wide </a:t>
            </a:r>
            <a:r>
              <a:rPr lang="sk-SK" dirty="0">
                <a:solidFill>
                  <a:schemeClr val="tx2"/>
                </a:solidFill>
                <a:cs typeface="Arial" pitchFamily="34" charset="0"/>
              </a:rPr>
              <a:t>Astro-particle Physics International Forum (APIF) </a:t>
            </a:r>
            <a:r>
              <a:rPr lang="en-US" dirty="0">
                <a:solidFill>
                  <a:schemeClr val="tx2"/>
                </a:solidFill>
                <a:cs typeface="Arial" pitchFamily="34" charset="0"/>
              </a:rPr>
              <a:t>of the OECD Global Science Forum</a:t>
            </a:r>
            <a:r>
              <a:rPr lang="sk-SK" dirty="0">
                <a:solidFill>
                  <a:schemeClr val="tx2"/>
                </a:solidFill>
                <a:cs typeface="Arial" pitchFamily="34" charset="0"/>
              </a:rPr>
              <a:t>. </a:t>
            </a:r>
            <a:endParaRPr lang="it-IT" dirty="0">
              <a:solidFill>
                <a:schemeClr val="tx2"/>
              </a:solidFill>
              <a:cs typeface="Arial" pitchFamily="34" charset="0"/>
            </a:endParaRPr>
          </a:p>
          <a:p>
            <a:pPr algn="just"/>
            <a:endParaRPr lang="it-IT" dirty="0">
              <a:solidFill>
                <a:schemeClr val="tx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22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468560" y="-27378"/>
            <a:ext cx="10585176" cy="9043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7" tIns="45678" rIns="91357" bIns="45678"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" y="1845985"/>
            <a:ext cx="2974975" cy="6109280"/>
          </a:xfrm>
          <a:prstGeom prst="rect">
            <a:avLst/>
          </a:prstGeom>
          <a:noFill/>
        </p:spPr>
        <p:txBody>
          <a:bodyPr lIns="91357" tIns="45678" rIns="91357" bIns="45678">
            <a:spAutoFit/>
          </a:bodyPr>
          <a:lstStyle/>
          <a:p>
            <a:pPr marL="342590" indent="-342590" defTabSz="456786">
              <a:buFontTx/>
              <a:buAutoNum type="arabicPeriod"/>
              <a:defRPr/>
            </a:pPr>
            <a:r>
              <a:rPr kumimoji="1" lang="it-IT" sz="1700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TA-EUSO: Ground detector  at Telescope Array site: </a:t>
            </a:r>
            <a:r>
              <a:rPr kumimoji="1" lang="it-IT" sz="1700" b="1" dirty="0" smtClean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2013-  </a:t>
            </a:r>
            <a:endParaRPr kumimoji="1"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342590" indent="-342590" defTabSz="456786">
              <a:buFontTx/>
              <a:buAutoNum type="arabicPeriod"/>
              <a:defRPr/>
            </a:pPr>
            <a:endParaRPr kumimoji="1"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342590" indent="-342590" defTabSz="456786">
              <a:buFontTx/>
              <a:buAutoNum type="arabicPeriod"/>
              <a:defRPr/>
            </a:pPr>
            <a:r>
              <a:rPr kumimoji="1" lang="it-IT" sz="1700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EUSO-BALLOON: </a:t>
            </a:r>
            <a:r>
              <a:rPr kumimoji="1" lang="it-IT" sz="1700" b="1" dirty="0" smtClean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1st  balloon flight from </a:t>
            </a:r>
            <a:r>
              <a:rPr kumimoji="1" lang="it-IT" sz="1700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Timmins, Canada  (French Space Agency CNES)  </a:t>
            </a:r>
            <a:r>
              <a:rPr kumimoji="1" lang="it-IT" sz="1700" b="1" dirty="0" smtClean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Aug 2014</a:t>
            </a:r>
            <a:endParaRPr kumimoji="1"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342590" indent="-342590" defTabSz="456786">
              <a:buFontTx/>
              <a:buAutoNum type="arabicPeriod"/>
              <a:defRPr/>
            </a:pPr>
            <a:endParaRPr kumimoji="1"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342590" indent="-342590" defTabSz="456786">
              <a:buFontTx/>
              <a:buAutoNum type="arabicPeriod"/>
              <a:defRPr/>
            </a:pPr>
            <a:r>
              <a:rPr kumimoji="1" lang="it-IT" sz="1700" b="1" dirty="0" smtClean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MINI-EUSO (2016)</a:t>
            </a:r>
          </a:p>
          <a:p>
            <a:pPr marL="342590" indent="-342590" defTabSz="456786">
              <a:buFontTx/>
              <a:buAutoNum type="arabicPeriod"/>
              <a:defRPr/>
            </a:pPr>
            <a:endParaRPr kumimoji="1"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342590" indent="-342590" defTabSz="456786">
              <a:buFontTx/>
              <a:buAutoNum type="arabicPeriod"/>
              <a:defRPr/>
            </a:pPr>
            <a:r>
              <a:rPr kumimoji="1" lang="it-IT" sz="1700" b="1" dirty="0" smtClean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KLYPVE-EUSO </a:t>
            </a:r>
            <a:r>
              <a:rPr kumimoji="1" lang="it-IT" sz="1700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(2018)</a:t>
            </a:r>
          </a:p>
          <a:p>
            <a:pPr marL="342590" indent="-342590" defTabSz="456786">
              <a:buFontTx/>
              <a:buAutoNum type="arabicPeriod"/>
              <a:defRPr/>
            </a:pPr>
            <a:endParaRPr kumimoji="1"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342590" indent="-342590" defTabSz="456786">
              <a:buFontTx/>
              <a:buAutoNum type="arabicPeriod"/>
              <a:defRPr/>
            </a:pPr>
            <a:r>
              <a:rPr kumimoji="1" lang="it-IT" sz="1700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JEM-EUSO </a:t>
            </a:r>
          </a:p>
          <a:p>
            <a:pPr marL="342590" indent="-342590" defTabSz="456786">
              <a:defRPr/>
            </a:pPr>
            <a:r>
              <a:rPr kumimoji="1" lang="it-IT" sz="1700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		</a:t>
            </a:r>
            <a:r>
              <a:rPr kumimoji="1" lang="it-IT" sz="1700" b="1" dirty="0" smtClean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(&gt;</a:t>
            </a:r>
            <a:r>
              <a:rPr kumimoji="1" lang="it-IT" sz="1700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2020+)</a:t>
            </a:r>
          </a:p>
          <a:p>
            <a:pPr marL="342590" indent="-342590" defTabSz="456786">
              <a:buFontTx/>
              <a:buAutoNum type="arabicPeriod"/>
              <a:defRPr/>
            </a:pPr>
            <a:endParaRPr kumimoji="1"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defTabSz="456786">
              <a:defRPr/>
            </a:pPr>
            <a:endParaRPr kumimoji="1"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342590" indent="-342590" defTabSz="456786">
              <a:buFontTx/>
              <a:buAutoNum type="arabicPeriod"/>
              <a:defRPr/>
            </a:pPr>
            <a:endParaRPr kumimoji="1"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defTabSz="456786">
              <a:defRPr/>
            </a:pPr>
            <a:endParaRPr kumimoji="1"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defTabSz="456786">
              <a:defRPr/>
            </a:pPr>
            <a:endParaRPr kumimoji="1"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342590" indent="-342590" defTabSz="456786">
              <a:buFontTx/>
              <a:buAutoNum type="arabicPeriod"/>
              <a:defRPr/>
            </a:pPr>
            <a:endParaRPr kumimoji="1"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342590" indent="-342590" defTabSz="456786">
              <a:buFontTx/>
              <a:buAutoNum type="arabicPeriod"/>
              <a:defRPr/>
            </a:pPr>
            <a:endParaRPr kumimoji="1"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77833" name="Rectangle 1"/>
          <p:cNvSpPr txBox="1">
            <a:spLocks noChangeArrowheads="1"/>
          </p:cNvSpPr>
          <p:nvPr/>
        </p:nvSpPr>
        <p:spPr bwMode="auto">
          <a:xfrm>
            <a:off x="-612576" y="341784"/>
            <a:ext cx="403244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7" tIns="45678" rIns="91357" bIns="45678" anchor="ctr"/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kumimoji="1" lang="it-IT" sz="3800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The EUSO program</a:t>
            </a:r>
          </a:p>
          <a:p>
            <a:pPr algn="ctr" eaLnBrk="1" hangingPunct="1"/>
            <a:endParaRPr kumimoji="1" lang="it-IT" sz="3800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502" y="188640"/>
            <a:ext cx="6359406" cy="6669360"/>
          </a:xfrm>
          <a:prstGeom prst="rect">
            <a:avLst/>
          </a:prstGeom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7767410" y="188640"/>
            <a:ext cx="1355497" cy="144016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" name="Rectangle 2"/>
          <p:cNvSpPr/>
          <p:nvPr/>
        </p:nvSpPr>
        <p:spPr>
          <a:xfrm>
            <a:off x="7728768" y="1628800"/>
            <a:ext cx="1377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it-IT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JEM-EUSO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9" name="CasellaDiTesto 5"/>
          <p:cNvSpPr txBox="1"/>
          <p:nvPr/>
        </p:nvSpPr>
        <p:spPr>
          <a:xfrm>
            <a:off x="5906125" y="2790882"/>
            <a:ext cx="396262" cy="276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14</a:t>
            </a:r>
            <a:r>
              <a:rPr lang="it-IT" sz="1200" baseline="30000" dirty="0" smtClean="0">
                <a:solidFill>
                  <a:schemeClr val="bg1"/>
                </a:solidFill>
              </a:rPr>
              <a:t>o</a:t>
            </a:r>
            <a:endParaRPr lang="it-IT" sz="1200" baseline="30000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32523" y="2479366"/>
            <a:ext cx="797729" cy="62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81035" y="2103759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MINI-EUSO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60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olo 1"/>
          <p:cNvSpPr txBox="1">
            <a:spLocks/>
          </p:cNvSpPr>
          <p:nvPr/>
        </p:nvSpPr>
        <p:spPr>
          <a:xfrm>
            <a:off x="167393" y="1213065"/>
            <a:ext cx="3744416" cy="1143000"/>
          </a:xfrm>
          <a:prstGeom prst="rect">
            <a:avLst/>
          </a:prstGeom>
        </p:spPr>
        <p:txBody>
          <a:bodyPr vert="horz" lIns="91362" tIns="45680" rIns="91362" bIns="45680" rtlCol="0" anchor="ctr">
            <a:noAutofit/>
          </a:bodyPr>
          <a:lstStyle>
            <a:lvl1pPr algn="l" defTabSz="45681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 smtClean="0"/>
              <a:t>UHECR from space</a:t>
            </a:r>
            <a:r>
              <a:rPr lang="it-IT" sz="3600" dirty="0" smtClean="0"/>
              <a:t/>
            </a:r>
            <a:br>
              <a:rPr lang="it-IT" sz="3600" dirty="0" smtClean="0"/>
            </a:br>
            <a:r>
              <a:rPr lang="it-IT" sz="3600" dirty="0" smtClean="0"/>
              <a:t>International Roadmap</a:t>
            </a:r>
          </a:p>
          <a:p>
            <a:endParaRPr lang="it-IT" sz="3600" dirty="0"/>
          </a:p>
          <a:p>
            <a:endParaRPr lang="it-IT" sz="3600" dirty="0" smtClean="0"/>
          </a:p>
          <a:p>
            <a:r>
              <a:rPr lang="it-IT" sz="3600" dirty="0" smtClean="0"/>
              <a:t>Precursors</a:t>
            </a:r>
            <a:endParaRPr lang="it-IT" sz="3600" dirty="0"/>
          </a:p>
        </p:txBody>
      </p:sp>
      <p:pic>
        <p:nvPicPr>
          <p:cNvPr id="29" name="Segnaposto contenuto 3" descr="image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878" y="260648"/>
            <a:ext cx="4963255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7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264257" y="332656"/>
            <a:ext cx="1822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prstClr val="white"/>
                </a:solidFill>
              </a:rPr>
              <a:t>EUSO-TA</a:t>
            </a:r>
            <a:endParaRPr lang="it-IT" sz="3600" dirty="0">
              <a:solidFill>
                <a:prstClr val="white"/>
              </a:solidFill>
            </a:endParaRPr>
          </a:p>
        </p:txBody>
      </p:sp>
      <p:pic>
        <p:nvPicPr>
          <p:cNvPr id="12" name="図 3"/>
          <p:cNvPicPr>
            <a:picLocks noChangeAspect="1"/>
          </p:cNvPicPr>
          <p:nvPr/>
        </p:nvPicPr>
        <p:blipFill rotWithShape="1">
          <a:blip r:embed="rId2"/>
          <a:srcRect b="22388"/>
          <a:stretch/>
        </p:blipFill>
        <p:spPr>
          <a:xfrm>
            <a:off x="3923928" y="1973961"/>
            <a:ext cx="2077644" cy="2150003"/>
          </a:xfrm>
          <a:prstGeom prst="rect">
            <a:avLst/>
          </a:prstGeom>
        </p:spPr>
      </p:pic>
      <p:sp>
        <p:nvSpPr>
          <p:cNvPr id="13" name="CasellaDiTesto 5"/>
          <p:cNvSpPr txBox="1"/>
          <p:nvPr/>
        </p:nvSpPr>
        <p:spPr>
          <a:xfrm>
            <a:off x="170715" y="1848656"/>
            <a:ext cx="3528392" cy="1200306"/>
          </a:xfrm>
          <a:prstGeom prst="rect">
            <a:avLst/>
          </a:prstGeom>
          <a:noFill/>
        </p:spPr>
        <p:txBody>
          <a:bodyPr wrap="square" lIns="91416" tIns="45709" rIns="91416" bIns="45709" rtlCol="0">
            <a:spAutoFit/>
          </a:bodyPr>
          <a:lstStyle/>
          <a:p>
            <a:r>
              <a:rPr lang="it-IT" sz="2400" dirty="0" smtClean="0">
                <a:solidFill>
                  <a:prstClr val="white"/>
                </a:solidFill>
              </a:rPr>
              <a:t>EUSO-TA: </a:t>
            </a:r>
            <a:r>
              <a:rPr lang="it-IT" sz="2400" dirty="0" err="1" smtClean="0">
                <a:solidFill>
                  <a:prstClr val="white"/>
                </a:solidFill>
              </a:rPr>
              <a:t>Lenses</a:t>
            </a:r>
            <a:r>
              <a:rPr lang="it-IT" sz="2400" dirty="0" smtClean="0">
                <a:solidFill>
                  <a:prstClr val="white"/>
                </a:solidFill>
              </a:rPr>
              <a:t> in Utah. Electronics in Japan</a:t>
            </a:r>
          </a:p>
          <a:p>
            <a:r>
              <a:rPr lang="it-IT" sz="2400" dirty="0" smtClean="0">
                <a:solidFill>
                  <a:prstClr val="white"/>
                </a:solidFill>
              </a:rPr>
              <a:t>Used for FAST/Auger tests  </a:t>
            </a:r>
            <a:endParaRPr lang="it-IT" sz="2400" dirty="0">
              <a:solidFill>
                <a:prstClr val="white"/>
              </a:solidFill>
            </a:endParaRPr>
          </a:p>
        </p:txBody>
      </p:sp>
      <p:pic>
        <p:nvPicPr>
          <p:cNvPr id="1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973961"/>
            <a:ext cx="2357453" cy="1571636"/>
          </a:xfrm>
          <a:prstGeom prst="rect">
            <a:avLst/>
          </a:prstGeom>
        </p:spPr>
      </p:pic>
      <p:pic>
        <p:nvPicPr>
          <p:cNvPr id="1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9107" y="4640516"/>
            <a:ext cx="2527286" cy="1893956"/>
          </a:xfrm>
          <a:prstGeom prst="rect">
            <a:avLst/>
          </a:prstGeom>
          <a:ln w="38100" cap="rnd" cmpd="sng">
            <a:solidFill>
              <a:schemeClr val="bg2"/>
            </a:solidFill>
            <a:bevel/>
          </a:ln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23871" y="4608571"/>
            <a:ext cx="2054110" cy="1925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8211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31"/>
            <a:ext cx="9144000" cy="6858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264257" y="332656"/>
            <a:ext cx="2779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prstClr val="white"/>
                </a:solidFill>
              </a:rPr>
              <a:t>EUSO-Balloon</a:t>
            </a:r>
            <a:endParaRPr lang="it-IT" sz="3600" dirty="0">
              <a:solidFill>
                <a:prstClr val="white"/>
              </a:solidFill>
            </a:endParaRPr>
          </a:p>
        </p:txBody>
      </p:sp>
      <p:sp>
        <p:nvSpPr>
          <p:cNvPr id="13" name="CasellaDiTesto 5"/>
          <p:cNvSpPr txBox="1"/>
          <p:nvPr/>
        </p:nvSpPr>
        <p:spPr>
          <a:xfrm>
            <a:off x="4860032" y="1834645"/>
            <a:ext cx="3528392" cy="1569638"/>
          </a:xfrm>
          <a:prstGeom prst="rect">
            <a:avLst/>
          </a:prstGeom>
          <a:noFill/>
        </p:spPr>
        <p:txBody>
          <a:bodyPr wrap="square" lIns="91416" tIns="45709" rIns="91416" bIns="45709" rtlCol="0">
            <a:spAutoFit/>
          </a:bodyPr>
          <a:lstStyle/>
          <a:p>
            <a:r>
              <a:rPr lang="it-IT" sz="2400" dirty="0" smtClean="0">
                <a:solidFill>
                  <a:prstClr val="white"/>
                </a:solidFill>
              </a:rPr>
              <a:t>CNES (French Space Agency) mission</a:t>
            </a:r>
          </a:p>
          <a:p>
            <a:r>
              <a:rPr lang="it-IT" sz="2400" dirty="0" smtClean="0">
                <a:solidFill>
                  <a:prstClr val="white"/>
                </a:solidFill>
              </a:rPr>
              <a:t>Full support of JEM-EUSO collaboration</a:t>
            </a:r>
            <a:endParaRPr lang="it-IT" sz="2400" dirty="0">
              <a:solidFill>
                <a:prstClr val="white"/>
              </a:solidFill>
            </a:endParaRPr>
          </a:p>
        </p:txBody>
      </p:sp>
      <p:sp>
        <p:nvSpPr>
          <p:cNvPr id="19" name="CasellaDiTesto 5"/>
          <p:cNvSpPr txBox="1"/>
          <p:nvPr/>
        </p:nvSpPr>
        <p:spPr>
          <a:xfrm>
            <a:off x="467544" y="6093296"/>
            <a:ext cx="5328592" cy="461643"/>
          </a:xfrm>
          <a:prstGeom prst="rect">
            <a:avLst/>
          </a:prstGeom>
          <a:noFill/>
        </p:spPr>
        <p:txBody>
          <a:bodyPr wrap="square" lIns="91416" tIns="45709" rIns="91416" bIns="45709" rtlCol="0">
            <a:spAutoFit/>
          </a:bodyPr>
          <a:lstStyle/>
          <a:p>
            <a:r>
              <a:rPr lang="it-IT" sz="2400" i="1" dirty="0" smtClean="0">
                <a:solidFill>
                  <a:prstClr val="white"/>
                </a:solidFill>
              </a:rPr>
              <a:t>Slides from G. Osteria, H. Miyamoto</a:t>
            </a:r>
            <a:endParaRPr lang="it-IT" sz="2400" i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64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1" name="Picture 3" descr="C:\Documents and Settings\marco\Documenti\Downloads\ifae09_casolino_Page_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6350"/>
            <a:ext cx="9126537" cy="684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184284"/>
            <a:ext cx="662681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UHECR observation from Space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63008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57200" y="14547"/>
            <a:ext cx="8229600" cy="1143000"/>
          </a:xfrm>
        </p:spPr>
        <p:txBody>
          <a:bodyPr/>
          <a:lstStyle/>
          <a:p>
            <a:r>
              <a:rPr lang="fr-FR" dirty="0" err="1" smtClean="0"/>
              <a:t>Optics</a:t>
            </a:r>
            <a:r>
              <a:rPr lang="fr-FR" dirty="0" smtClean="0"/>
              <a:t> and </a:t>
            </a:r>
            <a:r>
              <a:rPr lang="fr-FR" dirty="0" err="1" smtClean="0"/>
              <a:t>Electronics</a:t>
            </a:r>
            <a:endParaRPr lang="fr-FR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453" y="3580218"/>
            <a:ext cx="3583672" cy="288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 descr="IMG_085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7" t="9483" b="7493"/>
          <a:stretch/>
        </p:blipFill>
        <p:spPr>
          <a:xfrm rot="16200000">
            <a:off x="5745992" y="-81291"/>
            <a:ext cx="2118255" cy="4322223"/>
          </a:xfrm>
          <a:prstGeom prst="rect">
            <a:avLst/>
          </a:prstGeom>
        </p:spPr>
      </p:pic>
      <p:pic>
        <p:nvPicPr>
          <p:cNvPr id="7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1018367"/>
            <a:ext cx="3585633" cy="2364626"/>
          </a:xfrm>
          <a:prstGeom prst="rect">
            <a:avLst/>
          </a:prstGeom>
        </p:spPr>
      </p:pic>
      <p:pic>
        <p:nvPicPr>
          <p:cNvPr id="8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3675036"/>
            <a:ext cx="3585633" cy="269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6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Lenses</a:t>
            </a:r>
            <a:r>
              <a:rPr lang="it-IT" dirty="0" smtClean="0"/>
              <a:t> under test in </a:t>
            </a:r>
            <a:r>
              <a:rPr lang="it-IT" dirty="0" err="1" smtClean="0"/>
              <a:t>Toulouse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1296245"/>
            <a:ext cx="7841485" cy="5561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7327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1900238"/>
            <a:ext cx="184709" cy="37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228601" y="1"/>
            <a:ext cx="9028113" cy="46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400" b="1" dirty="0" smtClean="0">
                <a:solidFill>
                  <a:srgbClr val="FF0000"/>
                </a:solidFill>
                <a:latin typeface="Times New Roman" pitchFamily="18" charset="0"/>
              </a:rPr>
              <a:t>EUSO </a:t>
            </a:r>
            <a:r>
              <a:rPr kumimoji="1" lang="en-US" altLang="ja-JP" sz="2400" b="1" dirty="0">
                <a:solidFill>
                  <a:srgbClr val="FF0000"/>
                </a:solidFill>
                <a:latin typeface="Times New Roman" pitchFamily="18" charset="0"/>
              </a:rPr>
              <a:t>DAQ – </a:t>
            </a:r>
            <a:r>
              <a:rPr kumimoji="1" lang="en-US" altLang="ja-JP" sz="2400" b="1" dirty="0" smtClean="0">
                <a:solidFill>
                  <a:srgbClr val="FF0000"/>
                </a:solidFill>
                <a:latin typeface="Times New Roman" pitchFamily="18" charset="0"/>
              </a:rPr>
              <a:t>CURRENT Electronic </a:t>
            </a:r>
            <a:r>
              <a:rPr kumimoji="1" lang="en-US" altLang="ja-JP" sz="2400" b="1" dirty="0">
                <a:solidFill>
                  <a:srgbClr val="FF0000"/>
                </a:solidFill>
                <a:latin typeface="Times New Roman" pitchFamily="18" charset="0"/>
              </a:rPr>
              <a:t>System scheme</a:t>
            </a: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228600" y="3746500"/>
            <a:ext cx="914400" cy="14989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13" rIns="91425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kumimoji="1" lang="en-US" altLang="ja-JP">
                <a:solidFill>
                  <a:srgbClr val="000000"/>
                </a:solidFill>
              </a:rPr>
              <a:t>FEE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kumimoji="1" lang="en-US" altLang="ja-JP">
                <a:solidFill>
                  <a:srgbClr val="000000"/>
                </a:solidFill>
              </a:rPr>
              <a:t>ASIC+FPGA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kumimoji="1" lang="en-US" altLang="ja-JP">
                <a:solidFill>
                  <a:srgbClr val="000000"/>
                </a:solidFill>
              </a:rPr>
              <a:t>Count</a:t>
            </a:r>
          </a:p>
        </p:txBody>
      </p:sp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1600200" y="2755900"/>
            <a:ext cx="1676400" cy="2342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13" rIns="91425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en-US" altLang="ja-JP" dirty="0" smtClean="0">
                <a:solidFill>
                  <a:srgbClr val="000000"/>
                </a:solidFill>
              </a:rPr>
              <a:t>137 PDM </a:t>
            </a:r>
            <a:r>
              <a:rPr kumimoji="1" lang="en-US" altLang="ja-JP" dirty="0">
                <a:solidFill>
                  <a:srgbClr val="000000"/>
                </a:solidFill>
              </a:rPr>
              <a:t>Control Board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1" lang="en-US" altLang="ja-JP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en-US" altLang="ja-JP" dirty="0">
                <a:solidFill>
                  <a:srgbClr val="000000"/>
                </a:solidFill>
              </a:rPr>
              <a:t>FPGA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1" lang="en-US" altLang="ja-JP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en-US" altLang="ja-JP" dirty="0">
                <a:solidFill>
                  <a:srgbClr val="000000"/>
                </a:solidFill>
              </a:rPr>
              <a:t>Track Trigger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1" lang="en-US" altLang="ja-JP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1" lang="en-US" altLang="ja-JP" dirty="0">
              <a:solidFill>
                <a:srgbClr val="000000"/>
              </a:solidFill>
            </a:endParaRP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4191000" y="2755900"/>
            <a:ext cx="1752600" cy="2342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13" rIns="91425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en-US" altLang="ja-JP">
                <a:solidFill>
                  <a:srgbClr val="000000"/>
                </a:solidFill>
              </a:rPr>
              <a:t>Cluster Control Board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1" lang="en-US" altLang="ja-JP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en-US" altLang="ja-JP">
                <a:solidFill>
                  <a:srgbClr val="000000"/>
                </a:solidFill>
              </a:rPr>
              <a:t>FPGA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1" lang="en-US" altLang="ja-JP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en-US" altLang="ja-JP">
                <a:solidFill>
                  <a:srgbClr val="000000"/>
                </a:solidFill>
              </a:rPr>
              <a:t>Fine Trigger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1" lang="en-US" altLang="ja-JP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1" lang="en-US" altLang="ja-JP">
              <a:solidFill>
                <a:srgbClr val="000000"/>
              </a:solidFill>
            </a:endParaRPr>
          </a:p>
        </p:txBody>
      </p:sp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6858000" y="2571744"/>
            <a:ext cx="2057400" cy="20620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5" tIns="45713" rIns="91425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dirty="0" smtClean="0">
                <a:solidFill>
                  <a:srgbClr val="000000"/>
                </a:solidFill>
              </a:rPr>
              <a:t> </a:t>
            </a:r>
            <a:endParaRPr kumimoji="1" lang="en-US" altLang="ja-JP" sz="16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1" lang="en-US" altLang="ja-JP" sz="1600" dirty="0" smtClean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1" lang="en-US" altLang="ja-JP" sz="16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1" lang="en-US" altLang="ja-JP" sz="1600" dirty="0" smtClean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1" lang="en-US" altLang="ja-JP" sz="16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1" lang="en-US" altLang="ja-JP" sz="1600" dirty="0" smtClean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dirty="0" smtClean="0">
                <a:solidFill>
                  <a:srgbClr val="000000"/>
                </a:solidFill>
              </a:rPr>
              <a:t>Telemetry</a:t>
            </a:r>
            <a:endParaRPr kumimoji="1" lang="en-US" altLang="ja-JP" sz="16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dirty="0">
                <a:solidFill>
                  <a:srgbClr val="000000"/>
                </a:solidFill>
              </a:rPr>
              <a:t>Interfaces</a:t>
            </a:r>
          </a:p>
        </p:txBody>
      </p:sp>
      <p:sp>
        <p:nvSpPr>
          <p:cNvPr id="90120" name="Text Box 8"/>
          <p:cNvSpPr txBox="1">
            <a:spLocks noChangeArrowheads="1"/>
          </p:cNvSpPr>
          <p:nvPr/>
        </p:nvSpPr>
        <p:spPr bwMode="auto">
          <a:xfrm>
            <a:off x="1828800" y="5232401"/>
            <a:ext cx="1255399" cy="37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en-US" altLang="ja-JP" dirty="0" smtClean="0">
                <a:solidFill>
                  <a:srgbClr val="000000"/>
                </a:solidFill>
              </a:rPr>
              <a:t>45 </a:t>
            </a:r>
            <a:r>
              <a:rPr kumimoji="1" lang="en-US" altLang="ja-JP" dirty="0">
                <a:solidFill>
                  <a:srgbClr val="000000"/>
                </a:solidFill>
              </a:rPr>
              <a:t>Boards</a:t>
            </a:r>
          </a:p>
        </p:txBody>
      </p:sp>
      <p:sp>
        <p:nvSpPr>
          <p:cNvPr id="90121" name="Rectangle 9"/>
          <p:cNvSpPr>
            <a:spLocks noChangeArrowheads="1"/>
          </p:cNvSpPr>
          <p:nvPr/>
        </p:nvSpPr>
        <p:spPr bwMode="auto">
          <a:xfrm>
            <a:off x="3995739" y="5232401"/>
            <a:ext cx="1210495" cy="37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srgbClr val="000000"/>
                </a:solidFill>
                <a:cs typeface="Arial" pitchFamily="34" charset="0"/>
              </a:rPr>
              <a:t>6+6  </a:t>
            </a:r>
            <a:r>
              <a:rPr lang="en-US" altLang="ja-JP" dirty="0">
                <a:solidFill>
                  <a:srgbClr val="000000"/>
                </a:solidFill>
                <a:cs typeface="Arial" pitchFamily="34" charset="0"/>
              </a:rPr>
              <a:t>Board</a:t>
            </a:r>
          </a:p>
        </p:txBody>
      </p:sp>
      <p:sp>
        <p:nvSpPr>
          <p:cNvPr id="90122" name="AutoShape 10"/>
          <p:cNvSpPr>
            <a:spLocks noChangeArrowheads="1"/>
          </p:cNvSpPr>
          <p:nvPr/>
        </p:nvSpPr>
        <p:spPr bwMode="auto">
          <a:xfrm>
            <a:off x="3276600" y="3517900"/>
            <a:ext cx="914400" cy="1066800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0123" name="AutoShape 11"/>
          <p:cNvSpPr>
            <a:spLocks noChangeArrowheads="1"/>
          </p:cNvSpPr>
          <p:nvPr/>
        </p:nvSpPr>
        <p:spPr bwMode="auto">
          <a:xfrm>
            <a:off x="5943600" y="3441700"/>
            <a:ext cx="914400" cy="1066800"/>
          </a:xfrm>
          <a:prstGeom prst="wave">
            <a:avLst>
              <a:gd name="adj1" fmla="val 13005"/>
              <a:gd name="adj2" fmla="val 0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5" tIns="45713" rIns="91425" bIns="45713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srgbClr val="000000"/>
                </a:solidFill>
                <a:cs typeface="Arial" pitchFamily="34" charset="0"/>
              </a:rPr>
              <a:t>6CCB</a:t>
            </a:r>
            <a:endParaRPr lang="en-US" altLang="ja-JP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0124" name="Text Box 12"/>
          <p:cNvSpPr txBox="1">
            <a:spLocks noChangeArrowheads="1"/>
          </p:cNvSpPr>
          <p:nvPr/>
        </p:nvSpPr>
        <p:spPr bwMode="auto">
          <a:xfrm>
            <a:off x="3352800" y="3898900"/>
            <a:ext cx="966859" cy="37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en-US" altLang="ja-JP" dirty="0" smtClean="0">
                <a:solidFill>
                  <a:srgbClr val="000000"/>
                </a:solidFill>
              </a:rPr>
              <a:t>45PDM</a:t>
            </a:r>
            <a:endParaRPr kumimoji="1" lang="en-US" altLang="ja-JP" dirty="0">
              <a:solidFill>
                <a:srgbClr val="000000"/>
              </a:solidFill>
            </a:endParaRPr>
          </a:p>
        </p:txBody>
      </p:sp>
      <p:sp>
        <p:nvSpPr>
          <p:cNvPr id="90125" name="AutoShape 14"/>
          <p:cNvSpPr>
            <a:spLocks noChangeArrowheads="1"/>
          </p:cNvSpPr>
          <p:nvPr/>
        </p:nvSpPr>
        <p:spPr bwMode="auto">
          <a:xfrm>
            <a:off x="1143000" y="3822701"/>
            <a:ext cx="457200" cy="1066800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0126" name="Text Box 15"/>
          <p:cNvSpPr txBox="1">
            <a:spLocks noChangeArrowheads="1"/>
          </p:cNvSpPr>
          <p:nvPr/>
        </p:nvSpPr>
        <p:spPr bwMode="auto">
          <a:xfrm>
            <a:off x="1071538" y="4143381"/>
            <a:ext cx="641123" cy="37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en-US" altLang="ja-JP" dirty="0">
                <a:solidFill>
                  <a:srgbClr val="000000"/>
                </a:solidFill>
              </a:rPr>
              <a:t>9EC</a:t>
            </a:r>
          </a:p>
        </p:txBody>
      </p:sp>
      <p:sp>
        <p:nvSpPr>
          <p:cNvPr id="90127" name="Rectangle 16"/>
          <p:cNvSpPr>
            <a:spLocks noChangeArrowheads="1"/>
          </p:cNvSpPr>
          <p:nvPr/>
        </p:nvSpPr>
        <p:spPr bwMode="auto">
          <a:xfrm>
            <a:off x="1" y="533400"/>
            <a:ext cx="8964613" cy="535622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90128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98700"/>
            <a:ext cx="10287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9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984500"/>
            <a:ext cx="835025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0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432301"/>
            <a:ext cx="6096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32" name="Text Box 21"/>
          <p:cNvSpPr txBox="1">
            <a:spLocks noChangeArrowheads="1"/>
          </p:cNvSpPr>
          <p:nvPr/>
        </p:nvSpPr>
        <p:spPr bwMode="auto">
          <a:xfrm>
            <a:off x="0" y="609601"/>
            <a:ext cx="1643368" cy="40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it-IT" sz="2000" b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sym typeface="Wingdings" pitchFamily="2" charset="2"/>
              </a:rPr>
              <a:t>45 GB/s </a:t>
            </a:r>
            <a:r>
              <a:rPr kumimoji="1" lang="it-IT" sz="2000" b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sym typeface="Wingdings" pitchFamily="2" charset="2"/>
              </a:rPr>
              <a:t>(FS) </a:t>
            </a:r>
            <a:endParaRPr kumimoji="1" lang="it-IT" sz="2000" b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90133" name="Text Box 22"/>
          <p:cNvSpPr txBox="1">
            <a:spLocks noChangeArrowheads="1"/>
          </p:cNvSpPr>
          <p:nvPr/>
        </p:nvSpPr>
        <p:spPr bwMode="auto">
          <a:xfrm>
            <a:off x="3200401" y="4584700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it-IT" sz="120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PhotoDetector</a:t>
            </a:r>
            <a:r>
              <a:rPr kumimoji="1" lang="it-IT" sz="120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it-IT" sz="120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Modules</a:t>
            </a:r>
            <a:endParaRPr kumimoji="1" lang="it-IT" sz="1200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90134" name="Picture 2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508501"/>
            <a:ext cx="46990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35" name="Text Box 24"/>
          <p:cNvSpPr txBox="1">
            <a:spLocks noChangeArrowheads="1"/>
          </p:cNvSpPr>
          <p:nvPr/>
        </p:nvSpPr>
        <p:spPr bwMode="auto">
          <a:xfrm>
            <a:off x="3260726" y="6867526"/>
            <a:ext cx="184688" cy="23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kumimoji="1" lang="it-IT" sz="900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90136" name="Picture 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16002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990600"/>
            <a:ext cx="1558925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38" name="Text Box 27"/>
          <p:cNvSpPr txBox="1">
            <a:spLocks noChangeArrowheads="1"/>
          </p:cNvSpPr>
          <p:nvPr/>
        </p:nvSpPr>
        <p:spPr bwMode="auto">
          <a:xfrm>
            <a:off x="1784350" y="547689"/>
            <a:ext cx="2068317" cy="37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it-IT" b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sym typeface="Wingdings" pitchFamily="2" charset="2"/>
              </a:rPr>
              <a:t>3*10</a:t>
            </a:r>
            <a:r>
              <a:rPr kumimoji="1" lang="it-IT" b="1" baseline="300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sym typeface="Wingdings" pitchFamily="2" charset="2"/>
              </a:rPr>
              <a:t>-3 </a:t>
            </a:r>
            <a:r>
              <a:rPr kumimoji="1" lang="it-IT" b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sym typeface="Wingdings" pitchFamily="2" charset="2"/>
              </a:rPr>
              <a:t>compression</a:t>
            </a:r>
            <a:endParaRPr kumimoji="1" lang="it-IT" b="1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90139" name="Picture 28" descr="s37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066801"/>
            <a:ext cx="18288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41" name="Line 30"/>
          <p:cNvSpPr>
            <a:spLocks noChangeShapeType="1"/>
          </p:cNvSpPr>
          <p:nvPr/>
        </p:nvSpPr>
        <p:spPr bwMode="auto">
          <a:xfrm>
            <a:off x="381001" y="990600"/>
            <a:ext cx="6965950" cy="19099"/>
          </a:xfrm>
          <a:prstGeom prst="lin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0143" name="Text Box 32"/>
          <p:cNvSpPr txBox="1">
            <a:spLocks noChangeArrowheads="1"/>
          </p:cNvSpPr>
          <p:nvPr/>
        </p:nvSpPr>
        <p:spPr bwMode="auto">
          <a:xfrm>
            <a:off x="228601" y="1295401"/>
            <a:ext cx="1406124" cy="52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it-IT" sz="1600" b="1" dirty="0">
                <a:solidFill>
                  <a:srgbClr val="FFFFFF"/>
                </a:solidFill>
                <a:ea typeface="ＭＳ Ｐゴシック" pitchFamily="34" charset="-128"/>
              </a:rPr>
              <a:t>1 PDM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it-IT" sz="1200" b="1" dirty="0">
                <a:solidFill>
                  <a:srgbClr val="FFFFFF"/>
                </a:solidFill>
                <a:ea typeface="ＭＳ Ｐゴシック" pitchFamily="34" charset="-128"/>
              </a:rPr>
              <a:t>36 x 64 </a:t>
            </a:r>
            <a:r>
              <a:rPr kumimoji="1" lang="it-IT" sz="1200" b="1" dirty="0" err="1">
                <a:solidFill>
                  <a:srgbClr val="FFFFFF"/>
                </a:solidFill>
                <a:ea typeface="ＭＳ Ｐゴシック" pitchFamily="34" charset="-128"/>
              </a:rPr>
              <a:t>channels</a:t>
            </a:r>
            <a:endParaRPr kumimoji="1" lang="it-IT" sz="1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" name="Rettangolo arrotondato 1"/>
          <p:cNvSpPr/>
          <p:nvPr/>
        </p:nvSpPr>
        <p:spPr>
          <a:xfrm>
            <a:off x="1066801" y="2420938"/>
            <a:ext cx="838200" cy="3349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dirty="0">
                <a:solidFill>
                  <a:srgbClr val="FF0000"/>
                </a:solidFill>
              </a:rPr>
              <a:t>PMT</a:t>
            </a:r>
          </a:p>
        </p:txBody>
      </p:sp>
      <p:sp>
        <p:nvSpPr>
          <p:cNvPr id="90145" name="Segnaposto numero diapositiva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12" indent="-285736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2942" indent="-2285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118" indent="-2285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295" indent="-2285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471" indent="-228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648" indent="-228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8825" indent="-228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001" indent="-228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21B6A04-C43E-442B-8EB0-DC707888F427}" type="slidenum">
              <a:rPr kumimoji="1" lang="it-IT" smtClean="0">
                <a:solidFill>
                  <a:srgbClr val="000000"/>
                </a:solidFill>
                <a:ea typeface="ＭＳ Ｐゴシック" pitchFamily="34" charset="-128"/>
              </a:rPr>
              <a:pPr eaLnBrk="1" hangingPunct="1"/>
              <a:t>22</a:t>
            </a:fld>
            <a:endParaRPr kumimoji="1" lang="it-IT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pic>
        <p:nvPicPr>
          <p:cNvPr id="90146" name="Picture 2" descr="PDM_3D_Volume elec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6" r="18802"/>
          <a:stretch>
            <a:fillRect/>
          </a:stretch>
        </p:blipFill>
        <p:spPr bwMode="auto">
          <a:xfrm>
            <a:off x="246064" y="1079501"/>
            <a:ext cx="1419225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4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6" y="1028701"/>
            <a:ext cx="175260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48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895976"/>
            <a:ext cx="12715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49" name="Picture 2" descr="D:\DCIM\103RICOH\RIMG1625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6" t="10936" r="20505" b="10936"/>
          <a:stretch>
            <a:fillRect/>
          </a:stretch>
        </p:blipFill>
        <p:spPr bwMode="auto">
          <a:xfrm>
            <a:off x="201614" y="2482851"/>
            <a:ext cx="1035050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50" name="Image 21" descr="Descrizione: IMG_3810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8" y="5910263"/>
            <a:ext cx="1106487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51" name="Content Placeholder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5865814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52" name="Picture 2" descr="H:\dcim\100MEDIA\IMAG0725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0" t="2046" r="24010" b="2475"/>
          <a:stretch>
            <a:fillRect/>
          </a:stretch>
        </p:blipFill>
        <p:spPr bwMode="auto">
          <a:xfrm>
            <a:off x="1679575" y="3419476"/>
            <a:ext cx="1397000" cy="169227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53" name="Immagine 3" descr="DSCN3507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 r="2751"/>
          <a:stretch>
            <a:fillRect/>
          </a:stretch>
        </p:blipFill>
        <p:spPr bwMode="auto">
          <a:xfrm>
            <a:off x="7029450" y="5313363"/>
            <a:ext cx="1849438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54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088" y="1047751"/>
            <a:ext cx="2246312" cy="170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155" name="TextBox 2"/>
          <p:cNvSpPr txBox="1">
            <a:spLocks noChangeArrowheads="1"/>
          </p:cNvSpPr>
          <p:nvPr/>
        </p:nvSpPr>
        <p:spPr bwMode="auto">
          <a:xfrm>
            <a:off x="92075" y="6457950"/>
            <a:ext cx="4714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it-IT" sz="2000" dirty="0">
                <a:solidFill>
                  <a:srgbClr val="FF0000"/>
                </a:solidFill>
                <a:ea typeface="ＭＳ Ｐゴシック" pitchFamily="34" charset="-128"/>
              </a:rPr>
              <a:t>36</a:t>
            </a:r>
            <a:endParaRPr kumimoji="1" lang="en-GB" sz="2000" dirty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sp>
        <p:nvSpPr>
          <p:cNvPr id="90156" name="TextBox 44"/>
          <p:cNvSpPr txBox="1">
            <a:spLocks noChangeArrowheads="1"/>
          </p:cNvSpPr>
          <p:nvPr/>
        </p:nvSpPr>
        <p:spPr bwMode="auto">
          <a:xfrm>
            <a:off x="933450" y="6448425"/>
            <a:ext cx="1025525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it-IT" sz="2000" dirty="0">
                <a:solidFill>
                  <a:srgbClr val="FF0000"/>
                </a:solidFill>
                <a:ea typeface="ＭＳ Ｐゴシック" pitchFamily="34" charset="-128"/>
              </a:rPr>
              <a:t>36-3lay</a:t>
            </a:r>
            <a:endParaRPr kumimoji="1" lang="en-GB" sz="2000" dirty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sp>
        <p:nvSpPr>
          <p:cNvPr id="90157" name="TextBox 45"/>
          <p:cNvSpPr txBox="1">
            <a:spLocks noChangeArrowheads="1"/>
          </p:cNvSpPr>
          <p:nvPr/>
        </p:nvSpPr>
        <p:spPr bwMode="auto">
          <a:xfrm>
            <a:off x="2790825" y="6499225"/>
            <a:ext cx="327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it-IT" sz="2000" dirty="0">
                <a:solidFill>
                  <a:srgbClr val="FF0000"/>
                </a:solidFill>
                <a:ea typeface="ＭＳ Ｐゴシック" pitchFamily="34" charset="-128"/>
              </a:rPr>
              <a:t>6</a:t>
            </a:r>
            <a:endParaRPr kumimoji="1" lang="en-GB" sz="2000" dirty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sp>
        <p:nvSpPr>
          <p:cNvPr id="90158" name="TextBox 46"/>
          <p:cNvSpPr txBox="1">
            <a:spLocks noChangeArrowheads="1"/>
          </p:cNvSpPr>
          <p:nvPr/>
        </p:nvSpPr>
        <p:spPr bwMode="auto">
          <a:xfrm>
            <a:off x="2714626" y="3390900"/>
            <a:ext cx="327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it-IT" sz="2000" dirty="0">
                <a:solidFill>
                  <a:srgbClr val="FF0000"/>
                </a:solidFill>
                <a:ea typeface="ＭＳ Ｐゴシック" pitchFamily="34" charset="-128"/>
              </a:rPr>
              <a:t>1</a:t>
            </a:r>
            <a:endParaRPr kumimoji="1" lang="en-GB" sz="2000" dirty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sp>
        <p:nvSpPr>
          <p:cNvPr id="90159" name="TextBox 47"/>
          <p:cNvSpPr txBox="1">
            <a:spLocks noChangeArrowheads="1"/>
          </p:cNvSpPr>
          <p:nvPr/>
        </p:nvSpPr>
        <p:spPr bwMode="auto">
          <a:xfrm>
            <a:off x="4027489" y="2000250"/>
            <a:ext cx="327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it-IT" sz="2000" dirty="0">
                <a:solidFill>
                  <a:srgbClr val="FF0000"/>
                </a:solidFill>
                <a:ea typeface="ＭＳ Ｐゴシック" pitchFamily="34" charset="-128"/>
              </a:rPr>
              <a:t>1</a:t>
            </a:r>
            <a:endParaRPr kumimoji="1" lang="en-GB" sz="2000" dirty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sp>
        <p:nvSpPr>
          <p:cNvPr id="90160" name="TextBox 48"/>
          <p:cNvSpPr txBox="1">
            <a:spLocks noChangeArrowheads="1"/>
          </p:cNvSpPr>
          <p:nvPr/>
        </p:nvSpPr>
        <p:spPr bwMode="auto">
          <a:xfrm>
            <a:off x="7029451" y="6149975"/>
            <a:ext cx="327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it-IT" sz="2000" dirty="0">
                <a:solidFill>
                  <a:srgbClr val="FF0000"/>
                </a:solidFill>
                <a:ea typeface="ＭＳ Ｐゴシック" pitchFamily="34" charset="-128"/>
              </a:rPr>
              <a:t>1</a:t>
            </a:r>
            <a:endParaRPr kumimoji="1" lang="en-GB" sz="2000" dirty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sp>
        <p:nvSpPr>
          <p:cNvPr id="51" name="Text Box 14"/>
          <p:cNvSpPr txBox="1">
            <a:spLocks noChangeArrowheads="1"/>
          </p:cNvSpPr>
          <p:nvPr/>
        </p:nvSpPr>
        <p:spPr bwMode="auto">
          <a:xfrm>
            <a:off x="1" y="5232401"/>
            <a:ext cx="942062" cy="373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dirty="0" smtClean="0">
                <a:solidFill>
                  <a:srgbClr val="000000"/>
                </a:solidFill>
                <a:cs typeface="ＭＳ Ｐゴシック" charset="0"/>
              </a:rPr>
              <a:t>100kch</a:t>
            </a:r>
            <a:endParaRPr lang="en-US" altLang="ja-JP" dirty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90163" name="Rectangle 9"/>
          <p:cNvSpPr>
            <a:spLocks noChangeArrowheads="1"/>
          </p:cNvSpPr>
          <p:nvPr/>
        </p:nvSpPr>
        <p:spPr bwMode="auto">
          <a:xfrm>
            <a:off x="7346951" y="4994276"/>
            <a:ext cx="921954" cy="37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srgbClr val="000000"/>
                </a:solidFill>
                <a:cs typeface="Arial" pitchFamily="34" charset="0"/>
              </a:rPr>
              <a:t>2 Board</a:t>
            </a:r>
          </a:p>
        </p:txBody>
      </p:sp>
      <p:pic>
        <p:nvPicPr>
          <p:cNvPr id="90164" name="Picture 2" descr="JPEG - 84 kb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988" y="5799138"/>
            <a:ext cx="1312862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65" name="Picture 4" descr="メキシコ国旗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882" y="6291264"/>
            <a:ext cx="688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66" name="Picture 5" descr="大韓民国（韓国）国旗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8" y="4681538"/>
            <a:ext cx="57785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67" name="Picture 10" descr="イタリア国旗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525" y="2984500"/>
            <a:ext cx="48736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68" name="Picture 14" descr="日本国旗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3381375"/>
            <a:ext cx="495300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69" name="Picture 15" descr="ドイツ国旗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2243139"/>
            <a:ext cx="4556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70" name="Picture 10" descr="イタリア国旗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63" y="1066800"/>
            <a:ext cx="487362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71" name="Picture 12" descr="フランス国旗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6515101"/>
            <a:ext cx="573088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30676" y="2708920"/>
            <a:ext cx="184708" cy="373659"/>
          </a:xfrm>
          <a:prstGeom prst="rect">
            <a:avLst/>
          </a:prstGeom>
          <a:solidFill>
            <a:schemeClr val="accent5">
              <a:lumMod val="75000"/>
              <a:alpha val="67000"/>
            </a:schemeClr>
          </a:solidFill>
        </p:spPr>
        <p:txBody>
          <a:bodyPr wrap="none" lIns="91435" tIns="45718" rIns="91435" bIns="45718" rtlCol="0">
            <a:spAutoFit/>
          </a:bodyPr>
          <a:lstStyle/>
          <a:p>
            <a:pPr algn="ctr"/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01410" y="2852936"/>
            <a:ext cx="952226" cy="373659"/>
          </a:xfrm>
          <a:prstGeom prst="rect">
            <a:avLst/>
          </a:prstGeom>
          <a:solidFill>
            <a:schemeClr val="accent5">
              <a:lumMod val="75000"/>
              <a:alpha val="67000"/>
            </a:schemeClr>
          </a:solidFill>
        </p:spPr>
        <p:txBody>
          <a:bodyPr wrap="none" lIns="91435" tIns="45718" rIns="91435" bIns="45718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45 PDM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643438" y="3286124"/>
            <a:ext cx="849659" cy="373659"/>
          </a:xfrm>
          <a:prstGeom prst="rect">
            <a:avLst/>
          </a:prstGeom>
          <a:solidFill>
            <a:schemeClr val="accent5">
              <a:lumMod val="75000"/>
              <a:alpha val="67000"/>
            </a:schemeClr>
          </a:solidFill>
        </p:spPr>
        <p:txBody>
          <a:bodyPr wrap="none" lIns="91435" tIns="45718" rIns="91435" bIns="45718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12 </a:t>
            </a:r>
            <a:r>
              <a:rPr lang="en-US" b="1" i="1" dirty="0">
                <a:solidFill>
                  <a:srgbClr val="FF0000"/>
                </a:solidFill>
              </a:rPr>
              <a:t>CCB</a:t>
            </a:r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142844" y="1071546"/>
            <a:ext cx="1601758" cy="145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3" name="TextBox 62"/>
          <p:cNvSpPr txBox="1"/>
          <p:nvPr/>
        </p:nvSpPr>
        <p:spPr>
          <a:xfrm>
            <a:off x="6929454" y="2643182"/>
            <a:ext cx="1585562" cy="1498967"/>
          </a:xfrm>
          <a:prstGeom prst="rect">
            <a:avLst/>
          </a:prstGeom>
          <a:solidFill>
            <a:schemeClr val="accent5">
              <a:lumMod val="75000"/>
              <a:alpha val="67000"/>
            </a:schemeClr>
          </a:solidFill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1 CPU</a:t>
            </a:r>
          </a:p>
          <a:p>
            <a:pPr algn="ctr"/>
            <a:r>
              <a:rPr lang="en-US" b="1" i="1" dirty="0">
                <a:solidFill>
                  <a:srgbClr val="FF0000"/>
                </a:solidFill>
              </a:rPr>
              <a:t>1 CLOCK</a:t>
            </a:r>
          </a:p>
          <a:p>
            <a:pPr algn="ctr"/>
            <a:r>
              <a:rPr lang="en-US" b="1" i="1" dirty="0">
                <a:solidFill>
                  <a:srgbClr val="FF0000"/>
                </a:solidFill>
              </a:rPr>
              <a:t>1GPS</a:t>
            </a:r>
          </a:p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Housekeeping </a:t>
            </a:r>
            <a:endParaRPr lang="en-US" b="1" i="1" dirty="0">
              <a:solidFill>
                <a:srgbClr val="FF0000"/>
              </a:solidFill>
            </a:endParaRPr>
          </a:p>
          <a:p>
            <a:pPr algn="ctr"/>
            <a:r>
              <a:rPr lang="en-US" b="1" i="1" dirty="0">
                <a:solidFill>
                  <a:srgbClr val="FF0000"/>
                </a:solidFill>
              </a:rPr>
              <a:t>storage</a:t>
            </a:r>
          </a:p>
        </p:txBody>
      </p:sp>
      <p:sp>
        <p:nvSpPr>
          <p:cNvPr id="65" name="Text Box 38"/>
          <p:cNvSpPr txBox="1">
            <a:spLocks noChangeArrowheads="1"/>
          </p:cNvSpPr>
          <p:nvPr/>
        </p:nvSpPr>
        <p:spPr bwMode="auto">
          <a:xfrm>
            <a:off x="323851" y="1455739"/>
            <a:ext cx="1172683" cy="584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>
                <a:solidFill>
                  <a:srgbClr val="FFFFFF"/>
                </a:solidFill>
              </a:rPr>
              <a:t>45 PDM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>
                <a:solidFill>
                  <a:srgbClr val="FFFFFF"/>
                </a:solidFill>
              </a:rPr>
              <a:t>New design</a:t>
            </a:r>
          </a:p>
        </p:txBody>
      </p:sp>
      <p:pic>
        <p:nvPicPr>
          <p:cNvPr id="66" name="Picture 10" descr="イタリア国旗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088" y="5312457"/>
            <a:ext cx="487362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Text Box 29"/>
          <p:cNvSpPr txBox="1">
            <a:spLocks noChangeArrowheads="1"/>
          </p:cNvSpPr>
          <p:nvPr/>
        </p:nvSpPr>
        <p:spPr bwMode="auto">
          <a:xfrm>
            <a:off x="4171950" y="609601"/>
            <a:ext cx="1892488" cy="37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it-IT" b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sym typeface="Wingdings" pitchFamily="2" charset="2"/>
              </a:rPr>
              <a:t>10</a:t>
            </a:r>
            <a:r>
              <a:rPr kumimoji="1" lang="it-IT" b="1" baseline="3000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sym typeface="Wingdings" pitchFamily="2" charset="2"/>
              </a:rPr>
              <a:t>-3</a:t>
            </a:r>
            <a:r>
              <a:rPr kumimoji="1" lang="it-IT" b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sym typeface="Wingdings" pitchFamily="2" charset="2"/>
              </a:rPr>
              <a:t> </a:t>
            </a:r>
            <a:r>
              <a:rPr kumimoji="1" lang="it-IT" b="1" baseline="30000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sym typeface="Wingdings" pitchFamily="2" charset="2"/>
              </a:rPr>
              <a:t> </a:t>
            </a:r>
            <a:r>
              <a:rPr kumimoji="1" lang="it-IT" b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sym typeface="Wingdings" pitchFamily="2" charset="2"/>
              </a:rPr>
              <a:t>compression</a:t>
            </a:r>
            <a:endParaRPr kumimoji="1" lang="it-IT" b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68" name="Rectangle 20"/>
          <p:cNvSpPr>
            <a:spLocks noChangeArrowheads="1"/>
          </p:cNvSpPr>
          <p:nvPr/>
        </p:nvSpPr>
        <p:spPr bwMode="auto">
          <a:xfrm>
            <a:off x="7301137" y="685801"/>
            <a:ext cx="1430811" cy="101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4 </a:t>
            </a:r>
            <a:r>
              <a:rPr lang="it-IT" b="1" dirty="0" err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Tbyte</a:t>
            </a:r>
            <a:r>
              <a:rPr lang="it-IT" b="1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/</a:t>
            </a:r>
            <a:r>
              <a:rPr lang="it-IT" b="1" dirty="0" err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year</a:t>
            </a:r>
            <a:endParaRPr lang="it-IT" b="1" dirty="0" smtClean="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4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(transfer)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4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30 Mbyte/</a:t>
            </a:r>
            <a:r>
              <a:rPr lang="it-IT" sz="14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day</a:t>
            </a:r>
            <a:r>
              <a:rPr lang="it-IT" sz="14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br>
              <a:rPr lang="it-IT" sz="14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</a:br>
            <a:r>
              <a:rPr lang="it-IT" sz="14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(</a:t>
            </a:r>
            <a:r>
              <a:rPr lang="it-IT" sz="14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downlink</a:t>
            </a:r>
            <a:r>
              <a:rPr lang="it-IT" sz="14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600223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N64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780479" y="3636345"/>
            <a:ext cx="3386952" cy="2540214"/>
          </a:xfrm>
          <a:prstGeom prst="rect">
            <a:avLst/>
          </a:prstGeom>
        </p:spPr>
      </p:pic>
      <p:pic>
        <p:nvPicPr>
          <p:cNvPr id="4" name="Immagine 3" descr="170820142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602686"/>
            <a:ext cx="2808312" cy="2106234"/>
          </a:xfrm>
          <a:prstGeom prst="rect">
            <a:avLst/>
          </a:prstGeom>
        </p:spPr>
      </p:pic>
      <p:pic>
        <p:nvPicPr>
          <p:cNvPr id="5" name="Immagine 4" descr="IMG_38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28326" y="432048"/>
            <a:ext cx="3227850" cy="2420888"/>
          </a:xfrm>
          <a:prstGeom prst="rect">
            <a:avLst/>
          </a:prstGeom>
        </p:spPr>
      </p:pic>
      <p:pic>
        <p:nvPicPr>
          <p:cNvPr id="6" name="Immagine 5" descr="IMG_388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-381307" y="3341747"/>
            <a:ext cx="3910490" cy="2932868"/>
          </a:xfrm>
          <a:prstGeom prst="rect">
            <a:avLst/>
          </a:prstGeom>
        </p:spPr>
      </p:pic>
      <p:pic>
        <p:nvPicPr>
          <p:cNvPr id="7" name="Immagine 6" descr="IMG_39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4392488"/>
            <a:ext cx="2939819" cy="2204864"/>
          </a:xfrm>
          <a:prstGeom prst="rect">
            <a:avLst/>
          </a:prstGeom>
        </p:spPr>
      </p:pic>
      <p:pic>
        <p:nvPicPr>
          <p:cNvPr id="9" name="Immagine 8" descr="DSCN646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04181" y="1944216"/>
            <a:ext cx="2939819" cy="2204864"/>
          </a:xfrm>
          <a:prstGeom prst="rect">
            <a:avLst/>
          </a:prstGeom>
        </p:spPr>
      </p:pic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5292080" y="188640"/>
            <a:ext cx="4608512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Integration</a:t>
            </a:r>
            <a:br>
              <a:rPr lang="en-US" sz="3200" dirty="0" smtClean="0"/>
            </a:br>
            <a:r>
              <a:rPr lang="en-US" sz="3200" dirty="0" smtClean="0"/>
              <a:t>@Timmins</a:t>
            </a:r>
            <a:br>
              <a:rPr lang="en-US" sz="3200" dirty="0" smtClean="0"/>
            </a:br>
            <a:r>
              <a:rPr lang="en-US" sz="3200" dirty="0" smtClean="0"/>
              <a:t>11-24 Aug 2014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3441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N64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960"/>
            <a:ext cx="3840000" cy="2880000"/>
          </a:xfrm>
          <a:prstGeom prst="rect">
            <a:avLst/>
          </a:prstGeom>
        </p:spPr>
      </p:pic>
      <p:pic>
        <p:nvPicPr>
          <p:cNvPr id="3" name="Immagine 2" descr="DSCN6447.JPG"/>
          <p:cNvPicPr>
            <a:picLocks noChangeAspect="1"/>
          </p:cNvPicPr>
          <p:nvPr/>
        </p:nvPicPr>
        <p:blipFill>
          <a:blip r:embed="rId3" cstate="print"/>
          <a:srcRect b="17808"/>
          <a:stretch>
            <a:fillRect/>
          </a:stretch>
        </p:blipFill>
        <p:spPr>
          <a:xfrm>
            <a:off x="1835696" y="3068960"/>
            <a:ext cx="5760640" cy="3551079"/>
          </a:xfrm>
          <a:prstGeom prst="rect">
            <a:avLst/>
          </a:prstGeom>
        </p:spPr>
      </p:pic>
      <p:pic>
        <p:nvPicPr>
          <p:cNvPr id="4" name="Immagine 3" descr="DSCN6454.JPG"/>
          <p:cNvPicPr>
            <a:picLocks noChangeAspect="1"/>
          </p:cNvPicPr>
          <p:nvPr/>
        </p:nvPicPr>
        <p:blipFill>
          <a:blip r:embed="rId4" cstate="print"/>
          <a:srcRect b="12821"/>
          <a:stretch>
            <a:fillRect/>
          </a:stretch>
        </p:blipFill>
        <p:spPr>
          <a:xfrm>
            <a:off x="4644008" y="188639"/>
            <a:ext cx="4295067" cy="280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0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Helicopter equipped with laser and xenon </a:t>
            </a:r>
            <a:r>
              <a:rPr lang="en-US" dirty="0" smtClean="0"/>
              <a:t>flasher (NASA funding)</a:t>
            </a:r>
            <a:endParaRPr lang="en-US" dirty="0"/>
          </a:p>
        </p:txBody>
      </p:sp>
      <p:pic>
        <p:nvPicPr>
          <p:cNvPr id="3" name="Immagine 2" descr="IMG_28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196752"/>
            <a:ext cx="4956793" cy="2782761"/>
          </a:xfrm>
          <a:prstGeom prst="rect">
            <a:avLst/>
          </a:prstGeom>
        </p:spPr>
      </p:pic>
      <p:pic>
        <p:nvPicPr>
          <p:cNvPr id="4" name="Immagine 3" descr="IMG_28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4149080"/>
            <a:ext cx="4211960" cy="2364609"/>
          </a:xfrm>
          <a:prstGeom prst="rect">
            <a:avLst/>
          </a:prstGeom>
        </p:spPr>
      </p:pic>
      <p:pic>
        <p:nvPicPr>
          <p:cNvPr id="5" name="Immagine 4" descr="IMG_28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512605" y="3784539"/>
            <a:ext cx="3591397" cy="201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5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253"/>
            <a:ext cx="8229600" cy="754747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Laser flasher </a:t>
            </a:r>
            <a:r>
              <a:rPr lang="fr-FR" dirty="0" err="1" smtClean="0"/>
              <a:t>event</a:t>
            </a:r>
            <a:endParaRPr lang="fr-FR" dirty="0"/>
          </a:p>
        </p:txBody>
      </p:sp>
      <p:pic>
        <p:nvPicPr>
          <p:cNvPr id="7" name="Image 6" descr="allpackets-BALLOON-CPU_TRIGGER-20140825-052344--SMALLCPU_conv084-gray-enlarged-anim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222" y="726718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1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0676"/>
            <a:ext cx="9144000" cy="1097052"/>
          </a:xfrm>
        </p:spPr>
        <p:txBody>
          <a:bodyPr/>
          <a:lstStyle/>
          <a:p>
            <a:r>
              <a:rPr lang="fr-FR" dirty="0" smtClean="0"/>
              <a:t>Laser </a:t>
            </a:r>
            <a:r>
              <a:rPr lang="fr-FR" dirty="0" err="1" smtClean="0"/>
              <a:t>track</a:t>
            </a:r>
            <a:endParaRPr lang="fr-FR" dirty="0"/>
          </a:p>
        </p:txBody>
      </p:sp>
      <p:pic>
        <p:nvPicPr>
          <p:cNvPr id="5" name="Image 4" descr="allpackets-BALLOON-CPU_TRIGGER-20140825-052344--SMALLCPU_conv084-rb-integrat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109" y="1322394"/>
            <a:ext cx="5399994" cy="5399994"/>
          </a:xfrm>
          <a:prstGeom prst="rect">
            <a:avLst/>
          </a:prstGeom>
        </p:spPr>
      </p:pic>
      <p:pic>
        <p:nvPicPr>
          <p:cNvPr id="7" name="Image 6" descr="laserTrackProfile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" y="1501198"/>
            <a:ext cx="3419980" cy="522119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136212" y="1137728"/>
            <a:ext cx="1380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dirty="0" smtClean="0">
                <a:solidFill>
                  <a:prstClr val="black"/>
                </a:solidFill>
              </a:rPr>
              <a:t>Event profile</a:t>
            </a:r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7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5501766" cy="1090768"/>
          </a:xfrm>
        </p:spPr>
        <p:txBody>
          <a:bodyPr>
            <a:normAutofit fontScale="90000"/>
          </a:bodyPr>
          <a:lstStyle/>
          <a:p>
            <a:r>
              <a:rPr lang="fr-FR" dirty="0"/>
              <a:t>First </a:t>
            </a:r>
            <a:r>
              <a:rPr lang="fr-FR" dirty="0" smtClean="0"/>
              <a:t>Light: RAW data</a:t>
            </a:r>
            <a:r>
              <a:rPr lang="fr-FR" dirty="0"/>
              <a:t/>
            </a:r>
            <a:br>
              <a:rPr lang="fr-FR" dirty="0"/>
            </a:br>
            <a:r>
              <a:rPr lang="fr-FR" sz="3600" dirty="0"/>
              <a:t>(images of Timmins city light)</a:t>
            </a:r>
          </a:p>
        </p:txBody>
      </p:sp>
      <p:pic>
        <p:nvPicPr>
          <p:cNvPr id="8" name="Image 7" descr="allpackets-BALLOON-CPU_TRIGGER-20140825-052344--SMALLCPU-integ5pkt-3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72" y="1123328"/>
            <a:ext cx="5039993" cy="503999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0" y="6497849"/>
            <a:ext cx="5628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dirty="0" smtClean="0">
                <a:solidFill>
                  <a:prstClr val="black"/>
                </a:solidFill>
              </a:rPr>
              <a:t>2hrs </a:t>
            </a:r>
            <a:r>
              <a:rPr lang="fr-FR" dirty="0" err="1" smtClean="0">
                <a:solidFill>
                  <a:prstClr val="black"/>
                </a:solidFill>
              </a:rPr>
              <a:t>after</a:t>
            </a:r>
            <a:r>
              <a:rPr lang="fr-FR" dirty="0" smtClean="0">
                <a:solidFill>
                  <a:prstClr val="black"/>
                </a:solidFill>
              </a:rPr>
              <a:t> </a:t>
            </a:r>
            <a:r>
              <a:rPr lang="fr-FR" dirty="0" err="1" smtClean="0">
                <a:solidFill>
                  <a:prstClr val="black"/>
                </a:solidFill>
              </a:rPr>
              <a:t>launch</a:t>
            </a:r>
            <a:r>
              <a:rPr lang="fr-FR" dirty="0" smtClean="0">
                <a:solidFill>
                  <a:prstClr val="black"/>
                </a:solidFill>
              </a:rPr>
              <a:t> (2:54~2:55 UTC) </a:t>
            </a:r>
            <a:r>
              <a:rPr lang="fr-FR" dirty="0" err="1" smtClean="0">
                <a:solidFill>
                  <a:prstClr val="black"/>
                </a:solidFill>
              </a:rPr>
              <a:t>Balloon</a:t>
            </a:r>
            <a:r>
              <a:rPr lang="fr-FR" dirty="0" smtClean="0">
                <a:solidFill>
                  <a:prstClr val="black"/>
                </a:solidFill>
              </a:rPr>
              <a:t> altitude 33.5km</a:t>
            </a:r>
            <a:endParaRPr lang="fr-FR" dirty="0">
              <a:solidFill>
                <a:prstClr val="black"/>
              </a:solidFill>
            </a:endParaRPr>
          </a:p>
        </p:txBody>
      </p:sp>
      <p:pic>
        <p:nvPicPr>
          <p:cNvPr id="19" name="Image 18" descr="GoPro-20140825-025743-par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389" y="421039"/>
            <a:ext cx="3363594" cy="2522694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6610218" y="51707"/>
            <a:ext cx="1397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dirty="0" err="1" smtClean="0">
                <a:solidFill>
                  <a:prstClr val="black"/>
                </a:solidFill>
              </a:rPr>
              <a:t>GoPro</a:t>
            </a:r>
            <a:r>
              <a:rPr lang="fr-FR" dirty="0" smtClean="0">
                <a:solidFill>
                  <a:prstClr val="black"/>
                </a:solidFill>
              </a:rPr>
              <a:t> image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400199" y="6119927"/>
            <a:ext cx="2498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dirty="0" smtClean="0">
                <a:solidFill>
                  <a:prstClr val="black"/>
                </a:solidFill>
              </a:rPr>
              <a:t>PDM CPU_TRIGGER data</a:t>
            </a:r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11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geige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" r="7496"/>
          <a:stretch/>
        </p:blipFill>
        <p:spPr>
          <a:xfrm>
            <a:off x="611560" y="980727"/>
            <a:ext cx="8215064" cy="5964817"/>
          </a:xfrm>
          <a:prstGeom prst="rect">
            <a:avLst/>
          </a:prstGeom>
        </p:spPr>
      </p:pic>
      <p:sp>
        <p:nvSpPr>
          <p:cNvPr id="15" name="Rectangle 41"/>
          <p:cNvSpPr>
            <a:spLocks noGrp="1" noChangeArrowheads="1"/>
          </p:cNvSpPr>
          <p:nvPr>
            <p:ph idx="4294967295"/>
          </p:nvPr>
        </p:nvSpPr>
        <p:spPr>
          <a:xfrm>
            <a:off x="899592" y="260648"/>
            <a:ext cx="7200800" cy="1008112"/>
          </a:xfrm>
        </p:spPr>
        <p:txBody>
          <a:bodyPr wrap="square">
            <a:noAutofit/>
          </a:bodyPr>
          <a:lstStyle/>
          <a:p>
            <a:pPr marL="0" lvl="1" indent="0" algn="ctr">
              <a:buNone/>
            </a:pPr>
            <a:r>
              <a:rPr lang="fr-FR" sz="4400" b="1" dirty="0" err="1" smtClean="0"/>
              <a:t>Cosmic</a:t>
            </a:r>
            <a:r>
              <a:rPr lang="fr-FR" sz="4400" b="1" dirty="0" smtClean="0"/>
              <a:t> </a:t>
            </a:r>
            <a:r>
              <a:rPr lang="fr-FR" sz="4400" b="1" dirty="0" smtClean="0"/>
              <a:t>ray </a:t>
            </a:r>
            <a:r>
              <a:rPr lang="fr-FR" sz="4400" b="1" dirty="0" err="1" smtClean="0"/>
              <a:t>intensity</a:t>
            </a:r>
            <a:r>
              <a:rPr lang="fr-FR" sz="4400" b="1" dirty="0" smtClean="0"/>
              <a:t> (Geiger)</a:t>
            </a:r>
            <a:endParaRPr lang="fr-FR" sz="4400" b="1" dirty="0"/>
          </a:p>
        </p:txBody>
      </p:sp>
    </p:spTree>
    <p:extLst>
      <p:ext uri="{BB962C8B-B14F-4D97-AF65-F5344CB8AC3E}">
        <p14:creationId xmlns:p14="http://schemas.microsoft.com/office/powerpoint/2010/main" val="220194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88640"/>
            <a:ext cx="28472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Advantages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2492896"/>
            <a:ext cx="6260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Several orders of magnitude of active area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14887" y="1844824"/>
            <a:ext cx="3573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Uniform sky coverage 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14887" y="1114872"/>
            <a:ext cx="4600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Uniform distance from shower</a:t>
            </a:r>
            <a:endParaRPr lang="en-US" sz="28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514887" y="3284984"/>
            <a:ext cx="4457602" cy="2828759"/>
            <a:chOff x="514887" y="3284984"/>
            <a:chExt cx="4457602" cy="2828759"/>
          </a:xfrm>
        </p:grpSpPr>
        <p:sp>
          <p:nvSpPr>
            <p:cNvPr id="9" name="TextBox 8"/>
            <p:cNvSpPr txBox="1"/>
            <p:nvPr/>
          </p:nvSpPr>
          <p:spPr>
            <a:xfrm>
              <a:off x="667287" y="4221088"/>
              <a:ext cx="42963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Expensive, space constraints</a:t>
              </a:r>
              <a:endParaRPr lang="en-US" sz="28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8627" y="4896708"/>
              <a:ext cx="42738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Small signal </a:t>
              </a:r>
              <a:r>
                <a:rPr lang="en-US" sz="2800" dirty="0" smtClean="0">
                  <a:sym typeface="Wingdings" pitchFamily="2" charset="2"/>
                </a:rPr>
                <a:t> Large optics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514887" y="3284984"/>
              <a:ext cx="3539476" cy="2828759"/>
              <a:chOff x="514887" y="3284984"/>
              <a:chExt cx="3539476" cy="2828759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514887" y="3284984"/>
                <a:ext cx="3474028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 smtClean="0"/>
                  <a:t>Disadvantages</a:t>
                </a:r>
                <a:endParaRPr lang="en-US" sz="4400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98957" y="5590523"/>
                <a:ext cx="335540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/>
                  <a:t>Poor </a:t>
                </a:r>
                <a:r>
                  <a:rPr lang="en-US" sz="2800" dirty="0" err="1" smtClean="0"/>
                  <a:t>Xmax</a:t>
                </a:r>
                <a:r>
                  <a:rPr lang="en-US" sz="2800" dirty="0" smtClean="0"/>
                  <a:t> resolution</a:t>
                </a:r>
                <a:endParaRPr lang="en-US" sz="2800" dirty="0" smtClean="0">
                  <a:sym typeface="Wingdings" pitchFamily="2" charset="2"/>
                </a:endParaRPr>
              </a:p>
            </p:txBody>
          </p:sp>
        </p:grpSp>
      </p:grpSp>
      <p:pic>
        <p:nvPicPr>
          <p:cNvPr id="12" name="Picture 3" descr="C:\Documents and Settings\marco\Documenti\Downloads\ifae09_casolino_Page_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71" t="53256" b="4916"/>
          <a:stretch/>
        </p:blipFill>
        <p:spPr bwMode="auto">
          <a:xfrm>
            <a:off x="6768571" y="188640"/>
            <a:ext cx="2293408" cy="286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Documents and Settings\marco\Documenti\Downloads\ifae09_casolino_Page_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00" t="53529" r="30200"/>
          <a:stretch/>
        </p:blipFill>
        <p:spPr bwMode="auto">
          <a:xfrm>
            <a:off x="6863644" y="3356992"/>
            <a:ext cx="2153868" cy="318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89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7597" y="-66644"/>
            <a:ext cx="8387919" cy="56611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fr-FR" dirty="0" err="1" smtClean="0"/>
              <a:t>Balloon</a:t>
            </a:r>
            <a:r>
              <a:rPr lang="fr-FR" dirty="0" smtClean="0"/>
              <a:t> Flight </a:t>
            </a:r>
            <a:r>
              <a:rPr lang="fr-FR" dirty="0" err="1" smtClean="0"/>
              <a:t>Trajectory</a:t>
            </a:r>
            <a:endParaRPr lang="fr-FR" dirty="0"/>
          </a:p>
        </p:txBody>
      </p:sp>
      <p:pic>
        <p:nvPicPr>
          <p:cNvPr id="10" name="Image 9" descr="helicopterTrajector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82369"/>
            <a:ext cx="9144000" cy="2664881"/>
          </a:xfrm>
          <a:prstGeom prst="rect">
            <a:avLst/>
          </a:prstGeom>
        </p:spPr>
      </p:pic>
      <p:pic>
        <p:nvPicPr>
          <p:cNvPr id="12" name="Image 11" descr="EBtrajectory-snapsho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9468"/>
            <a:ext cx="9144000" cy="3957851"/>
          </a:xfrm>
          <a:prstGeom prst="rect">
            <a:avLst/>
          </a:prstGeom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0" y="6473328"/>
            <a:ext cx="2740276" cy="3739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 smtClean="0"/>
              <a:t>Helicopter</a:t>
            </a:r>
            <a:r>
              <a:rPr lang="fr-FR" dirty="0" smtClean="0"/>
              <a:t> </a:t>
            </a:r>
            <a:r>
              <a:rPr lang="fr-FR" dirty="0" err="1" smtClean="0"/>
              <a:t>Trajectory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800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r 2"/>
          <p:cNvGrpSpPr/>
          <p:nvPr/>
        </p:nvGrpSpPr>
        <p:grpSpPr>
          <a:xfrm>
            <a:off x="35182" y="630967"/>
            <a:ext cx="9117142" cy="4916546"/>
            <a:chOff x="35496" y="1244285"/>
            <a:chExt cx="9117142" cy="4916546"/>
          </a:xfrm>
        </p:grpSpPr>
        <p:pic>
          <p:nvPicPr>
            <p:cNvPr id="6" name="Image 5" descr="lake euso&amp;eus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1402728"/>
              <a:ext cx="9117142" cy="4416115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4479745" y="1244285"/>
              <a:ext cx="4664255" cy="49165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7" name="Image 6" descr="lake euso&amp;eus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4" y="789410"/>
            <a:ext cx="9117142" cy="4416115"/>
          </a:xfrm>
          <a:prstGeom prst="rect">
            <a:avLst/>
          </a:prstGeom>
        </p:spPr>
      </p:pic>
      <p:pic>
        <p:nvPicPr>
          <p:cNvPr id="11" name="Image 10" descr="IMG_30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324" y="295785"/>
            <a:ext cx="2700000" cy="1800000"/>
          </a:xfrm>
          <a:prstGeom prst="rect">
            <a:avLst/>
          </a:prstGeom>
        </p:spPr>
      </p:pic>
      <p:pic>
        <p:nvPicPr>
          <p:cNvPr id="12" name="Image 11" descr="IMG_301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2" y="3696758"/>
            <a:ext cx="2159996" cy="3239996"/>
          </a:xfrm>
          <a:prstGeom prst="rect">
            <a:avLst/>
          </a:prstGeom>
        </p:spPr>
      </p:pic>
      <p:pic>
        <p:nvPicPr>
          <p:cNvPr id="13" name="Image 12" descr="IMG_301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433" y="4275627"/>
            <a:ext cx="1679998" cy="2519998"/>
          </a:xfrm>
          <a:prstGeom prst="rect">
            <a:avLst/>
          </a:prstGeom>
        </p:spPr>
      </p:pic>
      <p:pic>
        <p:nvPicPr>
          <p:cNvPr id="15" name="Image 14" descr="IMG_303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324" y="4013282"/>
            <a:ext cx="4320000" cy="2880000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622856" y="34383"/>
            <a:ext cx="4829468" cy="755027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Landing and </a:t>
            </a:r>
            <a:r>
              <a:rPr lang="fr-FR" dirty="0" err="1" smtClean="0"/>
              <a:t>recovery</a:t>
            </a:r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975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MINI-EUSO </a:t>
            </a:r>
            <a:br>
              <a:rPr lang="it-IT" dirty="0" smtClean="0">
                <a:solidFill>
                  <a:schemeClr val="bg1"/>
                </a:solidFill>
              </a:rPr>
            </a:br>
            <a:r>
              <a:rPr lang="it-IT" dirty="0" smtClean="0">
                <a:solidFill>
                  <a:schemeClr val="bg1"/>
                </a:solidFill>
              </a:rPr>
              <a:t>measurement of UV from ISS</a:t>
            </a:r>
            <a:r>
              <a:rPr lang="it-IT" dirty="0" smtClean="0">
                <a:solidFill>
                  <a:schemeClr val="bg1"/>
                </a:solidFill>
              </a:rPr>
              <a:t/>
            </a:r>
            <a:br>
              <a:rPr lang="it-IT" dirty="0" smtClean="0">
                <a:solidFill>
                  <a:schemeClr val="bg1"/>
                </a:solidFill>
              </a:rPr>
            </a:b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2" y="2060848"/>
            <a:ext cx="377422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 smtClean="0">
                <a:solidFill>
                  <a:schemeClr val="bg1"/>
                </a:solidFill>
              </a:rPr>
              <a:t>Approved by</a:t>
            </a:r>
          </a:p>
          <a:p>
            <a:pPr marL="0" indent="0">
              <a:buNone/>
            </a:pPr>
            <a:r>
              <a:rPr lang="it-IT" sz="2000" dirty="0">
                <a:solidFill>
                  <a:schemeClr val="bg1"/>
                </a:solidFill>
              </a:rPr>
              <a:t>	</a:t>
            </a:r>
            <a:r>
              <a:rPr lang="it-IT" sz="2000" dirty="0" smtClean="0">
                <a:solidFill>
                  <a:schemeClr val="bg1"/>
                </a:solidFill>
              </a:rPr>
              <a:t>Italian space agency (vus-2) </a:t>
            </a:r>
          </a:p>
          <a:p>
            <a:pPr marL="0" indent="0">
              <a:buNone/>
            </a:pPr>
            <a:r>
              <a:rPr lang="it-IT" sz="2000" dirty="0">
                <a:solidFill>
                  <a:schemeClr val="bg1"/>
                </a:solidFill>
              </a:rPr>
              <a:t>	</a:t>
            </a:r>
            <a:r>
              <a:rPr lang="it-IT" sz="2000" dirty="0" smtClean="0">
                <a:solidFill>
                  <a:schemeClr val="bg1"/>
                </a:solidFill>
              </a:rPr>
              <a:t>Russian space agency</a:t>
            </a:r>
          </a:p>
          <a:p>
            <a:pPr marL="0" indent="0">
              <a:buNone/>
            </a:pPr>
            <a:r>
              <a:rPr lang="it-IT" sz="2000" dirty="0" smtClean="0">
                <a:solidFill>
                  <a:schemeClr val="bg1"/>
                </a:solidFill>
              </a:rPr>
              <a:t>(UV atmosphera)</a:t>
            </a:r>
          </a:p>
          <a:p>
            <a:pPr marL="0" indent="0">
              <a:buNone/>
            </a:pPr>
            <a:endParaRPr lang="it-IT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it-IT" sz="2000" dirty="0" smtClean="0">
                <a:solidFill>
                  <a:schemeClr val="bg1"/>
                </a:solidFill>
              </a:rPr>
              <a:t>Launch end 2016</a:t>
            </a:r>
            <a:endParaRPr lang="it-IT" sz="2000" dirty="0" smtClean="0">
              <a:solidFill>
                <a:schemeClr val="bg1"/>
              </a:solidFill>
            </a:endParaRPr>
          </a:p>
          <a:p>
            <a:endParaRPr lang="it-IT" sz="2000" dirty="0">
              <a:solidFill>
                <a:schemeClr val="bg1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2086510"/>
              </p:ext>
            </p:extLst>
          </p:nvPr>
        </p:nvGraphicFramePr>
        <p:xfrm>
          <a:off x="3563888" y="1772816"/>
          <a:ext cx="4968552" cy="312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" name="Documento" r:id="rId3" imgW="6473952" imgH="4079071" progId="Word.Document.12">
                  <p:embed/>
                </p:oleObj>
              </mc:Choice>
              <mc:Fallback>
                <p:oleObj name="Documento" r:id="rId3" imgW="6473952" imgH="4079071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888" y="1772816"/>
                        <a:ext cx="4968552" cy="31297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808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1556792"/>
            <a:ext cx="5915000" cy="4525963"/>
          </a:xfrm>
        </p:spPr>
        <p:txBody>
          <a:bodyPr>
            <a:normAutofit fontScale="85000" lnSpcReduction="20000"/>
          </a:bodyPr>
          <a:lstStyle/>
          <a:p>
            <a:r>
              <a:rPr lang="it-IT" b="1" i="1" dirty="0" smtClean="0"/>
              <a:t> </a:t>
            </a:r>
            <a:r>
              <a:rPr lang="it-IT" dirty="0" smtClean="0"/>
              <a:t>a.1</a:t>
            </a:r>
            <a:r>
              <a:rPr lang="it-IT" dirty="0" smtClean="0"/>
              <a:t>) UV emissions from night-Earth </a:t>
            </a:r>
          </a:p>
          <a:p>
            <a:pPr marL="799540" lvl="2" indent="0">
              <a:buNone/>
            </a:pPr>
            <a:r>
              <a:rPr lang="it-IT" i="1" dirty="0" smtClean="0"/>
              <a:t>6.5 km resolution, from 2.5mus and above +-51° </a:t>
            </a:r>
          </a:p>
          <a:p>
            <a:pPr marL="799540" lvl="2" indent="0">
              <a:buNone/>
            </a:pPr>
            <a:r>
              <a:rPr lang="it-IT" i="1" dirty="0" smtClean="0"/>
              <a:t>Noise from different lightning conditions, moon phase</a:t>
            </a:r>
          </a:p>
          <a:p>
            <a:pPr marL="799540" lvl="2" indent="0">
              <a:buNone/>
            </a:pPr>
            <a:r>
              <a:rPr lang="it-IT" i="1" dirty="0" smtClean="0"/>
              <a:t>Noise from different inclinations  </a:t>
            </a:r>
          </a:p>
          <a:p>
            <a:r>
              <a:rPr lang="it-IT" i="1" dirty="0" smtClean="0"/>
              <a:t>a.2) Map of the Earth in UV </a:t>
            </a:r>
            <a:endParaRPr lang="it-IT" dirty="0" smtClean="0"/>
          </a:p>
          <a:p>
            <a:r>
              <a:rPr lang="it-IT" i="1" dirty="0" smtClean="0"/>
              <a:t>a.3) Study of atmospheric phenomena </a:t>
            </a:r>
            <a:endParaRPr lang="it-IT" dirty="0" smtClean="0"/>
          </a:p>
          <a:p>
            <a:r>
              <a:rPr lang="it-IT" dirty="0" smtClean="0"/>
              <a:t>a.4) Bioluminescence of Animal and vegetal organisms </a:t>
            </a:r>
          </a:p>
          <a:p>
            <a:r>
              <a:rPr lang="it-IT" i="1" dirty="0" smtClean="0"/>
              <a:t>a.4) Study of meteors </a:t>
            </a:r>
          </a:p>
          <a:p>
            <a:pPr lvl="2"/>
            <a:r>
              <a:rPr lang="it-IT" i="1" dirty="0" smtClean="0"/>
              <a:t>Search for Strange quark matter</a:t>
            </a:r>
          </a:p>
          <a:p>
            <a:pPr lvl="2"/>
            <a:r>
              <a:rPr lang="it-IT" i="1" dirty="0" smtClean="0"/>
              <a:t>Space Debris assessment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  <a:prstGeom prst="rect">
            <a:avLst/>
          </a:prstGeom>
          <a:solidFill>
            <a:schemeClr val="tx1"/>
          </a:solidFill>
        </p:spPr>
        <p:txBody>
          <a:bodyPr vert="horz" lIns="91376" tIns="45688" rIns="91376" bIns="45688" rtlCol="0" anchor="ctr">
            <a:normAutofit fontScale="90000"/>
          </a:bodyPr>
          <a:lstStyle>
            <a:lvl1pPr algn="l" defTabSz="45688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MINI-EUSO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it-IT" b="1" i="1" dirty="0"/>
              <a:t>Scientific objectives</a:t>
            </a:r>
            <a:r>
              <a:rPr lang="it-IT" dirty="0"/>
              <a:t/>
            </a:r>
            <a:br>
              <a:rPr lang="it-IT" dirty="0"/>
            </a:br>
            <a:endParaRPr lang="en-US" dirty="0"/>
          </a:p>
        </p:txBody>
      </p:sp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772816"/>
            <a:ext cx="3276600" cy="3276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356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497889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i="1" dirty="0" smtClean="0"/>
              <a:t>b.1</a:t>
            </a:r>
            <a:r>
              <a:rPr lang="it-IT" i="1" dirty="0"/>
              <a:t>) First use of Fresnel lenses in </a:t>
            </a:r>
            <a:r>
              <a:rPr lang="it-IT" i="1" dirty="0" smtClean="0"/>
              <a:t>space</a:t>
            </a:r>
          </a:p>
          <a:p>
            <a:pPr marL="0" indent="0">
              <a:buNone/>
            </a:pPr>
            <a:r>
              <a:rPr lang="it-IT" i="1" dirty="0" smtClean="0"/>
              <a:t>b.2</a:t>
            </a:r>
            <a:r>
              <a:rPr lang="it-IT" i="1" dirty="0"/>
              <a:t>) Optimization of characteristics and performances of   </a:t>
            </a:r>
            <a:r>
              <a:rPr lang="it-IT" i="1" dirty="0" smtClean="0"/>
              <a:t>EUSO</a:t>
            </a:r>
          </a:p>
          <a:p>
            <a:pPr marL="0" indent="0">
              <a:buNone/>
            </a:pPr>
            <a:r>
              <a:rPr lang="it-IT" i="1" dirty="0"/>
              <a:t>b</a:t>
            </a:r>
            <a:r>
              <a:rPr lang="it-IT" i="1" dirty="0" smtClean="0"/>
              <a:t>.3</a:t>
            </a:r>
            <a:r>
              <a:rPr lang="it-IT" i="1" dirty="0"/>
              <a:t>) Raise the technological readiness </a:t>
            </a:r>
            <a:r>
              <a:rPr lang="it-IT" i="1" dirty="0" smtClean="0"/>
              <a:t>level of the Hardware</a:t>
            </a:r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  <a:solidFill>
            <a:schemeClr val="tx1"/>
          </a:solidFill>
        </p:spPr>
        <p:txBody>
          <a:bodyPr vert="horz" lIns="91376" tIns="45688" rIns="91376" bIns="45688" rtlCol="0" anchor="ctr">
            <a:normAutofit fontScale="90000" lnSpcReduction="20000"/>
          </a:bodyPr>
          <a:lstStyle>
            <a:lvl1pPr algn="l" defTabSz="45688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MINI-EUSO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it-IT" b="1" i="1" dirty="0" smtClean="0"/>
              <a:t>Technologial objectives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28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/>
            <a:endParaRPr lang="it-IT">
              <a:solidFill>
                <a:prstClr val="black"/>
              </a:solidFill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0" y="1533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10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Tabella 1: Caratteristiche principali dell’esperimento MINI-EUSO</a:t>
            </a:r>
            <a:r>
              <a:rPr lang="it-IT" sz="6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it-IT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7349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340768"/>
            <a:ext cx="3276600" cy="32766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95537" y="1700808"/>
            <a:ext cx="4752528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914400">
              <a:buFont typeface="Arial" pitchFamily="34" charset="0"/>
              <a:buChar char="•"/>
            </a:pPr>
            <a:r>
              <a:rPr lang="it-IT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Nessuna mappa UV notte</a:t>
            </a:r>
          </a:p>
          <a:p>
            <a:pPr marL="457200" indent="-457200" defTabSz="914400">
              <a:buFont typeface="Arial" pitchFamily="34" charset="0"/>
              <a:buChar char="•"/>
            </a:pPr>
            <a:r>
              <a:rPr lang="it-IT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Tatiana 1 pixel</a:t>
            </a:r>
          </a:p>
          <a:p>
            <a:pPr marL="457200" indent="-457200" defTabSz="914400">
              <a:buFont typeface="Arial" pitchFamily="34" charset="0"/>
              <a:buChar char="•"/>
            </a:pPr>
            <a:r>
              <a:rPr lang="it-IT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Fluttuazioni spaziali e temporali ms ms, s</a:t>
            </a:r>
          </a:p>
          <a:p>
            <a:pPr marL="457200" indent="-457200" defTabSz="914400">
              <a:buFont typeface="Arial" pitchFamily="34" charset="0"/>
              <a:buChar char="•"/>
            </a:pPr>
            <a:r>
              <a:rPr lang="it-IT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Trigger </a:t>
            </a:r>
            <a:r>
              <a:rPr lang="it-IT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su </a:t>
            </a:r>
            <a:r>
              <a:rPr lang="it-IT" sz="2400" dirty="0" smtClean="0">
                <a:solidFill>
                  <a:prstClr val="white"/>
                </a:solidFill>
                <a:latin typeface="Symbol" pitchFamily="18" charset="2"/>
                <a:cs typeface="Times New Roman" pitchFamily="18" charset="0"/>
              </a:rPr>
              <a:t>m</a:t>
            </a:r>
            <a:r>
              <a:rPr lang="it-IT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it-IT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 ms</a:t>
            </a:r>
            <a:r>
              <a:rPr lang="it-IT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it-IT" sz="2800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defTabSz="914400">
              <a:buFont typeface="Arial" pitchFamily="34" charset="0"/>
              <a:buChar char="•"/>
            </a:pPr>
            <a:r>
              <a:rPr lang="it-IT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Variazioni a lungo periodo </a:t>
            </a:r>
          </a:p>
          <a:p>
            <a:pPr marL="457200" lvl="1" defTabSz="914400"/>
            <a:r>
              <a:rPr lang="it-IT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it-IT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Terreno</a:t>
            </a:r>
          </a:p>
          <a:p>
            <a:pPr marL="457200" lvl="1" defTabSz="914400"/>
            <a:r>
              <a:rPr lang="it-IT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it-IT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Fase lunare</a:t>
            </a:r>
          </a:p>
          <a:p>
            <a:pPr marL="457200" lvl="1" defTabSz="914400"/>
            <a:r>
              <a:rPr lang="it-IT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it-IT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Nadir / Tilt (0-4 gradi)</a:t>
            </a:r>
          </a:p>
          <a:p>
            <a:pPr marL="457200" indent="-457200" defTabSz="914400">
              <a:buFont typeface="Arial" pitchFamily="34" charset="0"/>
              <a:buChar char="•"/>
            </a:pPr>
            <a:endParaRPr lang="it-IT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  <a:prstGeom prst="rect">
            <a:avLst/>
          </a:prstGeom>
          <a:solidFill>
            <a:schemeClr val="tx1"/>
          </a:solidFill>
        </p:spPr>
        <p:txBody>
          <a:bodyPr vert="horz" lIns="91376" tIns="45688" rIns="91376" bIns="45688" rtlCol="0" anchor="ctr">
            <a:normAutofit/>
          </a:bodyPr>
          <a:lstStyle>
            <a:lvl1pPr algn="l" defTabSz="45688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Measure of UV background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683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Location</a:t>
            </a:r>
            <a:endParaRPr lang="it-IT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56792"/>
            <a:ext cx="570989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026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107950" y="44450"/>
            <a:ext cx="8229600" cy="990600"/>
          </a:xfrm>
        </p:spPr>
        <p:txBody>
          <a:bodyPr/>
          <a:lstStyle/>
          <a:p>
            <a:pPr eaLnBrk="1" hangingPunct="1"/>
            <a:r>
              <a:rPr lang="en-US" smtClean="0"/>
              <a:t>Mini-EUSO mechanics</a:t>
            </a:r>
            <a:endParaRPr lang="ru-RU" smtClean="0"/>
          </a:p>
        </p:txBody>
      </p:sp>
      <p:sp>
        <p:nvSpPr>
          <p:cNvPr id="19459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259263" cy="4937125"/>
          </a:xfrm>
        </p:spPr>
        <p:txBody>
          <a:bodyPr/>
          <a:lstStyle/>
          <a:p>
            <a:pPr eaLnBrk="1" hangingPunct="1"/>
            <a:r>
              <a:rPr lang="en-US" smtClean="0"/>
              <a:t>Experiment “Relaxation” on the ISS</a:t>
            </a:r>
            <a:endParaRPr lang="ru-RU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64653"/>
                </a:solidFill>
              </a:rPr>
              <a:t>15th International JEM-EUSO Meeting</a:t>
            </a:r>
            <a:endParaRPr lang="ru-RU">
              <a:solidFill>
                <a:srgbClr val="464653"/>
              </a:solidFill>
              <a:latin typeface="Calibri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3790A-1CA9-402A-ACBC-FA97A31CD78B}" type="slidenum">
              <a:rPr lang="ru-RU">
                <a:solidFill>
                  <a:srgbClr val="464653"/>
                </a:solidFill>
              </a:rPr>
              <a:pPr/>
              <a:t>37</a:t>
            </a:fld>
            <a:endParaRPr lang="ru-RU">
              <a:solidFill>
                <a:srgbClr val="464653"/>
              </a:solidFill>
            </a:endParaRPr>
          </a:p>
        </p:txBody>
      </p:sp>
      <p:pic>
        <p:nvPicPr>
          <p:cNvPr id="19462" name="Picture 2" descr="http://www.energia.ru/ru/iss/researches/images/techn62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2081213"/>
            <a:ext cx="5715000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4" descr="http://ru.convdocs.org/pars_docs/refs/28/27250/27250_html_m15f4e62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1625" y="193675"/>
            <a:ext cx="3727450" cy="561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TextBox 8"/>
          <p:cNvSpPr txBox="1">
            <a:spLocks noChangeArrowheads="1"/>
          </p:cNvSpPr>
          <p:nvPr/>
        </p:nvSpPr>
        <p:spPr bwMode="auto">
          <a:xfrm>
            <a:off x="142875" y="5867400"/>
            <a:ext cx="6732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charset="0"/>
                <a:cs typeface="Arial" charset="0"/>
              </a:rPr>
              <a:t>Mechanical interface with UV window could be similar.</a:t>
            </a:r>
            <a:endParaRPr lang="ru-RU" b="1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08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8229600" cy="1143000"/>
          </a:xfrm>
        </p:spPr>
        <p:txBody>
          <a:bodyPr/>
          <a:lstStyle/>
          <a:p>
            <a:r>
              <a:rPr lang="it-IT" dirty="0" smtClean="0"/>
              <a:t>UV transparent window</a:t>
            </a:r>
            <a:endParaRPr lang="it-IT" dirty="0"/>
          </a:p>
        </p:txBody>
      </p:sp>
      <p:sp>
        <p:nvSpPr>
          <p:cNvPr id="4" name="AutoShape 2" descr="Inline image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it-IT">
              <a:solidFill>
                <a:prstClr val="black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940" y="2271192"/>
            <a:ext cx="5553075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51" y="2420888"/>
            <a:ext cx="4814793" cy="2730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864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dministrator\Desktop\teeest\RIC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381000"/>
            <a:ext cx="9490734" cy="618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533400" y="5334000"/>
            <a:ext cx="51481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it-IT" dirty="0" smtClean="0">
                <a:solidFill>
                  <a:srgbClr val="FF0000"/>
                </a:solidFill>
              </a:rPr>
              <a:t>Alteino  </a:t>
            </a:r>
            <a:r>
              <a:rPr lang="it-IT" dirty="0">
                <a:solidFill>
                  <a:srgbClr val="FF0000"/>
                </a:solidFill>
              </a:rPr>
              <a:t>&amp; Lazio detectors inside PIRS module of ISS</a:t>
            </a: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 flipV="1">
            <a:off x="990600" y="3276600"/>
            <a:ext cx="533400" cy="2133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it-IT">
              <a:solidFill>
                <a:prstClr val="black"/>
              </a:solidFill>
            </a:endParaRP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 flipV="1">
            <a:off x="2209800" y="3581400"/>
            <a:ext cx="990600" cy="1752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it-IT">
              <a:solidFill>
                <a:prstClr val="black"/>
              </a:solidFill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2590800" y="5867400"/>
            <a:ext cx="1360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it-IT">
                <a:solidFill>
                  <a:srgbClr val="FF0000"/>
                </a:solidFill>
              </a:rPr>
              <a:t>To Soyuz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3352800" y="6248400"/>
            <a:ext cx="0" cy="609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it-IT">
              <a:solidFill>
                <a:prstClr val="black"/>
              </a:solidFill>
            </a:endParaRP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2971800" y="990600"/>
            <a:ext cx="1039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it-IT">
                <a:solidFill>
                  <a:srgbClr val="FF0000"/>
                </a:solidFill>
              </a:rPr>
              <a:t>To ISS</a:t>
            </a:r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 flipV="1">
            <a:off x="3429000" y="381000"/>
            <a:ext cx="0" cy="762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it-IT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28966" y="381000"/>
            <a:ext cx="9985073" cy="646331"/>
          </a:xfrm>
          <a:prstGeom prst="rect">
            <a:avLst/>
          </a:prstGeom>
          <a:solidFill>
            <a:schemeClr val="accent2">
              <a:lumMod val="40000"/>
              <a:lumOff val="60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it-IT" sz="3600" b="1" dirty="0" smtClean="0">
                <a:solidFill>
                  <a:prstClr val="black"/>
                </a:solidFill>
              </a:rPr>
              <a:t>LAZIO and Alteino detectors on </a:t>
            </a:r>
            <a:r>
              <a:rPr lang="it-IT" sz="3600" b="1" dirty="0" smtClean="0">
                <a:solidFill>
                  <a:prstClr val="black"/>
                </a:solidFill>
              </a:rPr>
              <a:t>ISS  </a:t>
            </a:r>
            <a:r>
              <a:rPr lang="it-IT" sz="3600" b="1" dirty="0" smtClean="0">
                <a:solidFill>
                  <a:prstClr val="black"/>
                </a:solidFill>
              </a:rPr>
              <a:t>(2005)</a:t>
            </a:r>
            <a:endParaRPr lang="it-IT" sz="3600" b="1" dirty="0">
              <a:solidFill>
                <a:prstClr val="black"/>
              </a:solidFill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0" y="1700807"/>
            <a:ext cx="1633011" cy="461665"/>
          </a:xfrm>
          <a:prstGeom prst="rect">
            <a:avLst/>
          </a:prstGeom>
          <a:solidFill>
            <a:schemeClr val="accent2">
              <a:lumMod val="40000"/>
              <a:lumOff val="60000"/>
              <a:alpha val="75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eaLnBrk="1" hangingPunct="1"/>
            <a:r>
              <a:rPr lang="it-IT" sz="2400" b="1" dirty="0" smtClean="0">
                <a:solidFill>
                  <a:prstClr val="black"/>
                </a:solidFill>
                <a:latin typeface="Times New Roman" pitchFamily="18" charset="0"/>
              </a:rPr>
              <a:t>Grounding</a:t>
            </a:r>
            <a:endParaRPr lang="it-IT" sz="24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896907" y="3512403"/>
            <a:ext cx="1678729" cy="830997"/>
          </a:xfrm>
          <a:prstGeom prst="rect">
            <a:avLst/>
          </a:prstGeom>
          <a:solidFill>
            <a:schemeClr val="accent2">
              <a:lumMod val="40000"/>
              <a:lumOff val="60000"/>
              <a:alpha val="75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eaLnBrk="1" hangingPunct="1"/>
            <a:r>
              <a:rPr lang="it-IT" sz="2400" b="1" dirty="0" smtClean="0">
                <a:solidFill>
                  <a:prstClr val="black"/>
                </a:solidFill>
                <a:latin typeface="Times New Roman" pitchFamily="18" charset="0"/>
              </a:rPr>
              <a:t>28V power </a:t>
            </a:r>
          </a:p>
          <a:p>
            <a:pPr algn="ctr" defTabSz="914400" eaLnBrk="1" hangingPunct="1"/>
            <a:r>
              <a:rPr lang="it-IT" sz="2400" b="1" dirty="0" smtClean="0">
                <a:solidFill>
                  <a:prstClr val="black"/>
                </a:solidFill>
                <a:latin typeface="Times New Roman" pitchFamily="18" charset="0"/>
              </a:rPr>
              <a:t>supply</a:t>
            </a:r>
            <a:endParaRPr lang="it-IT" sz="24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472983" y="2348880"/>
            <a:ext cx="1451038" cy="830997"/>
          </a:xfrm>
          <a:prstGeom prst="rect">
            <a:avLst/>
          </a:prstGeom>
          <a:solidFill>
            <a:schemeClr val="accent2">
              <a:lumMod val="40000"/>
              <a:lumOff val="60000"/>
              <a:alpha val="75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eaLnBrk="1" hangingPunct="1"/>
            <a:r>
              <a:rPr lang="it-IT" sz="2400" b="1" dirty="0" smtClean="0">
                <a:solidFill>
                  <a:prstClr val="black"/>
                </a:solidFill>
                <a:latin typeface="Times New Roman" pitchFamily="18" charset="0"/>
              </a:rPr>
              <a:t>PCMCIA</a:t>
            </a:r>
          </a:p>
          <a:p>
            <a:pPr algn="ctr" defTabSz="914400" eaLnBrk="1" hangingPunct="1"/>
            <a:r>
              <a:rPr lang="it-IT" sz="2400" b="1" dirty="0" smtClean="0">
                <a:solidFill>
                  <a:prstClr val="black"/>
                </a:solidFill>
                <a:latin typeface="Times New Roman" pitchFamily="18" charset="0"/>
              </a:rPr>
              <a:t>card</a:t>
            </a:r>
            <a:endParaRPr lang="it-IT" sz="24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693913"/>
            <a:ext cx="4632328" cy="271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 descr="http://www.asi.it/files/imagecache/news_image/images/Altea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2" y="3243376"/>
            <a:ext cx="3894335" cy="272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06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0" name="Picture 2" descr="C:\Documents and Settings\marco\Documenti\Downloads\ifae09_casolino_Page_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6350"/>
            <a:ext cx="9129713" cy="684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18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72816" y="260648"/>
            <a:ext cx="8229600" cy="1143000"/>
          </a:xfrm>
        </p:spPr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KLYPVE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1"/>
            <a:ext cx="4114800" cy="492514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 </a:t>
            </a:r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 smtClean="0">
                <a:solidFill>
                  <a:schemeClr val="bg1"/>
                </a:solidFill>
              </a:rPr>
              <a:t>Russian Federal </a:t>
            </a:r>
            <a:r>
              <a:rPr lang="en-US" dirty="0">
                <a:solidFill>
                  <a:schemeClr val="bg1"/>
                </a:solidFill>
              </a:rPr>
              <a:t>Space Program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Passed </a:t>
            </a:r>
            <a:r>
              <a:rPr lang="en-US" dirty="0">
                <a:solidFill>
                  <a:schemeClr val="bg1"/>
                </a:solidFill>
              </a:rPr>
              <a:t>the stage of preliminary design (pre-phase A</a:t>
            </a:r>
            <a:r>
              <a:rPr lang="en-US" dirty="0" smtClean="0">
                <a:solidFill>
                  <a:schemeClr val="bg1"/>
                </a:solidFill>
              </a:rPr>
              <a:t>) with </a:t>
            </a:r>
            <a:r>
              <a:rPr lang="en-US" dirty="0" err="1" smtClean="0">
                <a:solidFill>
                  <a:schemeClr val="bg1"/>
                </a:solidFill>
              </a:rPr>
              <a:t>Roscosmoc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Technical requirements, </a:t>
            </a:r>
            <a:r>
              <a:rPr lang="en-US" dirty="0" err="1" smtClean="0">
                <a:solidFill>
                  <a:schemeClr val="bg1"/>
                </a:solidFill>
              </a:rPr>
              <a:t>accomodation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operations study performed by </a:t>
            </a:r>
            <a:r>
              <a:rPr lang="en-US" dirty="0" err="1" smtClean="0">
                <a:solidFill>
                  <a:schemeClr val="bg1"/>
                </a:solidFill>
              </a:rPr>
              <a:t>Energia</a:t>
            </a:r>
            <a:r>
              <a:rPr lang="en-US" dirty="0" smtClean="0">
                <a:solidFill>
                  <a:schemeClr val="bg1"/>
                </a:solidFill>
              </a:rPr>
              <a:t> space corporation  </a:t>
            </a:r>
            <a:endParaRPr lang="en-US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5" name="Immagine 3" descr="klypve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551229" y="1497444"/>
            <a:ext cx="6282402" cy="409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3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Location on ISS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 descr="F:\WORK\SINP\2013\КЛПВЭ\ISS\IS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4" y="892176"/>
            <a:ext cx="7786687" cy="546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1428728" y="2928933"/>
            <a:ext cx="1428760" cy="121444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/>
            <a:endParaRPr lang="it-IT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928669" y="1412776"/>
            <a:ext cx="2428875" cy="654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r>
              <a:rPr lang="en-US" altLang="ru-RU" b="1" dirty="0">
                <a:solidFill>
                  <a:srgbClr val="FF0000"/>
                </a:solidFill>
              </a:rPr>
              <a:t>Mini Research </a:t>
            </a:r>
            <a:r>
              <a:rPr lang="en-US" altLang="ru-RU" b="1" dirty="0" smtClean="0">
                <a:solidFill>
                  <a:srgbClr val="FF0000"/>
                </a:solidFill>
              </a:rPr>
              <a:t>module MRM-1</a:t>
            </a:r>
            <a:endParaRPr lang="ru-RU" altLang="ru-RU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5577395" y="4066679"/>
            <a:ext cx="2687430" cy="22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Овал 4"/>
          <p:cNvSpPr/>
          <p:nvPr/>
        </p:nvSpPr>
        <p:spPr>
          <a:xfrm>
            <a:off x="5786446" y="4214817"/>
            <a:ext cx="2357454" cy="218282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/>
            <a:endParaRPr lang="it-IT">
              <a:solidFill>
                <a:srgbClr val="FFFFFF"/>
              </a:solidFill>
              <a:cs typeface="Arial" pitchFamily="34" charset="0"/>
            </a:endParaRPr>
          </a:p>
        </p:txBody>
      </p:sp>
      <p:cxnSp>
        <p:nvCxnSpPr>
          <p:cNvPr id="20" name="Connettore 1 19"/>
          <p:cNvCxnSpPr>
            <a:stCxn id="5" idx="7"/>
            <a:endCxn id="18" idx="0"/>
          </p:cNvCxnSpPr>
          <p:nvPr/>
        </p:nvCxnSpPr>
        <p:spPr>
          <a:xfrm rot="16200000" flipH="1">
            <a:off x="4252696" y="1502340"/>
            <a:ext cx="1108032" cy="4316922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/>
          <p:cNvCxnSpPr>
            <a:stCxn id="5" idx="4"/>
            <a:endCxn id="18" idx="3"/>
          </p:cNvCxnSpPr>
          <p:nvPr/>
        </p:nvCxnSpPr>
        <p:spPr>
          <a:xfrm rot="16200000" flipH="1">
            <a:off x="3170098" y="3116389"/>
            <a:ext cx="1934598" cy="3988579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71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7"/>
          <p:cNvPicPr>
            <a:picLocks noChangeAspect="1" noChangeArrowheads="1"/>
          </p:cNvPicPr>
          <p:nvPr/>
        </p:nvPicPr>
        <p:blipFill rotWithShape="1">
          <a:blip r:embed="rId2"/>
          <a:srcRect l="3937" b="15497"/>
          <a:stretch/>
        </p:blipFill>
        <p:spPr bwMode="auto">
          <a:xfrm rot="6468501">
            <a:off x="5271297" y="1467039"/>
            <a:ext cx="3843015" cy="472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uppo 19"/>
          <p:cNvGrpSpPr/>
          <p:nvPr/>
        </p:nvGrpSpPr>
        <p:grpSpPr>
          <a:xfrm>
            <a:off x="5283226" y="4220126"/>
            <a:ext cx="643736" cy="1122091"/>
            <a:chOff x="4142578" y="3143248"/>
            <a:chExt cx="287340" cy="500860"/>
          </a:xfrm>
        </p:grpSpPr>
        <p:cxnSp>
          <p:nvCxnSpPr>
            <p:cNvPr id="13" name="Connettore 1 12"/>
            <p:cNvCxnSpPr/>
            <p:nvPr/>
          </p:nvCxnSpPr>
          <p:spPr>
            <a:xfrm rot="5400000" flipH="1" flipV="1">
              <a:off x="3929058" y="3357562"/>
              <a:ext cx="428628" cy="158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14"/>
            <p:cNvCxnSpPr/>
            <p:nvPr/>
          </p:nvCxnSpPr>
          <p:spPr>
            <a:xfrm>
              <a:off x="4143372" y="3143248"/>
              <a:ext cx="285752" cy="7143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/>
          </p:nvCxnSpPr>
          <p:spPr>
            <a:xfrm rot="5400000">
              <a:off x="4214810" y="3429000"/>
              <a:ext cx="428628" cy="158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/>
            <p:cNvCxnSpPr/>
            <p:nvPr/>
          </p:nvCxnSpPr>
          <p:spPr>
            <a:xfrm rot="10800000">
              <a:off x="4143372" y="3571876"/>
              <a:ext cx="285752" cy="7143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Connettore 1 21"/>
          <p:cNvCxnSpPr/>
          <p:nvPr/>
        </p:nvCxnSpPr>
        <p:spPr>
          <a:xfrm rot="16200000" flipH="1">
            <a:off x="5211789" y="4291563"/>
            <a:ext cx="285752" cy="14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/>
          <p:cNvCxnSpPr/>
          <p:nvPr/>
        </p:nvCxnSpPr>
        <p:spPr>
          <a:xfrm rot="5400000">
            <a:off x="5711854" y="4363001"/>
            <a:ext cx="214314" cy="214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/>
          <p:cNvCxnSpPr/>
          <p:nvPr/>
        </p:nvCxnSpPr>
        <p:spPr>
          <a:xfrm rot="5400000" flipH="1" flipV="1">
            <a:off x="5211789" y="5005943"/>
            <a:ext cx="285752" cy="14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rot="16200000" flipV="1">
            <a:off x="5640416" y="5077381"/>
            <a:ext cx="357190" cy="214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ttangolo 33"/>
          <p:cNvSpPr/>
          <p:nvPr/>
        </p:nvSpPr>
        <p:spPr>
          <a:xfrm>
            <a:off x="785786" y="142852"/>
            <a:ext cx="6292841" cy="709087"/>
          </a:xfrm>
          <a:prstGeom prst="rect">
            <a:avLst/>
          </a:prstGeom>
        </p:spPr>
        <p:txBody>
          <a:bodyPr wrap="none" lIns="91435" tIns="45718" rIns="91435" bIns="45718">
            <a:spAutoFit/>
          </a:bodyPr>
          <a:lstStyle/>
          <a:p>
            <a:r>
              <a:rPr lang="en-US" altLang="ru-RU" sz="4000" dirty="0">
                <a:solidFill>
                  <a:prstClr val="white"/>
                </a:solidFill>
              </a:rPr>
              <a:t>Deployment module: MRM-1</a:t>
            </a:r>
            <a:endParaRPr lang="it-IT" sz="4000" dirty="0">
              <a:solidFill>
                <a:prstClr val="white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59859" y="1406403"/>
            <a:ext cx="4379202" cy="4581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1996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4650978"/>
              </p:ext>
            </p:extLst>
          </p:nvPr>
        </p:nvGraphicFramePr>
        <p:xfrm>
          <a:off x="107504" y="3364088"/>
          <a:ext cx="4668575" cy="3881336"/>
        </p:xfrm>
        <a:graphic>
          <a:graphicData uri="http://schemas.openxmlformats.org/drawingml/2006/table">
            <a:tbl>
              <a:tblPr/>
              <a:tblGrid>
                <a:gridCol w="2148295"/>
                <a:gridCol w="2520280"/>
              </a:tblGrid>
              <a:tr h="3420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Lucida Sans Unicode" pitchFamily="34" charset="0"/>
                        <a:cs typeface="Arial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Lucida Sans Unicode" pitchFamily="34" charset="0"/>
                        <a:cs typeface="Arial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420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Arial" pitchFamily="34" charset="0"/>
                        </a:rPr>
                        <a:t>Total mass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ucida Sans Unicode" pitchFamily="34" charset="0"/>
                        <a:cs typeface="Arial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Arial" pitchFamily="34" charset="0"/>
                        </a:rPr>
                        <a:t>&lt; 650 kg (delivery requirement)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ucida Sans Unicode" pitchFamily="34" charset="0"/>
                        <a:cs typeface="Arial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</a:tr>
              <a:tr h="3420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Arial" pitchFamily="34" charset="0"/>
                        </a:rPr>
                        <a:t>Total power consumption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ucida Sans Unicode" pitchFamily="34" charset="0"/>
                        <a:cs typeface="Arial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Arial" pitchFamily="34" charset="0"/>
                        </a:rPr>
                        <a:t>&lt; 600 W (RS ISS limit)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ucida Sans Unicode" pitchFamily="34" charset="0"/>
                        <a:cs typeface="Arial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Arial" pitchFamily="34" charset="0"/>
                        </a:rPr>
                        <a:t>Mirror diameter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ucida Sans Unicode" pitchFamily="34" charset="0"/>
                        <a:cs typeface="Arial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Arial" pitchFamily="34" charset="0"/>
                        </a:rPr>
                        <a:t>3600 mm (&lt; 4000 mm)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ucida Sans Unicode" pitchFamily="34" charset="0"/>
                        <a:cs typeface="Arial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</a:tr>
              <a:tr h="3420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Arial" pitchFamily="34" charset="0"/>
                        </a:rPr>
                        <a:t>Focal distance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ucida Sans Unicode" pitchFamily="34" charset="0"/>
                        <a:cs typeface="Arial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Arial" pitchFamily="34" charset="0"/>
                        </a:rPr>
                        <a:t>4000 mm 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ucida Sans Unicode" pitchFamily="34" charset="0"/>
                        <a:cs typeface="Arial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</a:tr>
              <a:tr h="5973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Arial" pitchFamily="34" charset="0"/>
                        </a:rPr>
                        <a:t>Parts size (mirror segments, photo detector clusters)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ucida Sans Unicode" pitchFamily="34" charset="0"/>
                        <a:cs typeface="Arial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Arial" pitchFamily="34" charset="0"/>
                        </a:rPr>
                        <a:t>1200×700 mm (airlock requirement)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ucida Sans Unicode" pitchFamily="34" charset="0"/>
                        <a:cs typeface="Arial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</a:tr>
              <a:tr h="3420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Arial" pitchFamily="34" charset="0"/>
                        </a:rPr>
                        <a:t>Scientific information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ucida Sans Unicode" pitchFamily="34" charset="0"/>
                        <a:cs typeface="Arial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Arial" pitchFamily="34" charset="0"/>
                        </a:rPr>
                        <a:t>&gt;4 TB/year hard disk to ground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ucida Sans Unicode" pitchFamily="34" charset="0"/>
                        <a:cs typeface="Arial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</a:tr>
              <a:tr h="3420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Arial" pitchFamily="34" charset="0"/>
                        </a:rPr>
                        <a:t>Telemetry information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ucida Sans Unicode" pitchFamily="34" charset="0"/>
                        <a:cs typeface="Arial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Arial" pitchFamily="34" charset="0"/>
                        </a:rPr>
                        <a:t>50 Mbytes per day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ucida Sans Unicode" pitchFamily="34" charset="0"/>
                        <a:cs typeface="Arial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</a:tr>
              <a:tr h="3420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Arial" pitchFamily="34" charset="0"/>
                        </a:rPr>
                        <a:t>Focal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Arial" pitchFamily="34" charset="0"/>
                        </a:rPr>
                        <a:t>Surface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ucida Sans Unicode" pitchFamily="34" charset="0"/>
                        <a:cs typeface="Arial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Arial" pitchFamily="34" charset="0"/>
                        </a:rPr>
                        <a:t>1200 mm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Arial" pitchFamily="34" charset="0"/>
                        </a:rPr>
                        <a:t>diameter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ucida Sans Unicode" pitchFamily="34" charset="0"/>
                        <a:cs typeface="Arial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</a:tr>
              <a:tr h="3420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ucida Sans Unicode" pitchFamily="34" charset="0"/>
                        <a:cs typeface="Arial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ucida Sans Unicode" pitchFamily="34" charset="0"/>
                        <a:cs typeface="Arial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20688" y="-99392"/>
            <a:ext cx="8229600" cy="1143000"/>
          </a:xfrm>
        </p:spPr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K-Euso proposal 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024137"/>
            <a:ext cx="4114800" cy="3268959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bg1"/>
                </a:solidFill>
              </a:rPr>
              <a:t>Keep mirror </a:t>
            </a:r>
            <a:r>
              <a:rPr lang="it-IT" sz="2800" dirty="0" smtClean="0">
                <a:solidFill>
                  <a:schemeClr val="bg1"/>
                </a:solidFill>
              </a:rPr>
              <a:t>based design</a:t>
            </a:r>
          </a:p>
          <a:p>
            <a:r>
              <a:rPr lang="en-US" altLang="ru-RU" sz="2800" dirty="0" smtClean="0">
                <a:solidFill>
                  <a:schemeClr val="bg1"/>
                </a:solidFill>
              </a:rPr>
              <a:t>Add corrective lens to upgrade  KLYPVE design</a:t>
            </a:r>
          </a:p>
          <a:p>
            <a:pPr marL="0" indent="0">
              <a:buNone/>
            </a:pP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5" name="Segnaposto contenuto 3" descr="image5.jpg"/>
          <p:cNvPicPr>
            <a:picLocks noChangeAspect="1"/>
          </p:cNvPicPr>
          <p:nvPr/>
        </p:nvPicPr>
        <p:blipFill rotWithShape="1">
          <a:blip r:embed="rId2"/>
          <a:srcRect l="34779" r="33020" b="63064"/>
          <a:stretch/>
        </p:blipFill>
        <p:spPr>
          <a:xfrm>
            <a:off x="4887883" y="188640"/>
            <a:ext cx="4292629" cy="433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65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669727" y="312539"/>
            <a:ext cx="7804547" cy="6896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700"/>
            </a:lvl1pPr>
          </a:lstStyle>
          <a:p>
            <a:pPr lvl="0">
              <a:defRPr sz="1800"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K-EUSO exposure</a:t>
            </a:r>
            <a:endParaRPr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" name="xxx-EUSO_exposure.pdf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79512" y="919221"/>
            <a:ext cx="8787556" cy="59387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908418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67" y="980728"/>
            <a:ext cx="5956027" cy="5789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27784" y="209418"/>
            <a:ext cx="3865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Scientific objectives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61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704683" y="75852"/>
            <a:ext cx="4042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prstClr val="white"/>
                </a:solidFill>
              </a:rPr>
              <a:t>Programmatic status</a:t>
            </a:r>
          </a:p>
        </p:txBody>
      </p:sp>
      <p:sp>
        <p:nvSpPr>
          <p:cNvPr id="3" name="Rectangle 2"/>
          <p:cNvSpPr/>
          <p:nvPr/>
        </p:nvSpPr>
        <p:spPr>
          <a:xfrm>
            <a:off x="179512" y="836712"/>
            <a:ext cx="504056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it-IT" sz="2000" dirty="0" smtClean="0">
                <a:solidFill>
                  <a:prstClr val="white"/>
                </a:solidFill>
              </a:rPr>
              <a:t>2013 </a:t>
            </a:r>
            <a:r>
              <a:rPr lang="it-IT" sz="2000" dirty="0">
                <a:solidFill>
                  <a:prstClr val="white"/>
                </a:solidFill>
              </a:rPr>
              <a:t>MSU proposal of KLYPVE included in Russian space </a:t>
            </a:r>
            <a:r>
              <a:rPr lang="it-IT" sz="2000" dirty="0" smtClean="0">
                <a:solidFill>
                  <a:prstClr val="white"/>
                </a:solidFill>
              </a:rPr>
              <a:t>program</a:t>
            </a:r>
          </a:p>
          <a:p>
            <a:pPr marL="457200" indent="-457200">
              <a:buAutoNum type="arabicPeriod"/>
            </a:pPr>
            <a:endParaRPr lang="it-IT" sz="2000" dirty="0">
              <a:solidFill>
                <a:prstClr val="white"/>
              </a:solidFill>
            </a:endParaRPr>
          </a:p>
          <a:p>
            <a:pPr marL="457200" indent="-457200">
              <a:buAutoNum type="arabicPeriod" startAt="2"/>
            </a:pPr>
            <a:r>
              <a:rPr lang="it-IT" sz="2000" dirty="0" smtClean="0">
                <a:solidFill>
                  <a:prstClr val="white"/>
                </a:solidFill>
              </a:rPr>
              <a:t>12-2013 </a:t>
            </a:r>
            <a:r>
              <a:rPr lang="it-IT" sz="2000" dirty="0">
                <a:solidFill>
                  <a:prstClr val="white"/>
                </a:solidFill>
              </a:rPr>
              <a:t>MSU invited JEM-EUSO collaboration to join </a:t>
            </a:r>
            <a:r>
              <a:rPr lang="it-IT" sz="2000" dirty="0" smtClean="0">
                <a:solidFill>
                  <a:prstClr val="white"/>
                </a:solidFill>
              </a:rPr>
              <a:t>KLIPVE</a:t>
            </a:r>
          </a:p>
          <a:p>
            <a:pPr marL="457200" indent="-457200">
              <a:buAutoNum type="arabicPeriod" startAt="2"/>
            </a:pPr>
            <a:endParaRPr lang="it-IT" sz="2000" dirty="0">
              <a:solidFill>
                <a:prstClr val="white"/>
              </a:solidFill>
            </a:endParaRPr>
          </a:p>
          <a:p>
            <a:pPr marL="457200" indent="-457200">
              <a:buAutoNum type="arabicPeriod" startAt="3"/>
            </a:pPr>
            <a:r>
              <a:rPr lang="it-IT" sz="2000" dirty="0" smtClean="0">
                <a:solidFill>
                  <a:prstClr val="white"/>
                </a:solidFill>
              </a:rPr>
              <a:t>06-2014 </a:t>
            </a:r>
            <a:r>
              <a:rPr lang="it-IT" sz="2000" dirty="0">
                <a:solidFill>
                  <a:prstClr val="white"/>
                </a:solidFill>
              </a:rPr>
              <a:t>KLIPVE-EUSO approved by JE exec committee </a:t>
            </a:r>
            <a:endParaRPr lang="it-IT" sz="2000" dirty="0" smtClean="0">
              <a:solidFill>
                <a:prstClr val="white"/>
              </a:solidFill>
            </a:endParaRPr>
          </a:p>
          <a:p>
            <a:pPr marL="457200" indent="-457200">
              <a:buAutoNum type="arabicPeriod" startAt="3"/>
            </a:pPr>
            <a:endParaRPr lang="it-IT" sz="2000" dirty="0">
              <a:solidFill>
                <a:prstClr val="white"/>
              </a:solidFill>
            </a:endParaRPr>
          </a:p>
          <a:p>
            <a:pPr marL="457200" indent="-457200">
              <a:buAutoNum type="arabicPeriod" startAt="4"/>
            </a:pPr>
            <a:r>
              <a:rPr lang="it-IT" sz="2000" dirty="0" smtClean="0">
                <a:solidFill>
                  <a:prstClr val="white"/>
                </a:solidFill>
              </a:rPr>
              <a:t>2014 </a:t>
            </a:r>
            <a:r>
              <a:rPr lang="it-IT" sz="2000" dirty="0">
                <a:solidFill>
                  <a:prstClr val="white"/>
                </a:solidFill>
              </a:rPr>
              <a:t>JAXA  call m</a:t>
            </a:r>
            <a:r>
              <a:rPr lang="it-IT" sz="2000" dirty="0">
                <a:solidFill>
                  <a:prstClr val="white"/>
                </a:solidFill>
                <a:sym typeface="Wingdings" pitchFamily="2" charset="2"/>
              </a:rPr>
              <a:t>ission of </a:t>
            </a:r>
            <a:r>
              <a:rPr lang="it-IT" sz="2000" dirty="0" smtClean="0">
                <a:solidFill>
                  <a:prstClr val="white"/>
                </a:solidFill>
                <a:sym typeface="Wingdings" pitchFamily="2" charset="2"/>
              </a:rPr>
              <a:t>opportunity</a:t>
            </a:r>
          </a:p>
          <a:p>
            <a:pPr marL="457200" indent="-457200">
              <a:buAutoNum type="arabicPeriod" startAt="4"/>
            </a:pPr>
            <a:endParaRPr lang="it-IT" sz="2000" dirty="0">
              <a:solidFill>
                <a:prstClr val="white"/>
              </a:solidFill>
              <a:sym typeface="Wingdings" pitchFamily="2" charset="2"/>
            </a:endParaRPr>
          </a:p>
          <a:p>
            <a:pPr marL="457200" indent="-457200">
              <a:buAutoNum type="arabicPeriod" startAt="5"/>
            </a:pPr>
            <a:r>
              <a:rPr lang="it-IT" sz="2000" dirty="0" smtClean="0">
                <a:solidFill>
                  <a:prstClr val="white"/>
                </a:solidFill>
                <a:sym typeface="Wingdings" pitchFamily="2" charset="2"/>
              </a:rPr>
              <a:t>2-2014 </a:t>
            </a:r>
            <a:r>
              <a:rPr lang="it-IT" sz="2000" dirty="0">
                <a:solidFill>
                  <a:prstClr val="white"/>
                </a:solidFill>
                <a:sym typeface="Wingdings" pitchFamily="2" charset="2"/>
              </a:rPr>
              <a:t>Proposal Submitted  </a:t>
            </a:r>
            <a:endParaRPr lang="it-IT" sz="2000" dirty="0" smtClean="0">
              <a:solidFill>
                <a:prstClr val="white"/>
              </a:solidFill>
              <a:sym typeface="Wingdings" pitchFamily="2" charset="2"/>
            </a:endParaRPr>
          </a:p>
          <a:p>
            <a:pPr marL="457200" indent="-457200">
              <a:buAutoNum type="arabicPeriod" startAt="5"/>
            </a:pPr>
            <a:endParaRPr lang="it-IT" sz="2000" dirty="0">
              <a:solidFill>
                <a:prstClr val="white"/>
              </a:solidFill>
              <a:sym typeface="Wingdings" pitchFamily="2" charset="2"/>
            </a:endParaRPr>
          </a:p>
          <a:p>
            <a:pPr marL="457200" indent="-457200">
              <a:buAutoNum type="arabicPeriod" startAt="6"/>
            </a:pPr>
            <a:r>
              <a:rPr lang="it-IT" sz="2000" dirty="0" smtClean="0">
                <a:solidFill>
                  <a:prstClr val="white"/>
                </a:solidFill>
                <a:sym typeface="Wingdings" pitchFamily="2" charset="2"/>
              </a:rPr>
              <a:t>8-2014 </a:t>
            </a:r>
            <a:r>
              <a:rPr lang="it-IT" sz="2000" dirty="0">
                <a:solidFill>
                  <a:prstClr val="white"/>
                </a:solidFill>
                <a:sym typeface="Wingdings" pitchFamily="2" charset="2"/>
              </a:rPr>
              <a:t>JAXA conditional approval  pending definition of role sharing  between the agencies and other </a:t>
            </a:r>
            <a:r>
              <a:rPr lang="it-IT" sz="2000" dirty="0" smtClean="0">
                <a:solidFill>
                  <a:prstClr val="white"/>
                </a:solidFill>
                <a:sym typeface="Wingdings" pitchFamily="2" charset="2"/>
              </a:rPr>
              <a:t>countries</a:t>
            </a:r>
          </a:p>
          <a:p>
            <a:pPr marL="457200" indent="-457200">
              <a:buAutoNum type="arabicPeriod" startAt="6"/>
            </a:pPr>
            <a:endParaRPr lang="it-IT" sz="2000" dirty="0" smtClean="0">
              <a:solidFill>
                <a:prstClr val="white"/>
              </a:solidFill>
              <a:sym typeface="Wingdings" pitchFamily="2" charset="2"/>
            </a:endParaRPr>
          </a:p>
          <a:p>
            <a:r>
              <a:rPr lang="it-IT" sz="2000" dirty="0" smtClean="0">
                <a:solidFill>
                  <a:prstClr val="white"/>
                </a:solidFill>
                <a:sym typeface="Wingdings" pitchFamily="2" charset="2"/>
              </a:rPr>
              <a:t>7.  9-2014 Signing of science protocol and role sharing between MSU and Riken</a:t>
            </a:r>
            <a:endParaRPr lang="it-IT" sz="2000" dirty="0">
              <a:solidFill>
                <a:prstClr val="white"/>
              </a:solidFill>
              <a:sym typeface="Wingdings" pitchFamily="2" charset="2"/>
            </a:endParaRPr>
          </a:p>
        </p:txBody>
      </p:sp>
      <p:pic>
        <p:nvPicPr>
          <p:cNvPr id="5" name="Segnaposto contenuto 3" descr="image5.jpg"/>
          <p:cNvPicPr>
            <a:picLocks noChangeAspect="1"/>
          </p:cNvPicPr>
          <p:nvPr/>
        </p:nvPicPr>
        <p:blipFill rotWithShape="1">
          <a:blip r:embed="rId2"/>
          <a:srcRect l="34779" r="33020" b="63064"/>
          <a:stretch/>
        </p:blipFill>
        <p:spPr>
          <a:xfrm>
            <a:off x="5220072" y="1340768"/>
            <a:ext cx="4101194" cy="414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0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geek.com/wp-content/uploads/2012/09/i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" y="-10442"/>
            <a:ext cx="9152813" cy="6868443"/>
          </a:xfrm>
          <a:prstGeom prst="rect">
            <a:avLst/>
          </a:prstGeom>
          <a:noFill/>
        </p:spPr>
      </p:pic>
      <p:sp>
        <p:nvSpPr>
          <p:cNvPr id="25605" name="TextBox 4"/>
          <p:cNvSpPr txBox="1">
            <a:spLocks noChangeArrowheads="1"/>
          </p:cNvSpPr>
          <p:nvPr/>
        </p:nvSpPr>
        <p:spPr bwMode="auto">
          <a:xfrm>
            <a:off x="4" y="-1107504"/>
            <a:ext cx="91528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5" tIns="45683" rIns="91365" bIns="4568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endParaRPr lang="en-US" sz="2000" dirty="0">
              <a:solidFill>
                <a:prstClr val="white"/>
              </a:solidFill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4553569"/>
            <a:ext cx="1895118" cy="1663797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2011USER\USER\AMS\presentations\AMS02Status\Picture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38" y="971617"/>
            <a:ext cx="1895119" cy="1427103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cxnSp>
        <p:nvCxnSpPr>
          <p:cNvPr id="14" name="Straight Arrow Connector 13"/>
          <p:cNvCxnSpPr/>
          <p:nvPr/>
        </p:nvCxnSpPr>
        <p:spPr>
          <a:xfrm>
            <a:off x="1898257" y="2398713"/>
            <a:ext cx="786207" cy="292388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47238" y="2398716"/>
            <a:ext cx="1895119" cy="579596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  <a:tint val="66000"/>
                  <a:satMod val="160000"/>
                  <a:alpha val="60000"/>
                </a:schemeClr>
              </a:gs>
              <a:gs pos="50000">
                <a:schemeClr val="tx1">
                  <a:lumMod val="75000"/>
                  <a:lumOff val="25000"/>
                  <a:tint val="44500"/>
                  <a:satMod val="160000"/>
                </a:schemeClr>
              </a:gs>
              <a:gs pos="100000">
                <a:schemeClr val="tx1">
                  <a:lumMod val="75000"/>
                  <a:lumOff val="2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5" tIns="45683" rIns="91365" bIns="4568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rgbClr val="FF0000"/>
                </a:solidFill>
              </a:rPr>
              <a:t>AMS Launch </a:t>
            </a:r>
          </a:p>
          <a:p>
            <a:pPr algn="ctr" eaLnBrk="1" hangingPunct="1"/>
            <a:r>
              <a:rPr lang="en-US" sz="1600" dirty="0">
                <a:solidFill>
                  <a:srgbClr val="FF0000"/>
                </a:solidFill>
              </a:rPr>
              <a:t>May 16, 2011</a:t>
            </a:r>
          </a:p>
        </p:txBody>
      </p:sp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1617" y="971610"/>
            <a:ext cx="2013796" cy="112160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1" name="Picture 2"/>
          <p:cNvPicPr>
            <a:picLocks noChangeAspect="1"/>
          </p:cNvPicPr>
          <p:nvPr/>
        </p:nvPicPr>
        <p:blipFill>
          <a:blip r:embed="rId7" cstate="print"/>
          <a:srcRect l="28923" t="25904" r="28733" b="5467"/>
          <a:stretch>
            <a:fillRect/>
          </a:stretch>
        </p:blipFill>
        <p:spPr bwMode="auto">
          <a:xfrm>
            <a:off x="6783252" y="3891520"/>
            <a:ext cx="1559084" cy="18931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cxnSp>
        <p:nvCxnSpPr>
          <p:cNvPr id="22" name="Straight Arrow Connector 21"/>
          <p:cNvCxnSpPr>
            <a:stCxn id="10" idx="3"/>
          </p:cNvCxnSpPr>
          <p:nvPr/>
        </p:nvCxnSpPr>
        <p:spPr>
          <a:xfrm flipV="1">
            <a:off x="4733569" y="4553563"/>
            <a:ext cx="1150892" cy="831898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5884460" y="4553562"/>
            <a:ext cx="898792" cy="48246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5610758" y="2093218"/>
            <a:ext cx="1390860" cy="218617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7001618" y="2093218"/>
            <a:ext cx="2013796" cy="579596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  <a:tint val="66000"/>
                  <a:satMod val="160000"/>
                  <a:alpha val="42000"/>
                </a:schemeClr>
              </a:gs>
              <a:gs pos="50000">
                <a:schemeClr val="tx1">
                  <a:lumMod val="75000"/>
                  <a:lumOff val="25000"/>
                  <a:tint val="44500"/>
                  <a:satMod val="160000"/>
                </a:schemeClr>
              </a:gs>
              <a:gs pos="100000">
                <a:schemeClr val="tx1">
                  <a:lumMod val="75000"/>
                  <a:lumOff val="2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5" tIns="45683" rIns="91365" bIns="4568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rgbClr val="FF0000"/>
                </a:solidFill>
              </a:rPr>
              <a:t>ISS-CREAM</a:t>
            </a:r>
          </a:p>
          <a:p>
            <a:pPr algn="ctr" eaLnBrk="1" hangingPunct="1"/>
            <a:r>
              <a:rPr lang="en-US" sz="1600" dirty="0">
                <a:solidFill>
                  <a:srgbClr val="FF0000"/>
                </a:solidFill>
              </a:rPr>
              <a:t>Sp-X Launch 2014</a:t>
            </a:r>
          </a:p>
        </p:txBody>
      </p:sp>
      <p:sp>
        <p:nvSpPr>
          <p:cNvPr id="34" name="TextBox 5"/>
          <p:cNvSpPr txBox="1">
            <a:spLocks noChangeArrowheads="1"/>
          </p:cNvSpPr>
          <p:nvPr/>
        </p:nvSpPr>
        <p:spPr bwMode="auto">
          <a:xfrm>
            <a:off x="6618369" y="5784694"/>
            <a:ext cx="1895119" cy="83092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  <a:tint val="66000"/>
                  <a:satMod val="160000"/>
                  <a:alpha val="60000"/>
                </a:schemeClr>
              </a:gs>
              <a:gs pos="50000">
                <a:schemeClr val="tx1">
                  <a:lumMod val="75000"/>
                  <a:lumOff val="25000"/>
                  <a:tint val="44500"/>
                  <a:satMod val="160000"/>
                </a:schemeClr>
              </a:gs>
              <a:gs pos="100000">
                <a:schemeClr val="tx1">
                  <a:lumMod val="75000"/>
                  <a:lumOff val="2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5" tIns="45683" rIns="91365" bIns="4568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rgbClr val="FF0000"/>
                </a:solidFill>
              </a:rPr>
              <a:t>JEM-EUSO </a:t>
            </a:r>
          </a:p>
          <a:p>
            <a:pPr algn="ctr" eaLnBrk="1" hangingPunct="1"/>
            <a:r>
              <a:rPr lang="en-US" sz="1600" dirty="0">
                <a:solidFill>
                  <a:srgbClr val="FF0000"/>
                </a:solidFill>
              </a:rPr>
              <a:t>Launch Tentatively </a:t>
            </a:r>
          </a:p>
          <a:p>
            <a:pPr algn="ctr" eaLnBrk="1" hangingPunct="1"/>
            <a:r>
              <a:rPr lang="en-US" sz="1600" dirty="0">
                <a:solidFill>
                  <a:srgbClr val="FF0000"/>
                </a:solidFill>
              </a:rPr>
              <a:t>planned for </a:t>
            </a:r>
            <a:r>
              <a:rPr lang="en-US" sz="1600" dirty="0" smtClean="0">
                <a:solidFill>
                  <a:srgbClr val="FF0000"/>
                </a:solidFill>
              </a:rPr>
              <a:t>2019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5" name="TextBox 5"/>
          <p:cNvSpPr txBox="1">
            <a:spLocks noChangeArrowheads="1"/>
          </p:cNvSpPr>
          <p:nvPr/>
        </p:nvSpPr>
        <p:spPr bwMode="auto">
          <a:xfrm>
            <a:off x="2838456" y="6030913"/>
            <a:ext cx="1895119" cy="579596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  <a:tint val="66000"/>
                  <a:satMod val="160000"/>
                  <a:alpha val="48000"/>
                </a:schemeClr>
              </a:gs>
              <a:gs pos="50000">
                <a:schemeClr val="tx1">
                  <a:lumMod val="75000"/>
                  <a:lumOff val="25000"/>
                  <a:tint val="44500"/>
                  <a:satMod val="160000"/>
                </a:schemeClr>
              </a:gs>
              <a:gs pos="100000">
                <a:schemeClr val="tx1">
                  <a:lumMod val="75000"/>
                  <a:lumOff val="2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5" tIns="45683" rIns="91365" bIns="4568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rgbClr val="FF0000"/>
                </a:solidFill>
              </a:rPr>
              <a:t>CALET on JEM</a:t>
            </a:r>
          </a:p>
          <a:p>
            <a:pPr algn="ctr" eaLnBrk="1" hangingPunct="1"/>
            <a:r>
              <a:rPr lang="en-US" sz="1600" dirty="0">
                <a:solidFill>
                  <a:srgbClr val="FF0000"/>
                </a:solidFill>
              </a:rPr>
              <a:t>HTV Launch 2014</a:t>
            </a:r>
          </a:p>
        </p:txBody>
      </p:sp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539557" y="-20808"/>
            <a:ext cx="8604447" cy="45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03" tIns="41000" rIns="82003" bIns="41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defTabSz="820007" eaLnBrk="1" hangingPunct="1">
              <a:defRPr/>
            </a:pPr>
            <a:r>
              <a:rPr lang="en-US" kern="0" dirty="0" smtClean="0">
                <a:solidFill>
                  <a:sysClr val="window" lastClr="FFFFFF"/>
                </a:solidFill>
              </a:rPr>
              <a:t>View from NASA: “Cosmic Ray </a:t>
            </a:r>
            <a:r>
              <a:rPr lang="en-US" kern="0" dirty="0">
                <a:solidFill>
                  <a:sysClr val="window" lastClr="FFFFFF"/>
                </a:solidFill>
              </a:rPr>
              <a:t>Observatory on the ISS</a:t>
            </a:r>
            <a:r>
              <a:rPr lang="ja-JP" altLang="en-US" kern="0" dirty="0" smtClean="0">
                <a:solidFill>
                  <a:sysClr val="window" lastClr="FFFFFF"/>
                </a:solidFill>
              </a:rPr>
              <a:t>”</a:t>
            </a:r>
            <a:r>
              <a:rPr lang="en-US" altLang="ja-JP" kern="0" dirty="0" smtClean="0">
                <a:solidFill>
                  <a:sysClr val="window" lastClr="FFFFFF"/>
                </a:solidFill>
              </a:rPr>
              <a:t> </a:t>
            </a:r>
          </a:p>
        </p:txBody>
      </p:sp>
      <p:pic>
        <p:nvPicPr>
          <p:cNvPr id="19" name="Picture 18" descr="300px-NASA_logo_svg.pn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0" y="0"/>
            <a:ext cx="1059614" cy="869966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5" y="4495362"/>
            <a:ext cx="2372075" cy="2457678"/>
          </a:xfrm>
          <a:prstGeom prst="rect">
            <a:avLst/>
          </a:prstGeom>
          <a:solidFill>
            <a:schemeClr val="accent2">
              <a:lumMod val="20000"/>
              <a:lumOff val="80000"/>
              <a:alpha val="67000"/>
            </a:schemeClr>
          </a:solidFill>
        </p:spPr>
        <p:txBody>
          <a:bodyPr wrap="none" lIns="82003" tIns="41000" rIns="82003" bIns="41000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Calibri"/>
              </a:rPr>
              <a:t>image from Drs.</a:t>
            </a:r>
          </a:p>
          <a:p>
            <a:r>
              <a:rPr lang="en-US" sz="2200" dirty="0">
                <a:solidFill>
                  <a:srgbClr val="FF0000"/>
                </a:solidFill>
                <a:latin typeface="Calibri"/>
              </a:rPr>
              <a:t>Julie A. Robinson, </a:t>
            </a:r>
          </a:p>
          <a:p>
            <a:r>
              <a:rPr lang="en-US" sz="2200" dirty="0">
                <a:solidFill>
                  <a:srgbClr val="FF0000"/>
                </a:solidFill>
                <a:latin typeface="Calibri"/>
              </a:rPr>
              <a:t>Program Scientist, </a:t>
            </a:r>
          </a:p>
          <a:p>
            <a:r>
              <a:rPr lang="en-US" sz="2200" dirty="0">
                <a:solidFill>
                  <a:srgbClr val="FF0000"/>
                </a:solidFill>
                <a:latin typeface="Calibri"/>
              </a:rPr>
              <a:t>ISS, NASA &amp;</a:t>
            </a:r>
          </a:p>
          <a:p>
            <a:r>
              <a:rPr lang="en-US" sz="2200" dirty="0">
                <a:solidFill>
                  <a:srgbClr val="FF0000"/>
                </a:solidFill>
                <a:latin typeface="Calibri"/>
              </a:rPr>
              <a:t>W. Vernon Jones, </a:t>
            </a:r>
          </a:p>
          <a:p>
            <a:r>
              <a:rPr lang="en-US" sz="2200" dirty="0">
                <a:solidFill>
                  <a:srgbClr val="FF0000"/>
                </a:solidFill>
                <a:latin typeface="Calibri"/>
              </a:rPr>
              <a:t>Senior Scientist,</a:t>
            </a:r>
          </a:p>
          <a:p>
            <a:r>
              <a:rPr lang="en-US" sz="2200" dirty="0">
                <a:solidFill>
                  <a:srgbClr val="FF0000"/>
                </a:solidFill>
                <a:latin typeface="Calibri"/>
              </a:rPr>
              <a:t>SMD, NASA</a:t>
            </a:r>
          </a:p>
        </p:txBody>
      </p:sp>
    </p:spTree>
    <p:extLst>
      <p:ext uri="{BB962C8B-B14F-4D97-AF65-F5344CB8AC3E}">
        <p14:creationId xmlns:p14="http://schemas.microsoft.com/office/powerpoint/2010/main" val="27320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04" y="0"/>
            <a:ext cx="9131416" cy="6977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561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Autofit/>
          </a:bodyPr>
          <a:lstStyle/>
          <a:p>
            <a:r>
              <a:rPr lang="it-IT" sz="3600" dirty="0" smtClean="0"/>
              <a:t>Japan </a:t>
            </a:r>
            <a:r>
              <a:rPr lang="it-IT" sz="3600" dirty="0" smtClean="0"/>
              <a:t>contribution </a:t>
            </a:r>
            <a:br>
              <a:rPr lang="it-IT" sz="3600" dirty="0" smtClean="0"/>
            </a:br>
            <a:r>
              <a:rPr lang="it-IT" sz="3600" dirty="0" smtClean="0"/>
              <a:t>(JAXA 2014 proposal)</a:t>
            </a:r>
            <a:endParaRPr lang="it-IT" sz="3600" dirty="0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3728" y="1310989"/>
            <a:ext cx="5286363" cy="528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923928" y="5301208"/>
            <a:ext cx="1800200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11560" y="1205881"/>
            <a:ext cx="7513216" cy="5630663"/>
            <a:chOff x="9525" y="9525"/>
            <a:chExt cx="9123363" cy="6837363"/>
          </a:xfrm>
        </p:grpSpPr>
        <p:pic>
          <p:nvPicPr>
            <p:cNvPr id="294914" name="Picture 2" descr="C:\Documents and Settings\marco\Documenti\Downloads\ifae09_casolino_Page_09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" y="9525"/>
              <a:ext cx="9123363" cy="6837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C:\Documents and Settings\marco\Documenti\Downloads\ifae09_casolino_Page_10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2" t="4800" r="48264" b="8542"/>
            <a:stretch/>
          </p:blipFill>
          <p:spPr bwMode="auto">
            <a:xfrm>
              <a:off x="393136" y="336331"/>
              <a:ext cx="4466896" cy="5927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2981410" y="404664"/>
            <a:ext cx="29322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Historical notes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7009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0"/>
            <a:ext cx="75438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0" descr="イタリア国旗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08019" y="4524336"/>
            <a:ext cx="688181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スイス国旗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2105" y="6056931"/>
            <a:ext cx="469633" cy="315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 descr="フランス国旗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08813" y="5910224"/>
            <a:ext cx="688181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 descr="アメリカ合衆国（米国）国旗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09448" y="3620670"/>
            <a:ext cx="688181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日本国旗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48890" y="3417094"/>
            <a:ext cx="513607" cy="344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5" descr="ドイツ国旗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09448" y="4062374"/>
            <a:ext cx="687546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ロシア国旗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00990" y="922338"/>
            <a:ext cx="447900" cy="300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メキシコ国旗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408019" y="5448261"/>
            <a:ext cx="6889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大韓民国（韓国）国旗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408019" y="4986298"/>
            <a:ext cx="68834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spanish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938348" y="5149120"/>
            <a:ext cx="429137" cy="29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4" descr="日本国旗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15513" y="1469036"/>
            <a:ext cx="527506" cy="35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4" descr="日本国旗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08019" y="6372186"/>
            <a:ext cx="688181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 descr="ロシア国旗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78829" y="3946883"/>
            <a:ext cx="344169" cy="23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Flag of Sweden.sv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78829" y="1589621"/>
            <a:ext cx="459833" cy="287396"/>
          </a:xfrm>
          <a:prstGeom prst="rect">
            <a:avLst/>
          </a:prstGeom>
          <a:noFill/>
        </p:spPr>
      </p:pic>
      <p:pic>
        <p:nvPicPr>
          <p:cNvPr id="20" name="Picture 3" descr="ロシア国旗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72105" y="1877017"/>
            <a:ext cx="344169" cy="23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4" descr="日本国旗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59470" y="5275874"/>
            <a:ext cx="513607" cy="344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6" descr="spanish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833360" y="4377304"/>
            <a:ext cx="429137" cy="29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1" descr="スイス国旗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03845" y="4377304"/>
            <a:ext cx="324757" cy="21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itolo 1"/>
          <p:cNvSpPr txBox="1">
            <a:spLocks/>
          </p:cNvSpPr>
          <p:nvPr/>
        </p:nvSpPr>
        <p:spPr>
          <a:xfrm>
            <a:off x="539552" y="-70364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3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/>
              <a:t>General Role Sharing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1767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 descr="FOCALsurf-new-c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96128"/>
            <a:ext cx="9144000" cy="4761872"/>
          </a:xfrm>
          <a:prstGeom prst="rect">
            <a:avLst/>
          </a:prstGeom>
        </p:spPr>
      </p:pic>
      <p:pic>
        <p:nvPicPr>
          <p:cNvPr id="6" name="Segnaposto contenuto 3" descr="newlenssegme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37988" y="0"/>
            <a:ext cx="3306012" cy="3125791"/>
          </a:xfrm>
          <a:prstGeom prst="rect">
            <a:avLst/>
          </a:prstGeom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285720" y="357166"/>
            <a:ext cx="6515088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it-IT" sz="4400" dirty="0" err="1" smtClean="0">
                <a:solidFill>
                  <a:prstClr val="black"/>
                </a:solidFill>
              </a:rPr>
              <a:t>Focal</a:t>
            </a:r>
            <a:r>
              <a:rPr lang="it-IT" sz="4400" dirty="0" smtClean="0">
                <a:solidFill>
                  <a:prstClr val="black"/>
                </a:solidFill>
              </a:rPr>
              <a:t> </a:t>
            </a:r>
            <a:r>
              <a:rPr lang="it-IT" sz="4400" dirty="0" err="1" smtClean="0">
                <a:solidFill>
                  <a:prstClr val="black"/>
                </a:solidFill>
              </a:rPr>
              <a:t>surface</a:t>
            </a:r>
            <a:r>
              <a:rPr lang="it-IT" sz="4400" dirty="0" smtClean="0">
                <a:solidFill>
                  <a:prstClr val="black"/>
                </a:solidFill>
              </a:rPr>
              <a:t> design</a:t>
            </a:r>
            <a:endParaRPr lang="it-IT" sz="4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09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1900238"/>
            <a:ext cx="184709" cy="37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228601" y="1"/>
            <a:ext cx="9028113" cy="46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400" b="1" dirty="0" smtClean="0">
                <a:solidFill>
                  <a:srgbClr val="FF0000"/>
                </a:solidFill>
                <a:latin typeface="Times New Roman" pitchFamily="18" charset="0"/>
              </a:rPr>
              <a:t>KLYPVE-EUSO </a:t>
            </a:r>
            <a:r>
              <a:rPr kumimoji="1" lang="en-US" altLang="ja-JP" sz="2400" b="1" dirty="0">
                <a:solidFill>
                  <a:srgbClr val="FF0000"/>
                </a:solidFill>
                <a:latin typeface="Times New Roman" pitchFamily="18" charset="0"/>
              </a:rPr>
              <a:t>DAQ – </a:t>
            </a:r>
            <a:r>
              <a:rPr kumimoji="1" lang="en-US" altLang="ja-JP" sz="2400" b="1" dirty="0" smtClean="0">
                <a:solidFill>
                  <a:srgbClr val="FF0000"/>
                </a:solidFill>
                <a:latin typeface="Times New Roman" pitchFamily="18" charset="0"/>
              </a:rPr>
              <a:t>CURRENT Electronic </a:t>
            </a:r>
            <a:r>
              <a:rPr kumimoji="1" lang="en-US" altLang="ja-JP" sz="2400" b="1" dirty="0">
                <a:solidFill>
                  <a:srgbClr val="FF0000"/>
                </a:solidFill>
                <a:latin typeface="Times New Roman" pitchFamily="18" charset="0"/>
              </a:rPr>
              <a:t>System scheme</a:t>
            </a: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228600" y="3746500"/>
            <a:ext cx="914400" cy="14989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13" rIns="91425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kumimoji="1" lang="en-US" altLang="ja-JP">
                <a:solidFill>
                  <a:srgbClr val="000000"/>
                </a:solidFill>
              </a:rPr>
              <a:t>FEE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kumimoji="1" lang="en-US" altLang="ja-JP">
                <a:solidFill>
                  <a:srgbClr val="000000"/>
                </a:solidFill>
              </a:rPr>
              <a:t>ASIC+FPGA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kumimoji="1" lang="en-US" altLang="ja-JP">
                <a:solidFill>
                  <a:srgbClr val="000000"/>
                </a:solidFill>
              </a:rPr>
              <a:t>Count</a:t>
            </a:r>
          </a:p>
        </p:txBody>
      </p:sp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1600200" y="2755900"/>
            <a:ext cx="1676400" cy="2342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13" rIns="91425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en-US" altLang="ja-JP" dirty="0" smtClean="0">
                <a:solidFill>
                  <a:srgbClr val="000000"/>
                </a:solidFill>
              </a:rPr>
              <a:t>137 PDM </a:t>
            </a:r>
            <a:r>
              <a:rPr kumimoji="1" lang="en-US" altLang="ja-JP" dirty="0">
                <a:solidFill>
                  <a:srgbClr val="000000"/>
                </a:solidFill>
              </a:rPr>
              <a:t>Control Board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1" lang="en-US" altLang="ja-JP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en-US" altLang="ja-JP" dirty="0">
                <a:solidFill>
                  <a:srgbClr val="000000"/>
                </a:solidFill>
              </a:rPr>
              <a:t>FPGA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1" lang="en-US" altLang="ja-JP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en-US" altLang="ja-JP" dirty="0">
                <a:solidFill>
                  <a:srgbClr val="000000"/>
                </a:solidFill>
              </a:rPr>
              <a:t>Track Trigger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1" lang="en-US" altLang="ja-JP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1" lang="en-US" altLang="ja-JP" dirty="0">
              <a:solidFill>
                <a:srgbClr val="000000"/>
              </a:solidFill>
            </a:endParaRP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4191000" y="2755900"/>
            <a:ext cx="1752600" cy="2342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13" rIns="91425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en-US" altLang="ja-JP">
                <a:solidFill>
                  <a:srgbClr val="000000"/>
                </a:solidFill>
              </a:rPr>
              <a:t>Cluster Control Board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1" lang="en-US" altLang="ja-JP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en-US" altLang="ja-JP">
                <a:solidFill>
                  <a:srgbClr val="000000"/>
                </a:solidFill>
              </a:rPr>
              <a:t>FPGA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1" lang="en-US" altLang="ja-JP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en-US" altLang="ja-JP">
                <a:solidFill>
                  <a:srgbClr val="000000"/>
                </a:solidFill>
              </a:rPr>
              <a:t>Fine Trigger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1" lang="en-US" altLang="ja-JP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1" lang="en-US" altLang="ja-JP">
              <a:solidFill>
                <a:srgbClr val="000000"/>
              </a:solidFill>
            </a:endParaRPr>
          </a:p>
        </p:txBody>
      </p:sp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6858000" y="2571744"/>
            <a:ext cx="2057400" cy="20620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5" tIns="45713" rIns="91425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dirty="0" smtClean="0">
                <a:solidFill>
                  <a:srgbClr val="000000"/>
                </a:solidFill>
              </a:rPr>
              <a:t> </a:t>
            </a:r>
            <a:endParaRPr kumimoji="1" lang="en-US" altLang="ja-JP" sz="16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1" lang="en-US" altLang="ja-JP" sz="1600" dirty="0" smtClean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1" lang="en-US" altLang="ja-JP" sz="16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1" lang="en-US" altLang="ja-JP" sz="1600" dirty="0" smtClean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1" lang="en-US" altLang="ja-JP" sz="16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1" lang="en-US" altLang="ja-JP" sz="1600" dirty="0" smtClean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dirty="0" smtClean="0">
                <a:solidFill>
                  <a:srgbClr val="000000"/>
                </a:solidFill>
              </a:rPr>
              <a:t>Telemetry</a:t>
            </a:r>
            <a:endParaRPr kumimoji="1" lang="en-US" altLang="ja-JP" sz="16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dirty="0">
                <a:solidFill>
                  <a:srgbClr val="000000"/>
                </a:solidFill>
              </a:rPr>
              <a:t>Interfaces</a:t>
            </a:r>
          </a:p>
        </p:txBody>
      </p:sp>
      <p:sp>
        <p:nvSpPr>
          <p:cNvPr id="90120" name="Text Box 8"/>
          <p:cNvSpPr txBox="1">
            <a:spLocks noChangeArrowheads="1"/>
          </p:cNvSpPr>
          <p:nvPr/>
        </p:nvSpPr>
        <p:spPr bwMode="auto">
          <a:xfrm>
            <a:off x="1828800" y="5232401"/>
            <a:ext cx="1255399" cy="37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en-US" altLang="ja-JP" dirty="0" smtClean="0">
                <a:solidFill>
                  <a:srgbClr val="000000"/>
                </a:solidFill>
              </a:rPr>
              <a:t>45 </a:t>
            </a:r>
            <a:r>
              <a:rPr kumimoji="1" lang="en-US" altLang="ja-JP" dirty="0">
                <a:solidFill>
                  <a:srgbClr val="000000"/>
                </a:solidFill>
              </a:rPr>
              <a:t>Boards</a:t>
            </a:r>
          </a:p>
        </p:txBody>
      </p:sp>
      <p:sp>
        <p:nvSpPr>
          <p:cNvPr id="90121" name="Rectangle 9"/>
          <p:cNvSpPr>
            <a:spLocks noChangeArrowheads="1"/>
          </p:cNvSpPr>
          <p:nvPr/>
        </p:nvSpPr>
        <p:spPr bwMode="auto">
          <a:xfrm>
            <a:off x="3995739" y="5232401"/>
            <a:ext cx="1210495" cy="37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srgbClr val="000000"/>
                </a:solidFill>
                <a:cs typeface="Arial" pitchFamily="34" charset="0"/>
              </a:rPr>
              <a:t>6+6  </a:t>
            </a:r>
            <a:r>
              <a:rPr lang="en-US" altLang="ja-JP" dirty="0">
                <a:solidFill>
                  <a:srgbClr val="000000"/>
                </a:solidFill>
                <a:cs typeface="Arial" pitchFamily="34" charset="0"/>
              </a:rPr>
              <a:t>Board</a:t>
            </a:r>
          </a:p>
        </p:txBody>
      </p:sp>
      <p:sp>
        <p:nvSpPr>
          <p:cNvPr id="90122" name="AutoShape 10"/>
          <p:cNvSpPr>
            <a:spLocks noChangeArrowheads="1"/>
          </p:cNvSpPr>
          <p:nvPr/>
        </p:nvSpPr>
        <p:spPr bwMode="auto">
          <a:xfrm>
            <a:off x="3276600" y="3517900"/>
            <a:ext cx="914400" cy="1066800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0123" name="AutoShape 11"/>
          <p:cNvSpPr>
            <a:spLocks noChangeArrowheads="1"/>
          </p:cNvSpPr>
          <p:nvPr/>
        </p:nvSpPr>
        <p:spPr bwMode="auto">
          <a:xfrm>
            <a:off x="5943600" y="3441700"/>
            <a:ext cx="914400" cy="1066800"/>
          </a:xfrm>
          <a:prstGeom prst="wave">
            <a:avLst>
              <a:gd name="adj1" fmla="val 13005"/>
              <a:gd name="adj2" fmla="val 0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5" tIns="45713" rIns="91425" bIns="45713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srgbClr val="000000"/>
                </a:solidFill>
                <a:cs typeface="Arial" pitchFamily="34" charset="0"/>
              </a:rPr>
              <a:t>6CCB</a:t>
            </a:r>
            <a:endParaRPr lang="en-US" altLang="ja-JP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0124" name="Text Box 12"/>
          <p:cNvSpPr txBox="1">
            <a:spLocks noChangeArrowheads="1"/>
          </p:cNvSpPr>
          <p:nvPr/>
        </p:nvSpPr>
        <p:spPr bwMode="auto">
          <a:xfrm>
            <a:off x="3352800" y="3898900"/>
            <a:ext cx="966859" cy="37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en-US" altLang="ja-JP" dirty="0" smtClean="0">
                <a:solidFill>
                  <a:srgbClr val="000000"/>
                </a:solidFill>
              </a:rPr>
              <a:t>45PDM</a:t>
            </a:r>
            <a:endParaRPr kumimoji="1" lang="en-US" altLang="ja-JP" dirty="0">
              <a:solidFill>
                <a:srgbClr val="000000"/>
              </a:solidFill>
            </a:endParaRPr>
          </a:p>
        </p:txBody>
      </p:sp>
      <p:sp>
        <p:nvSpPr>
          <p:cNvPr id="90125" name="AutoShape 14"/>
          <p:cNvSpPr>
            <a:spLocks noChangeArrowheads="1"/>
          </p:cNvSpPr>
          <p:nvPr/>
        </p:nvSpPr>
        <p:spPr bwMode="auto">
          <a:xfrm>
            <a:off x="1143000" y="3822701"/>
            <a:ext cx="457200" cy="1066800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0126" name="Text Box 15"/>
          <p:cNvSpPr txBox="1">
            <a:spLocks noChangeArrowheads="1"/>
          </p:cNvSpPr>
          <p:nvPr/>
        </p:nvSpPr>
        <p:spPr bwMode="auto">
          <a:xfrm>
            <a:off x="1071538" y="4143381"/>
            <a:ext cx="641123" cy="37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en-US" altLang="ja-JP" dirty="0">
                <a:solidFill>
                  <a:srgbClr val="000000"/>
                </a:solidFill>
              </a:rPr>
              <a:t>9EC</a:t>
            </a:r>
          </a:p>
        </p:txBody>
      </p:sp>
      <p:sp>
        <p:nvSpPr>
          <p:cNvPr id="90127" name="Rectangle 16"/>
          <p:cNvSpPr>
            <a:spLocks noChangeArrowheads="1"/>
          </p:cNvSpPr>
          <p:nvPr/>
        </p:nvSpPr>
        <p:spPr bwMode="auto">
          <a:xfrm>
            <a:off x="1" y="533400"/>
            <a:ext cx="8964613" cy="535622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90128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98700"/>
            <a:ext cx="10287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9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984500"/>
            <a:ext cx="835025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0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432301"/>
            <a:ext cx="6096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32" name="Text Box 21"/>
          <p:cNvSpPr txBox="1">
            <a:spLocks noChangeArrowheads="1"/>
          </p:cNvSpPr>
          <p:nvPr/>
        </p:nvSpPr>
        <p:spPr bwMode="auto">
          <a:xfrm>
            <a:off x="0" y="609601"/>
            <a:ext cx="1643368" cy="40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it-IT" sz="2000" b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sym typeface="Wingdings" pitchFamily="2" charset="2"/>
              </a:rPr>
              <a:t>45 GB/s </a:t>
            </a:r>
            <a:r>
              <a:rPr kumimoji="1" lang="it-IT" sz="2000" b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sym typeface="Wingdings" pitchFamily="2" charset="2"/>
              </a:rPr>
              <a:t>(FS) </a:t>
            </a:r>
            <a:endParaRPr kumimoji="1" lang="it-IT" sz="2000" b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90133" name="Text Box 22"/>
          <p:cNvSpPr txBox="1">
            <a:spLocks noChangeArrowheads="1"/>
          </p:cNvSpPr>
          <p:nvPr/>
        </p:nvSpPr>
        <p:spPr bwMode="auto">
          <a:xfrm>
            <a:off x="3200401" y="4584700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it-IT" sz="120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PhotoDetector</a:t>
            </a:r>
            <a:r>
              <a:rPr kumimoji="1" lang="it-IT" sz="120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it-IT" sz="120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Modules</a:t>
            </a:r>
            <a:endParaRPr kumimoji="1" lang="it-IT" sz="1200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90134" name="Picture 2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508501"/>
            <a:ext cx="46990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35" name="Text Box 24"/>
          <p:cNvSpPr txBox="1">
            <a:spLocks noChangeArrowheads="1"/>
          </p:cNvSpPr>
          <p:nvPr/>
        </p:nvSpPr>
        <p:spPr bwMode="auto">
          <a:xfrm>
            <a:off x="3260726" y="6867526"/>
            <a:ext cx="184688" cy="23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kumimoji="1" lang="it-IT" sz="900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90136" name="Picture 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16002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990600"/>
            <a:ext cx="1558925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38" name="Text Box 27"/>
          <p:cNvSpPr txBox="1">
            <a:spLocks noChangeArrowheads="1"/>
          </p:cNvSpPr>
          <p:nvPr/>
        </p:nvSpPr>
        <p:spPr bwMode="auto">
          <a:xfrm>
            <a:off x="1784350" y="547689"/>
            <a:ext cx="2068317" cy="37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it-IT" b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sym typeface="Wingdings" pitchFamily="2" charset="2"/>
              </a:rPr>
              <a:t>3*10</a:t>
            </a:r>
            <a:r>
              <a:rPr kumimoji="1" lang="it-IT" b="1" baseline="300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sym typeface="Wingdings" pitchFamily="2" charset="2"/>
              </a:rPr>
              <a:t>-3 </a:t>
            </a:r>
            <a:r>
              <a:rPr kumimoji="1" lang="it-IT" b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sym typeface="Wingdings" pitchFamily="2" charset="2"/>
              </a:rPr>
              <a:t>compression</a:t>
            </a:r>
            <a:endParaRPr kumimoji="1" lang="it-IT" b="1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90139" name="Picture 28" descr="s37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066801"/>
            <a:ext cx="18288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41" name="Line 30"/>
          <p:cNvSpPr>
            <a:spLocks noChangeShapeType="1"/>
          </p:cNvSpPr>
          <p:nvPr/>
        </p:nvSpPr>
        <p:spPr bwMode="auto">
          <a:xfrm>
            <a:off x="381001" y="990600"/>
            <a:ext cx="6965950" cy="19099"/>
          </a:xfrm>
          <a:prstGeom prst="lin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0143" name="Text Box 32"/>
          <p:cNvSpPr txBox="1">
            <a:spLocks noChangeArrowheads="1"/>
          </p:cNvSpPr>
          <p:nvPr/>
        </p:nvSpPr>
        <p:spPr bwMode="auto">
          <a:xfrm>
            <a:off x="228601" y="1295401"/>
            <a:ext cx="1406124" cy="52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it-IT" sz="1600" b="1" dirty="0">
                <a:solidFill>
                  <a:srgbClr val="FFFFFF"/>
                </a:solidFill>
                <a:ea typeface="ＭＳ Ｐゴシック" pitchFamily="34" charset="-128"/>
              </a:rPr>
              <a:t>1 PDM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it-IT" sz="1200" b="1" dirty="0">
                <a:solidFill>
                  <a:srgbClr val="FFFFFF"/>
                </a:solidFill>
                <a:ea typeface="ＭＳ Ｐゴシック" pitchFamily="34" charset="-128"/>
              </a:rPr>
              <a:t>36 x 64 </a:t>
            </a:r>
            <a:r>
              <a:rPr kumimoji="1" lang="it-IT" sz="1200" b="1" dirty="0" err="1">
                <a:solidFill>
                  <a:srgbClr val="FFFFFF"/>
                </a:solidFill>
                <a:ea typeface="ＭＳ Ｐゴシック" pitchFamily="34" charset="-128"/>
              </a:rPr>
              <a:t>channels</a:t>
            </a:r>
            <a:endParaRPr kumimoji="1" lang="it-IT" sz="1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" name="Rettangolo arrotondato 1"/>
          <p:cNvSpPr/>
          <p:nvPr/>
        </p:nvSpPr>
        <p:spPr>
          <a:xfrm>
            <a:off x="1066801" y="2420938"/>
            <a:ext cx="838200" cy="3349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dirty="0">
                <a:solidFill>
                  <a:srgbClr val="FF0000"/>
                </a:solidFill>
              </a:rPr>
              <a:t>PMT</a:t>
            </a:r>
          </a:p>
        </p:txBody>
      </p:sp>
      <p:sp>
        <p:nvSpPr>
          <p:cNvPr id="90145" name="Segnaposto numero diapositiva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12" indent="-285736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2942" indent="-2285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118" indent="-2285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295" indent="-2285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471" indent="-228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648" indent="-228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8825" indent="-228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001" indent="-228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21B6A04-C43E-442B-8EB0-DC707888F427}" type="slidenum">
              <a:rPr kumimoji="1" lang="it-IT" smtClean="0">
                <a:solidFill>
                  <a:srgbClr val="000000"/>
                </a:solidFill>
                <a:ea typeface="ＭＳ Ｐゴシック" pitchFamily="34" charset="-128"/>
              </a:rPr>
              <a:pPr eaLnBrk="1" hangingPunct="1"/>
              <a:t>52</a:t>
            </a:fld>
            <a:endParaRPr kumimoji="1" lang="it-IT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pic>
        <p:nvPicPr>
          <p:cNvPr id="90146" name="Picture 2" descr="PDM_3D_Volume elec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6" r="18802"/>
          <a:stretch>
            <a:fillRect/>
          </a:stretch>
        </p:blipFill>
        <p:spPr bwMode="auto">
          <a:xfrm>
            <a:off x="246064" y="1079501"/>
            <a:ext cx="1419225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4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6" y="1028701"/>
            <a:ext cx="175260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48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895976"/>
            <a:ext cx="12715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49" name="Picture 2" descr="D:\DCIM\103RICOH\RIMG1625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6" t="10936" r="20505" b="10936"/>
          <a:stretch>
            <a:fillRect/>
          </a:stretch>
        </p:blipFill>
        <p:spPr bwMode="auto">
          <a:xfrm>
            <a:off x="201614" y="2482851"/>
            <a:ext cx="1035050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50" name="Image 21" descr="Descrizione: IMG_3810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8" y="5910263"/>
            <a:ext cx="1106487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51" name="Content Placeholder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5865814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52" name="Picture 2" descr="H:\dcim\100MEDIA\IMAG0725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0" t="2046" r="24010" b="2475"/>
          <a:stretch>
            <a:fillRect/>
          </a:stretch>
        </p:blipFill>
        <p:spPr bwMode="auto">
          <a:xfrm>
            <a:off x="1679575" y="3419476"/>
            <a:ext cx="1397000" cy="169227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53" name="Immagine 3" descr="DSCN3507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 r="2751"/>
          <a:stretch>
            <a:fillRect/>
          </a:stretch>
        </p:blipFill>
        <p:spPr bwMode="auto">
          <a:xfrm>
            <a:off x="7029450" y="5313363"/>
            <a:ext cx="1849438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54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088" y="1047751"/>
            <a:ext cx="2246312" cy="170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155" name="TextBox 2"/>
          <p:cNvSpPr txBox="1">
            <a:spLocks noChangeArrowheads="1"/>
          </p:cNvSpPr>
          <p:nvPr/>
        </p:nvSpPr>
        <p:spPr bwMode="auto">
          <a:xfrm>
            <a:off x="92075" y="6457950"/>
            <a:ext cx="4714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it-IT" sz="2000" dirty="0">
                <a:solidFill>
                  <a:srgbClr val="FF0000"/>
                </a:solidFill>
                <a:ea typeface="ＭＳ Ｐゴシック" pitchFamily="34" charset="-128"/>
              </a:rPr>
              <a:t>36</a:t>
            </a:r>
            <a:endParaRPr kumimoji="1" lang="en-GB" sz="2000" dirty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sp>
        <p:nvSpPr>
          <p:cNvPr id="90156" name="TextBox 44"/>
          <p:cNvSpPr txBox="1">
            <a:spLocks noChangeArrowheads="1"/>
          </p:cNvSpPr>
          <p:nvPr/>
        </p:nvSpPr>
        <p:spPr bwMode="auto">
          <a:xfrm>
            <a:off x="933450" y="6448425"/>
            <a:ext cx="1025525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it-IT" sz="2000" dirty="0">
                <a:solidFill>
                  <a:srgbClr val="FF0000"/>
                </a:solidFill>
                <a:ea typeface="ＭＳ Ｐゴシック" pitchFamily="34" charset="-128"/>
              </a:rPr>
              <a:t>36-3lay</a:t>
            </a:r>
            <a:endParaRPr kumimoji="1" lang="en-GB" sz="2000" dirty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sp>
        <p:nvSpPr>
          <p:cNvPr id="90157" name="TextBox 45"/>
          <p:cNvSpPr txBox="1">
            <a:spLocks noChangeArrowheads="1"/>
          </p:cNvSpPr>
          <p:nvPr/>
        </p:nvSpPr>
        <p:spPr bwMode="auto">
          <a:xfrm>
            <a:off x="2790825" y="6499225"/>
            <a:ext cx="327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it-IT" sz="2000" dirty="0">
                <a:solidFill>
                  <a:srgbClr val="FF0000"/>
                </a:solidFill>
                <a:ea typeface="ＭＳ Ｐゴシック" pitchFamily="34" charset="-128"/>
              </a:rPr>
              <a:t>6</a:t>
            </a:r>
            <a:endParaRPr kumimoji="1" lang="en-GB" sz="2000" dirty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sp>
        <p:nvSpPr>
          <p:cNvPr id="90158" name="TextBox 46"/>
          <p:cNvSpPr txBox="1">
            <a:spLocks noChangeArrowheads="1"/>
          </p:cNvSpPr>
          <p:nvPr/>
        </p:nvSpPr>
        <p:spPr bwMode="auto">
          <a:xfrm>
            <a:off x="2714626" y="3390900"/>
            <a:ext cx="327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it-IT" sz="2000" dirty="0">
                <a:solidFill>
                  <a:srgbClr val="FF0000"/>
                </a:solidFill>
                <a:ea typeface="ＭＳ Ｐゴシック" pitchFamily="34" charset="-128"/>
              </a:rPr>
              <a:t>1</a:t>
            </a:r>
            <a:endParaRPr kumimoji="1" lang="en-GB" sz="2000" dirty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sp>
        <p:nvSpPr>
          <p:cNvPr id="90159" name="TextBox 47"/>
          <p:cNvSpPr txBox="1">
            <a:spLocks noChangeArrowheads="1"/>
          </p:cNvSpPr>
          <p:nvPr/>
        </p:nvSpPr>
        <p:spPr bwMode="auto">
          <a:xfrm>
            <a:off x="4027489" y="2000250"/>
            <a:ext cx="327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it-IT" sz="2000" dirty="0">
                <a:solidFill>
                  <a:srgbClr val="FF0000"/>
                </a:solidFill>
                <a:ea typeface="ＭＳ Ｐゴシック" pitchFamily="34" charset="-128"/>
              </a:rPr>
              <a:t>1</a:t>
            </a:r>
            <a:endParaRPr kumimoji="1" lang="en-GB" sz="2000" dirty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sp>
        <p:nvSpPr>
          <p:cNvPr id="90160" name="TextBox 48"/>
          <p:cNvSpPr txBox="1">
            <a:spLocks noChangeArrowheads="1"/>
          </p:cNvSpPr>
          <p:nvPr/>
        </p:nvSpPr>
        <p:spPr bwMode="auto">
          <a:xfrm>
            <a:off x="7029451" y="6149975"/>
            <a:ext cx="327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it-IT" sz="2000" dirty="0">
                <a:solidFill>
                  <a:srgbClr val="FF0000"/>
                </a:solidFill>
                <a:ea typeface="ＭＳ Ｐゴシック" pitchFamily="34" charset="-128"/>
              </a:rPr>
              <a:t>1</a:t>
            </a:r>
            <a:endParaRPr kumimoji="1" lang="en-GB" sz="2000" dirty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sp>
        <p:nvSpPr>
          <p:cNvPr id="51" name="Text Box 14"/>
          <p:cNvSpPr txBox="1">
            <a:spLocks noChangeArrowheads="1"/>
          </p:cNvSpPr>
          <p:nvPr/>
        </p:nvSpPr>
        <p:spPr bwMode="auto">
          <a:xfrm>
            <a:off x="1" y="5232401"/>
            <a:ext cx="942062" cy="373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dirty="0" smtClean="0">
                <a:solidFill>
                  <a:srgbClr val="000000"/>
                </a:solidFill>
                <a:cs typeface="ＭＳ Ｐゴシック" charset="0"/>
              </a:rPr>
              <a:t>100kch</a:t>
            </a:r>
            <a:endParaRPr lang="en-US" altLang="ja-JP" dirty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90163" name="Rectangle 9"/>
          <p:cNvSpPr>
            <a:spLocks noChangeArrowheads="1"/>
          </p:cNvSpPr>
          <p:nvPr/>
        </p:nvSpPr>
        <p:spPr bwMode="auto">
          <a:xfrm>
            <a:off x="7346951" y="4994276"/>
            <a:ext cx="921954" cy="37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srgbClr val="000000"/>
                </a:solidFill>
                <a:cs typeface="Arial" pitchFamily="34" charset="0"/>
              </a:rPr>
              <a:t>2 Board</a:t>
            </a:r>
          </a:p>
        </p:txBody>
      </p:sp>
      <p:pic>
        <p:nvPicPr>
          <p:cNvPr id="90164" name="Picture 2" descr="JPEG - 84 kb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988" y="5799138"/>
            <a:ext cx="1312862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65" name="Picture 4" descr="メキシコ国旗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882" y="6291264"/>
            <a:ext cx="688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66" name="Picture 5" descr="大韓民国（韓国）国旗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8" y="4681538"/>
            <a:ext cx="57785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67" name="Picture 10" descr="イタリア国旗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525" y="2984500"/>
            <a:ext cx="48736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68" name="Picture 14" descr="日本国旗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3381375"/>
            <a:ext cx="495300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69" name="Picture 15" descr="ドイツ国旗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2243139"/>
            <a:ext cx="4556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70" name="Picture 10" descr="イタリア国旗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63" y="1066800"/>
            <a:ext cx="487362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71" name="Picture 12" descr="フランス国旗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6515101"/>
            <a:ext cx="573088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30676" y="2708920"/>
            <a:ext cx="184708" cy="373659"/>
          </a:xfrm>
          <a:prstGeom prst="rect">
            <a:avLst/>
          </a:prstGeom>
          <a:solidFill>
            <a:schemeClr val="accent5">
              <a:lumMod val="75000"/>
              <a:alpha val="67000"/>
            </a:schemeClr>
          </a:solidFill>
        </p:spPr>
        <p:txBody>
          <a:bodyPr wrap="none" lIns="91435" tIns="45718" rIns="91435" bIns="45718" rtlCol="0">
            <a:spAutoFit/>
          </a:bodyPr>
          <a:lstStyle/>
          <a:p>
            <a:pPr algn="ctr"/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01410" y="2852936"/>
            <a:ext cx="952226" cy="373659"/>
          </a:xfrm>
          <a:prstGeom prst="rect">
            <a:avLst/>
          </a:prstGeom>
          <a:solidFill>
            <a:schemeClr val="accent5">
              <a:lumMod val="75000"/>
              <a:alpha val="67000"/>
            </a:schemeClr>
          </a:solidFill>
        </p:spPr>
        <p:txBody>
          <a:bodyPr wrap="none" lIns="91435" tIns="45718" rIns="91435" bIns="45718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45 PDM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643438" y="3286124"/>
            <a:ext cx="849659" cy="373659"/>
          </a:xfrm>
          <a:prstGeom prst="rect">
            <a:avLst/>
          </a:prstGeom>
          <a:solidFill>
            <a:schemeClr val="accent5">
              <a:lumMod val="75000"/>
              <a:alpha val="67000"/>
            </a:schemeClr>
          </a:solidFill>
        </p:spPr>
        <p:txBody>
          <a:bodyPr wrap="none" lIns="91435" tIns="45718" rIns="91435" bIns="45718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12 </a:t>
            </a:r>
            <a:r>
              <a:rPr lang="en-US" b="1" i="1" dirty="0">
                <a:solidFill>
                  <a:srgbClr val="FF0000"/>
                </a:solidFill>
              </a:rPr>
              <a:t>CCB</a:t>
            </a:r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142844" y="1071546"/>
            <a:ext cx="1601758" cy="145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3" name="TextBox 62"/>
          <p:cNvSpPr txBox="1"/>
          <p:nvPr/>
        </p:nvSpPr>
        <p:spPr>
          <a:xfrm>
            <a:off x="6929454" y="2643182"/>
            <a:ext cx="1585562" cy="1498967"/>
          </a:xfrm>
          <a:prstGeom prst="rect">
            <a:avLst/>
          </a:prstGeom>
          <a:solidFill>
            <a:schemeClr val="accent5">
              <a:lumMod val="75000"/>
              <a:alpha val="67000"/>
            </a:schemeClr>
          </a:solidFill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1 CPU</a:t>
            </a:r>
          </a:p>
          <a:p>
            <a:pPr algn="ctr"/>
            <a:r>
              <a:rPr lang="en-US" b="1" i="1" dirty="0">
                <a:solidFill>
                  <a:srgbClr val="FF0000"/>
                </a:solidFill>
              </a:rPr>
              <a:t>1 CLOCK</a:t>
            </a:r>
          </a:p>
          <a:p>
            <a:pPr algn="ctr"/>
            <a:r>
              <a:rPr lang="en-US" b="1" i="1" dirty="0">
                <a:solidFill>
                  <a:srgbClr val="FF0000"/>
                </a:solidFill>
              </a:rPr>
              <a:t>1GPS</a:t>
            </a:r>
          </a:p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Housekeeping </a:t>
            </a:r>
            <a:endParaRPr lang="en-US" b="1" i="1" dirty="0">
              <a:solidFill>
                <a:srgbClr val="FF0000"/>
              </a:solidFill>
            </a:endParaRPr>
          </a:p>
          <a:p>
            <a:pPr algn="ctr"/>
            <a:r>
              <a:rPr lang="en-US" b="1" i="1" dirty="0">
                <a:solidFill>
                  <a:srgbClr val="FF0000"/>
                </a:solidFill>
              </a:rPr>
              <a:t>storage</a:t>
            </a:r>
          </a:p>
        </p:txBody>
      </p:sp>
      <p:sp>
        <p:nvSpPr>
          <p:cNvPr id="65" name="Text Box 38"/>
          <p:cNvSpPr txBox="1">
            <a:spLocks noChangeArrowheads="1"/>
          </p:cNvSpPr>
          <p:nvPr/>
        </p:nvSpPr>
        <p:spPr bwMode="auto">
          <a:xfrm>
            <a:off x="323851" y="1455739"/>
            <a:ext cx="1172683" cy="584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>
                <a:solidFill>
                  <a:srgbClr val="FFFFFF"/>
                </a:solidFill>
              </a:rPr>
              <a:t>45 PDM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>
                <a:solidFill>
                  <a:srgbClr val="FFFFFF"/>
                </a:solidFill>
              </a:rPr>
              <a:t>New design</a:t>
            </a:r>
          </a:p>
        </p:txBody>
      </p:sp>
      <p:pic>
        <p:nvPicPr>
          <p:cNvPr id="66" name="Picture 10" descr="イタリア国旗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088" y="5312457"/>
            <a:ext cx="487362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Text Box 29"/>
          <p:cNvSpPr txBox="1">
            <a:spLocks noChangeArrowheads="1"/>
          </p:cNvSpPr>
          <p:nvPr/>
        </p:nvSpPr>
        <p:spPr bwMode="auto">
          <a:xfrm>
            <a:off x="4171950" y="609601"/>
            <a:ext cx="1892488" cy="37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it-IT" b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sym typeface="Wingdings" pitchFamily="2" charset="2"/>
              </a:rPr>
              <a:t>10</a:t>
            </a:r>
            <a:r>
              <a:rPr kumimoji="1" lang="it-IT" b="1" baseline="3000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sym typeface="Wingdings" pitchFamily="2" charset="2"/>
              </a:rPr>
              <a:t>-3</a:t>
            </a:r>
            <a:r>
              <a:rPr kumimoji="1" lang="it-IT" b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sym typeface="Wingdings" pitchFamily="2" charset="2"/>
              </a:rPr>
              <a:t> </a:t>
            </a:r>
            <a:r>
              <a:rPr kumimoji="1" lang="it-IT" b="1" baseline="30000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sym typeface="Wingdings" pitchFamily="2" charset="2"/>
              </a:rPr>
              <a:t> </a:t>
            </a:r>
            <a:r>
              <a:rPr kumimoji="1" lang="it-IT" b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sym typeface="Wingdings" pitchFamily="2" charset="2"/>
              </a:rPr>
              <a:t>compression</a:t>
            </a:r>
            <a:endParaRPr kumimoji="1" lang="it-IT" b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68" name="Rectangle 20"/>
          <p:cNvSpPr>
            <a:spLocks noChangeArrowheads="1"/>
          </p:cNvSpPr>
          <p:nvPr/>
        </p:nvSpPr>
        <p:spPr bwMode="auto">
          <a:xfrm>
            <a:off x="7301137" y="685801"/>
            <a:ext cx="1430811" cy="101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4 </a:t>
            </a:r>
            <a:r>
              <a:rPr lang="it-IT" b="1" dirty="0" err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Tbyte</a:t>
            </a:r>
            <a:r>
              <a:rPr lang="it-IT" b="1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/</a:t>
            </a:r>
            <a:r>
              <a:rPr lang="it-IT" b="1" dirty="0" err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year</a:t>
            </a:r>
            <a:endParaRPr lang="it-IT" b="1" dirty="0" smtClean="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4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(transfer)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4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30 Mbyte/</a:t>
            </a:r>
            <a:r>
              <a:rPr lang="it-IT" sz="14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day</a:t>
            </a:r>
            <a:r>
              <a:rPr lang="it-IT" sz="14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br>
              <a:rPr lang="it-IT" sz="14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</a:br>
            <a:r>
              <a:rPr lang="it-IT" sz="14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(</a:t>
            </a:r>
            <a:r>
              <a:rPr lang="it-IT" sz="14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downlink</a:t>
            </a:r>
            <a:r>
              <a:rPr lang="it-IT" sz="14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312857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Conclusions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908720"/>
            <a:ext cx="590465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3200" dirty="0">
              <a:solidFill>
                <a:prstClr val="white"/>
              </a:solidFill>
            </a:endParaRPr>
          </a:p>
          <a:p>
            <a:r>
              <a:rPr lang="it-IT" sz="3200" dirty="0" smtClean="0">
                <a:solidFill>
                  <a:prstClr val="white"/>
                </a:solidFill>
              </a:rPr>
              <a:t>K-EUSO is a mission of opportunity with a concrete chance of realization in relatively short time</a:t>
            </a:r>
          </a:p>
          <a:p>
            <a:endParaRPr lang="it-IT" sz="3200" dirty="0">
              <a:solidFill>
                <a:prstClr val="white"/>
              </a:solidFill>
            </a:endParaRPr>
          </a:p>
          <a:p>
            <a:r>
              <a:rPr lang="it-IT" sz="3200" dirty="0" smtClean="0">
                <a:solidFill>
                  <a:prstClr val="white"/>
                </a:solidFill>
              </a:rPr>
              <a:t>Can open the field of UHECR from space and </a:t>
            </a:r>
            <a:r>
              <a:rPr lang="it-IT" sz="3200" dirty="0" smtClean="0">
                <a:solidFill>
                  <a:prstClr val="white"/>
                </a:solidFill>
              </a:rPr>
              <a:t>deliver very </a:t>
            </a:r>
            <a:r>
              <a:rPr lang="it-IT" sz="3200" dirty="0" smtClean="0">
                <a:solidFill>
                  <a:prstClr val="white"/>
                </a:solidFill>
              </a:rPr>
              <a:t>interesting </a:t>
            </a:r>
            <a:r>
              <a:rPr lang="it-IT" sz="3200" dirty="0" smtClean="0">
                <a:solidFill>
                  <a:prstClr val="white"/>
                </a:solidFill>
              </a:rPr>
              <a:t>science results, </a:t>
            </a:r>
            <a:r>
              <a:rPr lang="it-IT" sz="3200" dirty="0" smtClean="0">
                <a:solidFill>
                  <a:prstClr val="white"/>
                </a:solidFill>
              </a:rPr>
              <a:t>paving the road for future </a:t>
            </a:r>
            <a:r>
              <a:rPr lang="it-IT" sz="3200" dirty="0" smtClean="0">
                <a:solidFill>
                  <a:prstClr val="white"/>
                </a:solidFill>
              </a:rPr>
              <a:t>missions.</a:t>
            </a:r>
            <a:endParaRPr lang="it-IT" sz="3200" dirty="0" smtClean="0">
              <a:solidFill>
                <a:prstClr val="white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6" t="20277" r="31479" b="36517"/>
          <a:stretch/>
        </p:blipFill>
        <p:spPr bwMode="auto">
          <a:xfrm rot="16200000">
            <a:off x="6200889" y="3442298"/>
            <a:ext cx="3403986" cy="2450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908720"/>
            <a:ext cx="1765221" cy="167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827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12072" y="1062261"/>
            <a:ext cx="7221157" cy="5795739"/>
            <a:chOff x="611560" y="7938"/>
            <a:chExt cx="8522915" cy="6840537"/>
          </a:xfrm>
        </p:grpSpPr>
        <p:pic>
          <p:nvPicPr>
            <p:cNvPr id="295938" name="Picture 2" descr="C:\Documents and Settings\marco\Documenti\Downloads\ifae09_casolino_Page_10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17"/>
            <a:stretch/>
          </p:blipFill>
          <p:spPr bwMode="auto">
            <a:xfrm>
              <a:off x="4837447" y="7938"/>
              <a:ext cx="4297028" cy="6840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http://jemeuso.riken.jp/memory/images/takahashi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79" t="3193" r="19972" b="11391"/>
            <a:stretch/>
          </p:blipFill>
          <p:spPr bwMode="auto">
            <a:xfrm>
              <a:off x="611560" y="224348"/>
              <a:ext cx="3433799" cy="6407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981410" y="260648"/>
            <a:ext cx="3512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Historical notes (2)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25372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2" name="Picture 2" descr="C:\Documents and Settings\marco\Documenti\Downloads\ifae09_casolino_Page_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7938"/>
            <a:ext cx="9124950" cy="684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190381"/>
            <a:ext cx="663515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ESA-EUSO (Columbus module)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69844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2" descr="C:\Documents and Settings\marco\Documenti\Downloads\ifae09_casolino_Page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99392"/>
            <a:ext cx="9144000" cy="685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56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Picture 2" descr="C:\Documents and Settings\marco\Documenti\Downloads\ifae09_casolino_Page_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4763"/>
            <a:ext cx="9137650" cy="684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1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it-IT" sz="6000" b="1" i="1" u="none" strike="noStrike" cap="none" normalizeH="0" baseline="0">
            <a:ln>
              <a:noFill/>
            </a:ln>
            <a:solidFill>
              <a:srgbClr val="E10707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it-IT" sz="6000" b="1" i="1" u="none" strike="noStrike" cap="none" normalizeH="0" baseline="0">
            <a:ln>
              <a:noFill/>
            </a:ln>
            <a:solidFill>
              <a:srgbClr val="E10707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2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3676</TotalTime>
  <Words>1011</Words>
  <Application>Microsoft Office PowerPoint</Application>
  <PresentationFormat>On-screen Show (4:3)</PresentationFormat>
  <Paragraphs>310</Paragraphs>
  <Slides>53</Slides>
  <Notes>4</Notes>
  <HiddenSlides>2</HiddenSlides>
  <MMClips>0</MMClips>
  <ScaleCrop>false</ScaleCrop>
  <HeadingPairs>
    <vt:vector size="6" baseType="variant">
      <vt:variant>
        <vt:lpstr>Theme</vt:lpstr>
      </vt:variant>
      <vt:variant>
        <vt:i4>16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70" baseType="lpstr">
      <vt:lpstr>Tema di Office</vt:lpstr>
      <vt:lpstr>2_Office テーマ</vt:lpstr>
      <vt:lpstr>Office Theme</vt:lpstr>
      <vt:lpstr>1_Office Theme</vt:lpstr>
      <vt:lpstr>Office テーマ</vt:lpstr>
      <vt:lpstr>2_Office Theme</vt:lpstr>
      <vt:lpstr>3_Tema di Office</vt:lpstr>
      <vt:lpstr>3_Office Theme</vt:lpstr>
      <vt:lpstr>Начальная</vt:lpstr>
      <vt:lpstr>Struttura predefinita</vt:lpstr>
      <vt:lpstr>5_Office Theme</vt:lpstr>
      <vt:lpstr>Thème Office</vt:lpstr>
      <vt:lpstr>1_Thème Office</vt:lpstr>
      <vt:lpstr>7_Tema di Office</vt:lpstr>
      <vt:lpstr>3_Struttura predefinita</vt:lpstr>
      <vt:lpstr>5_Tema di Office</vt:lpstr>
      <vt:lpstr>Documento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JEM-EUSO Collaboration</vt:lpstr>
      <vt:lpstr>International status</vt:lpstr>
      <vt:lpstr>PowerPoint Presentation</vt:lpstr>
      <vt:lpstr>PowerPoint Presentation</vt:lpstr>
      <vt:lpstr>PowerPoint Presentation</vt:lpstr>
      <vt:lpstr>PowerPoint Presentation</vt:lpstr>
      <vt:lpstr>Optics and Electronics</vt:lpstr>
      <vt:lpstr>Lenses under test in Toulouse</vt:lpstr>
      <vt:lpstr>PowerPoint Presentation</vt:lpstr>
      <vt:lpstr>Integration @Timmins 11-24 Aug 2014</vt:lpstr>
      <vt:lpstr>PowerPoint Presentation</vt:lpstr>
      <vt:lpstr>Helicopter equipped with laser and xenon flasher (NASA funding)</vt:lpstr>
      <vt:lpstr>Laser flasher event</vt:lpstr>
      <vt:lpstr>Laser track</vt:lpstr>
      <vt:lpstr>First Light: RAW data (images of Timmins city light)</vt:lpstr>
      <vt:lpstr>PowerPoint Presentation</vt:lpstr>
      <vt:lpstr>Balloon Flight Trajectory</vt:lpstr>
      <vt:lpstr>Landing and recovery </vt:lpstr>
      <vt:lpstr>MINI-EUSO  measurement of UV from ISS </vt:lpstr>
      <vt:lpstr> MINI-EUSO  Scientific objectives </vt:lpstr>
      <vt:lpstr>PowerPoint Presentation</vt:lpstr>
      <vt:lpstr>Measure of UV background</vt:lpstr>
      <vt:lpstr>Location</vt:lpstr>
      <vt:lpstr>Mini-EUSO mechanics</vt:lpstr>
      <vt:lpstr>UV transparent window</vt:lpstr>
      <vt:lpstr>PowerPoint Presentation</vt:lpstr>
      <vt:lpstr>KLYPVE</vt:lpstr>
      <vt:lpstr>Location on ISS</vt:lpstr>
      <vt:lpstr>PowerPoint Presentation</vt:lpstr>
      <vt:lpstr>K-Euso proposal </vt:lpstr>
      <vt:lpstr>K-EUSO exposure</vt:lpstr>
      <vt:lpstr>PowerPoint Presentation</vt:lpstr>
      <vt:lpstr>PowerPoint Presentation</vt:lpstr>
      <vt:lpstr>PowerPoint Presentation</vt:lpstr>
      <vt:lpstr>PowerPoint Presentation</vt:lpstr>
      <vt:lpstr>Japan contribution  (JAXA 2014 proposal)</vt:lpstr>
      <vt:lpstr>PowerPoint Presentation</vt:lpstr>
      <vt:lpstr>PowerPoint Presentation</vt:lpstr>
      <vt:lpstr>PowerPoint Presentation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Klypve-EUSO</dc:title>
  <dc:creator>marco</dc:creator>
  <cp:lastModifiedBy>marco</cp:lastModifiedBy>
  <cp:revision>265</cp:revision>
  <dcterms:created xsi:type="dcterms:W3CDTF">2014-01-31T03:20:57Z</dcterms:created>
  <dcterms:modified xsi:type="dcterms:W3CDTF">2014-09-21T02:32:26Z</dcterms:modified>
</cp:coreProperties>
</file>