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88" r:id="rId2"/>
    <p:sldId id="928" r:id="rId3"/>
    <p:sldId id="881" r:id="rId4"/>
    <p:sldId id="886" r:id="rId5"/>
    <p:sldId id="891" r:id="rId6"/>
    <p:sldId id="933" r:id="rId7"/>
    <p:sldId id="887" r:id="rId8"/>
    <p:sldId id="923" r:id="rId9"/>
    <p:sldId id="904" r:id="rId10"/>
    <p:sldId id="882" r:id="rId11"/>
    <p:sldId id="930" r:id="rId12"/>
    <p:sldId id="885" r:id="rId13"/>
    <p:sldId id="884" r:id="rId14"/>
    <p:sldId id="888" r:id="rId15"/>
    <p:sldId id="905" r:id="rId16"/>
    <p:sldId id="934" r:id="rId17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明朝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  <a:srgbClr val="CCECFF"/>
    <a:srgbClr val="00CC00"/>
    <a:srgbClr val="00FF00"/>
    <a:srgbClr val="FF3300"/>
    <a:srgbClr val="CCFF99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73" autoAdjust="0"/>
    <p:restoredTop sz="94455" autoAdjust="0"/>
  </p:normalViewPr>
  <p:slideViewPr>
    <p:cSldViewPr>
      <p:cViewPr>
        <p:scale>
          <a:sx n="66" d="100"/>
          <a:sy n="66" d="100"/>
        </p:scale>
        <p:origin x="-62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977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650" y="1"/>
            <a:ext cx="3076976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29" y="4861318"/>
            <a:ext cx="5680444" cy="46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89"/>
            <a:ext cx="3076977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650" y="9720989"/>
            <a:ext cx="3076976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45" tIns="47723" rIns="95445" bIns="477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FB25381-2AC1-4A29-A876-FB618408F21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74F7-BC5E-4C0E-A98F-D39DBF81E37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1AD2-9B5A-4D95-86E7-44452C08031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5466-F3B1-41C1-B51A-444DF36B220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331A-B66E-452C-94D1-F117B3CDC11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D7C49-A093-4C53-A9BF-81FBE8B8CFB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5BC4-FFFF-4300-8321-BF6600F67C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365B-730A-473C-9A02-2D37848EE9C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2375-ACE8-4CAB-945D-9E5BF3C8B99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0B38-42C0-47D3-9367-16C5215DBC4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D5E7-A689-4FEB-9148-06A397BB7B8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C873-B00E-4766-A0DE-BD1EFA09662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F909-1FD0-4B61-A8E7-000DCC3EAE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F85AA44A-87CB-4130-9141-F5721CA135B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6"/>
          <p:cNvSpPr txBox="1">
            <a:spLocks noChangeArrowheads="1"/>
          </p:cNvSpPr>
          <p:nvPr/>
        </p:nvSpPr>
        <p:spPr bwMode="auto">
          <a:xfrm>
            <a:off x="1403648" y="982469"/>
            <a:ext cx="6624736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solidFill>
                  <a:schemeClr val="bg1"/>
                </a:solidFill>
                <a:cs typeface="Times New Roman" pitchFamily="18" charset="0"/>
              </a:rPr>
              <a:t>宇宙粒子線直接観測の新展開</a:t>
            </a:r>
            <a:endParaRPr lang="ja-JP" altLang="en-US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1" name="テキスト ボックス 8"/>
          <p:cNvSpPr txBox="1">
            <a:spLocks noChangeArrowheads="1"/>
          </p:cNvSpPr>
          <p:nvPr/>
        </p:nvSpPr>
        <p:spPr bwMode="auto">
          <a:xfrm>
            <a:off x="3736719" y="3429000"/>
            <a:ext cx="1627369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柴田　徹</a:t>
            </a:r>
            <a:endParaRPr lang="en-US" altLang="ja-JP" sz="28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52" name="テキスト ボックス 9"/>
          <p:cNvSpPr txBox="1">
            <a:spLocks noChangeArrowheads="1"/>
          </p:cNvSpPr>
          <p:nvPr/>
        </p:nvSpPr>
        <p:spPr bwMode="auto">
          <a:xfrm>
            <a:off x="3491880" y="4293096"/>
            <a:ext cx="2088232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青学大理工</a:t>
            </a:r>
            <a:endParaRPr lang="en-US" altLang="ja-JP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2123728" y="5157192"/>
            <a:ext cx="5328592" cy="52322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cs typeface="Times New Roman" pitchFamily="18" charset="0"/>
              </a:rPr>
              <a:t>日本物理学会高知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en-US" altLang="ja-JP" sz="2800" b="1" i="1" dirty="0" smtClean="0">
                <a:solidFill>
                  <a:schemeClr val="bg1"/>
                </a:solidFill>
                <a:cs typeface="Times New Roman" pitchFamily="18" charset="0"/>
              </a:rPr>
              <a:t>22/Sep./2013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ja-JP" altLang="en-US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472518" cy="54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7668344" y="169151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i="1" dirty="0" smtClean="0">
                <a:latin typeface="Symbol" pitchFamily="18" charset="2"/>
              </a:rPr>
              <a:t>b</a:t>
            </a:r>
            <a:r>
              <a:rPr kumimoji="1" lang="en-US" altLang="ja-JP" sz="1800" baseline="-25000" dirty="0" smtClean="0"/>
              <a:t>e</a:t>
            </a:r>
            <a:endParaRPr kumimoji="1" lang="ja-JP" altLang="en-US" sz="1800" baseline="-25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2041103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.2</a:t>
            </a:r>
            <a:endParaRPr kumimoji="1" lang="ja-JP" altLang="en-US" sz="1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68344" y="2257127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.3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68344" y="2492896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3</a:t>
            </a:r>
            <a:r>
              <a:rPr kumimoji="1" lang="en-US" altLang="ja-JP" sz="1400" b="1" dirty="0" smtClean="0"/>
              <a:t>.4</a:t>
            </a:r>
            <a:endParaRPr kumimoji="1" lang="ja-JP" altLang="en-US" sz="1400" b="1" dirty="0"/>
          </a:p>
        </p:txBody>
      </p:sp>
      <p:sp>
        <p:nvSpPr>
          <p:cNvPr id="8" name="正方形/長方形 7"/>
          <p:cNvSpPr/>
          <p:nvPr/>
        </p:nvSpPr>
        <p:spPr bwMode="auto">
          <a:xfrm>
            <a:off x="6948264" y="2780928"/>
            <a:ext cx="1872208" cy="46384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948264" y="3356992"/>
            <a:ext cx="1872208" cy="46384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14" y="2852936"/>
            <a:ext cx="1733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864" y="3429000"/>
            <a:ext cx="1752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987824" y="332656"/>
            <a:ext cx="326878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a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ll electrons (e</a:t>
            </a:r>
            <a:r>
              <a:rPr kumimoji="1" lang="en-US" altLang="ja-JP" sz="2800" b="1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 + e</a:t>
            </a:r>
            <a:r>
              <a:rPr kumimoji="1" lang="en-US" altLang="ja-JP" sz="28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14" y="908720"/>
            <a:ext cx="81053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741917" y="5949280"/>
            <a:ext cx="4018216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K. Yoshida (2013-CTA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研究会より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)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67574"/>
            <a:ext cx="6912768" cy="50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275856" y="260648"/>
            <a:ext cx="2762231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positron fraction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972" y="980728"/>
            <a:ext cx="2898452" cy="6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 bwMode="auto">
          <a:xfrm>
            <a:off x="8100392" y="1124744"/>
            <a:ext cx="539552" cy="216024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CCECFF">
                <a:alpha val="58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029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779912" y="260648"/>
            <a:ext cx="1595245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positrons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1444749" cy="6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958" y="1045493"/>
            <a:ext cx="315753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 bwMode="auto">
          <a:xfrm>
            <a:off x="8532440" y="980728"/>
            <a:ext cx="539552" cy="216024"/>
          </a:xfrm>
          <a:prstGeom prst="ellipse">
            <a:avLst/>
          </a:prstGeom>
          <a:solidFill>
            <a:schemeClr val="accent1">
              <a:alpha val="3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CCECFF">
                <a:alpha val="58000"/>
              </a:srgb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260648"/>
            <a:ext cx="43512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56992"/>
            <a:ext cx="44246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3429000"/>
            <a:ext cx="43664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971600" y="1268760"/>
            <a:ext cx="2908168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on diffused </a:t>
            </a:r>
            <a:r>
              <a:rPr lang="en-US" altLang="ja-JP" sz="2800" b="1" i="1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-rays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7380312" y="1916832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1979712" y="4365104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0" name="円/楕円 9"/>
          <p:cNvSpPr/>
          <p:nvPr/>
        </p:nvSpPr>
        <p:spPr bwMode="auto">
          <a:xfrm>
            <a:off x="6228184" y="4077072"/>
            <a:ext cx="576064" cy="360040"/>
          </a:xfrm>
          <a:prstGeom prst="ellipse">
            <a:avLst/>
          </a:prstGeom>
          <a:solidFill>
            <a:srgbClr val="FFCCFF">
              <a:alpha val="62000"/>
            </a:srgbClr>
          </a:solidFill>
          <a:ln w="25400" cap="flat" cmpd="sng" algn="ctr">
            <a:solidFill>
              <a:srgbClr val="FFCCFF">
                <a:alpha val="5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 bwMode="auto">
          <a:xfrm>
            <a:off x="971600" y="980728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1815207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what is an origin of excess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9" name="円/楕円 8"/>
          <p:cNvSpPr/>
          <p:nvPr/>
        </p:nvSpPr>
        <p:spPr bwMode="auto">
          <a:xfrm>
            <a:off x="971600" y="1988840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2247255"/>
            <a:ext cx="275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cosmological origin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1" y="28080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astronomical origin 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3968" y="2823319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n</a:t>
            </a:r>
            <a:r>
              <a:rPr kumimoji="1" lang="en-US" altLang="ja-JP" b="1" dirty="0" smtClean="0"/>
              <a:t>earby pulsars ?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283968" y="328498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reacceleration in source</a:t>
            </a:r>
            <a:r>
              <a:rPr kumimoji="1" lang="en-US" altLang="ja-JP" b="1" dirty="0" smtClean="0"/>
              <a:t> ? </a:t>
            </a:r>
            <a:r>
              <a:rPr kumimoji="1" lang="en-US" altLang="ja-JP" sz="2000" b="1" dirty="0" smtClean="0"/>
              <a:t>(</a:t>
            </a:r>
            <a:r>
              <a:rPr kumimoji="1" lang="en-US" altLang="ja-JP" sz="2000" b="1" dirty="0" err="1" smtClean="0"/>
              <a:t>Blasi</a:t>
            </a:r>
            <a:r>
              <a:rPr kumimoji="1" lang="en-US" altLang="ja-JP" sz="2000" b="1" dirty="0" smtClean="0"/>
              <a:t> 2009)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3789040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dense gas cloud ? </a:t>
            </a:r>
            <a:r>
              <a:rPr lang="en-US" altLang="ja-JP" sz="2000" b="1" dirty="0" smtClean="0"/>
              <a:t>(Fujita et al. 2009) </a:t>
            </a:r>
            <a:endParaRPr kumimoji="1" lang="ja-JP" altLang="en-US" sz="2000" b="1" dirty="0"/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4067944" y="3068960"/>
            <a:ext cx="0" cy="2016224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>
            <a:off x="4067944" y="306896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4067944" y="3564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4067944" y="4032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4211960" y="422108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. . . . .</a:t>
            </a:r>
            <a:endParaRPr kumimoji="1" lang="ja-JP" altLang="en-US" b="1" dirty="0"/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4067944" y="4536040"/>
            <a:ext cx="216024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円/楕円 27"/>
          <p:cNvSpPr/>
          <p:nvPr/>
        </p:nvSpPr>
        <p:spPr bwMode="auto">
          <a:xfrm>
            <a:off x="971600" y="5778504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27157" y="5604871"/>
            <a:ext cx="680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absolute intensities in </a:t>
            </a:r>
            <a:r>
              <a:rPr lang="en-US" altLang="ja-JP" b="1" dirty="0" smtClean="0">
                <a:solidFill>
                  <a:srgbClr val="FF0000"/>
                </a:solidFill>
              </a:rPr>
              <a:t>e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b="1" dirty="0" smtClean="0"/>
              <a:t>, </a:t>
            </a:r>
            <a:r>
              <a:rPr lang="en-US" altLang="ja-JP" b="1" dirty="0" smtClean="0">
                <a:solidFill>
                  <a:srgbClr val="FF0000"/>
                </a:solidFill>
              </a:rPr>
              <a:t>p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b="1" dirty="0" smtClean="0"/>
              <a:t>, </a:t>
            </a:r>
            <a:r>
              <a:rPr lang="en-US" altLang="ja-JP" b="1" dirty="0" smtClean="0">
                <a:solidFill>
                  <a:srgbClr val="FF0000"/>
                </a:solidFill>
              </a:rPr>
              <a:t>A</a:t>
            </a:r>
            <a:r>
              <a:rPr lang="en-US" altLang="ja-JP" b="1" dirty="0" smtClean="0"/>
              <a:t>; </a:t>
            </a:r>
            <a:r>
              <a:rPr lang="en-US" altLang="ja-JP" b="1" dirty="0" smtClean="0">
                <a:solidFill>
                  <a:srgbClr val="FF0000"/>
                </a:solidFill>
              </a:rPr>
              <a:t>B/C</a:t>
            </a:r>
            <a:r>
              <a:rPr lang="en-US" altLang="ja-JP" b="1" dirty="0" smtClean="0"/>
              <a:t>; 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10</a:t>
            </a:r>
            <a:r>
              <a:rPr lang="en-US" altLang="ja-JP" b="1" dirty="0" smtClean="0">
                <a:solidFill>
                  <a:srgbClr val="FF0000"/>
                </a:solidFill>
              </a:rPr>
              <a:t>Be/</a:t>
            </a:r>
            <a:r>
              <a:rPr lang="en-US" altLang="ja-JP" b="1" baseline="30000" dirty="0" smtClean="0">
                <a:solidFill>
                  <a:srgbClr val="FF0000"/>
                </a:solidFill>
              </a:rPr>
              <a:t>9</a:t>
            </a:r>
            <a:r>
              <a:rPr lang="en-US" altLang="ja-JP" b="1" dirty="0" smtClean="0">
                <a:solidFill>
                  <a:srgbClr val="FF0000"/>
                </a:solidFill>
              </a:rPr>
              <a:t>Be</a:t>
            </a:r>
            <a:r>
              <a:rPr lang="en-US" altLang="ja-JP" b="1" dirty="0" smtClean="0"/>
              <a:t>; . . .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240800" y="5616000"/>
            <a:ext cx="268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_</a:t>
            </a:r>
            <a:endParaRPr kumimoji="1" lang="ja-JP" altLang="en-US" sz="1300" b="1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80000" y="5616000"/>
            <a:ext cx="2680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>
                <a:solidFill>
                  <a:srgbClr val="FF0000"/>
                </a:solidFill>
              </a:rPr>
              <a:t>_</a:t>
            </a:r>
            <a:endParaRPr kumimoji="1" lang="ja-JP" altLang="en-US" sz="1300" b="1" dirty="0">
              <a:solidFill>
                <a:srgbClr val="FF000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971600" y="5301208"/>
            <a:ext cx="7128792" cy="72008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テキスト ボックス 37"/>
          <p:cNvSpPr txBox="1"/>
          <p:nvPr/>
        </p:nvSpPr>
        <p:spPr>
          <a:xfrm>
            <a:off x="4003050" y="2276872"/>
            <a:ext cx="395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 (DM-annihilation/decay)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0" name="正方形/長方形 29"/>
          <p:cNvSpPr/>
          <p:nvPr/>
        </p:nvSpPr>
        <p:spPr bwMode="auto">
          <a:xfrm>
            <a:off x="1331640" y="807095"/>
            <a:ext cx="6408712" cy="463846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80709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the positron excess is experimentally established </a:t>
            </a:r>
            <a:endParaRPr kumimoji="1" lang="ja-JP" altLang="en-US" b="1" dirty="0"/>
          </a:p>
        </p:txBody>
      </p:sp>
      <p:sp>
        <p:nvSpPr>
          <p:cNvPr id="32" name="円/楕円 31"/>
          <p:cNvSpPr/>
          <p:nvPr/>
        </p:nvSpPr>
        <p:spPr bwMode="auto">
          <a:xfrm>
            <a:off x="971600" y="6237312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271936" y="6063679"/>
            <a:ext cx="687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excess in </a:t>
            </a:r>
            <a:r>
              <a:rPr lang="en-US" altLang="ja-JP" b="1" dirty="0" smtClean="0">
                <a:solidFill>
                  <a:srgbClr val="FF0000"/>
                </a:solidFill>
              </a:rPr>
              <a:t>diffused-</a:t>
            </a:r>
            <a:r>
              <a:rPr lang="en-US" altLang="ja-JP" b="1" i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r>
              <a:rPr lang="en-US" altLang="ja-JP" b="1" dirty="0" smtClean="0"/>
              <a:t>spectrum from galactic pole ?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323851" y="144438"/>
            <a:ext cx="179987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明朝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cs typeface="Times New Roman" pitchFamily="18" charset="0"/>
              </a:rPr>
              <a:t>summary  </a:t>
            </a:r>
            <a:r>
              <a:rPr lang="en-US" altLang="ja-JP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</a:t>
            </a:r>
            <a:endParaRPr lang="ja-JP" altLang="en-US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3" name="左中かっこ 42"/>
          <p:cNvSpPr/>
          <p:nvPr/>
        </p:nvSpPr>
        <p:spPr bwMode="auto">
          <a:xfrm>
            <a:off x="1259632" y="2420888"/>
            <a:ext cx="72008" cy="72008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0" name="円/楕円 39"/>
          <p:cNvSpPr/>
          <p:nvPr/>
        </p:nvSpPr>
        <p:spPr bwMode="auto">
          <a:xfrm>
            <a:off x="971600" y="1514401"/>
            <a:ext cx="144016" cy="144016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331640" y="1340768"/>
            <a:ext cx="6408712" cy="463846"/>
          </a:xfrm>
          <a:prstGeom prst="rect">
            <a:avLst/>
          </a:prstGeom>
          <a:solidFill>
            <a:srgbClr val="CCE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13407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/>
              <a:t>Kolmogorov</a:t>
            </a:r>
            <a:r>
              <a:rPr lang="en-US" altLang="ja-JP" b="1" dirty="0" smtClean="0"/>
              <a:t>-type turbulence  in ISM preferable 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/>
      <p:bldP spid="14" grpId="0"/>
      <p:bldP spid="15" grpId="0"/>
      <p:bldP spid="17" grpId="0"/>
      <p:bldP spid="26" grpId="0"/>
      <p:bldP spid="28" grpId="0" animBg="1"/>
      <p:bldP spid="29" grpId="0"/>
      <p:bldP spid="31" grpId="0"/>
      <p:bldP spid="33" grpId="0"/>
      <p:bldP spid="38" grpId="0"/>
      <p:bldP spid="30" grpId="0" animBg="1"/>
      <p:bldP spid="5" grpId="0"/>
      <p:bldP spid="32" grpId="0" animBg="1"/>
      <p:bldP spid="34" grpId="0"/>
      <p:bldP spid="43" grpId="0" animBg="1"/>
      <p:bldP spid="40" grpId="0" animBg="1"/>
      <p:bldP spid="42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615" y="2780928"/>
            <a:ext cx="511988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50958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187624" y="3212976"/>
            <a:ext cx="2592288" cy="461665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Blasi</a:t>
            </a:r>
            <a:r>
              <a:rPr lang="en-US" altLang="ja-JP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(2009,  Jul.)</a:t>
            </a:r>
            <a:endParaRPr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44008" y="2420888"/>
            <a:ext cx="3384376" cy="461665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7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chemeClr val="bg1"/>
                </a:solidFill>
                <a:cs typeface="Times New Roman" pitchFamily="18" charset="0"/>
              </a:rPr>
              <a:t>Fujita et al.</a:t>
            </a:r>
            <a:r>
              <a:rPr lang="en-US" altLang="ja-JP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ja-JP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(2009,  Jul.)</a:t>
            </a:r>
            <a:endParaRPr lang="ja-JP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581128"/>
            <a:ext cx="29265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48126" y="5589240"/>
            <a:ext cx="2191626" cy="400110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Shibata et al. 2008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3491880" y="4936985"/>
            <a:ext cx="1008112" cy="652255"/>
          </a:xfrm>
          <a:prstGeom prst="ellipse">
            <a:avLst/>
          </a:prstGeom>
          <a:solidFill>
            <a:srgbClr val="FF66CC">
              <a:alpha val="47843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1196752"/>
            <a:ext cx="5134739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</a:rPr>
              <a:t>飛翔体による宇宙粒子線観測の変遷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2492896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0) </a:t>
            </a:r>
            <a:r>
              <a:rPr kumimoji="1" lang="en-US" altLang="ja-JP" b="1" dirty="0" smtClean="0"/>
              <a:t>1950</a:t>
            </a:r>
            <a:r>
              <a:rPr kumimoji="1" lang="ja-JP" altLang="en-US" b="1" dirty="0" smtClean="0"/>
              <a:t>以前</a:t>
            </a:r>
            <a:r>
              <a:rPr kumimoji="1" lang="en-US" altLang="ja-JP" b="1" dirty="0" smtClean="0"/>
              <a:t>:  </a:t>
            </a:r>
            <a:r>
              <a:rPr kumimoji="1" lang="ja-JP" altLang="en-US" b="1" dirty="0" smtClean="0"/>
              <a:t>発見の時代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3719353"/>
            <a:ext cx="613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1) </a:t>
            </a:r>
            <a:r>
              <a:rPr kumimoji="1" lang="en-US" altLang="ja-JP" b="1" dirty="0" smtClean="0"/>
              <a:t>1950-</a:t>
            </a:r>
            <a:r>
              <a:rPr lang="en-US" altLang="ja-JP" b="1" dirty="0" smtClean="0"/>
              <a:t>1980</a:t>
            </a:r>
            <a:r>
              <a:rPr kumimoji="1" lang="en-US" altLang="ja-JP" b="1" dirty="0" smtClean="0"/>
              <a:t>:  </a:t>
            </a:r>
            <a:r>
              <a:rPr kumimoji="1" lang="ja-JP" altLang="en-US" b="1" dirty="0" smtClean="0"/>
              <a:t>中間子多重発生、宇宙線起源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367425"/>
            <a:ext cx="6439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2) </a:t>
            </a:r>
            <a:r>
              <a:rPr kumimoji="1" lang="en-US" altLang="ja-JP" b="1" dirty="0" smtClean="0"/>
              <a:t>1980-</a:t>
            </a:r>
            <a:r>
              <a:rPr lang="en-US" altLang="ja-JP" b="1" dirty="0" smtClean="0"/>
              <a:t>2005</a:t>
            </a:r>
            <a:r>
              <a:rPr kumimoji="1" lang="en-US" altLang="ja-JP" b="1" dirty="0" smtClean="0"/>
              <a:t>:  </a:t>
            </a:r>
            <a:r>
              <a:rPr kumimoji="1" lang="ja-JP" altLang="en-US" b="1" dirty="0" smtClean="0"/>
              <a:t>反粒子</a:t>
            </a:r>
            <a:r>
              <a:rPr lang="ja-JP" altLang="en-US" b="1" dirty="0" smtClean="0"/>
              <a:t>観測</a:t>
            </a:r>
            <a:r>
              <a:rPr kumimoji="1" lang="ja-JP" altLang="en-US" b="1" dirty="0" smtClean="0"/>
              <a:t>、</a:t>
            </a:r>
            <a:r>
              <a:rPr lang="ja-JP" altLang="en-US" b="1" dirty="0" smtClean="0"/>
              <a:t>宇宙線加速、伝播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76708" y="1916832"/>
            <a:ext cx="135889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exposure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7524328" y="2708920"/>
            <a:ext cx="1224136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テキスト ボックス 9"/>
          <p:cNvSpPr txBox="1"/>
          <p:nvPr/>
        </p:nvSpPr>
        <p:spPr>
          <a:xfrm>
            <a:off x="7812360" y="374897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1day</a:t>
            </a:r>
            <a:endParaRPr kumimoji="1" lang="ja-JP" altLang="en-US" sz="20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51441" y="4397042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day-w</a:t>
            </a:r>
            <a:r>
              <a:rPr kumimoji="1" lang="en-US" altLang="ja-JP" sz="2000" b="1" dirty="0" smtClean="0"/>
              <a:t>eek</a:t>
            </a:r>
            <a:endParaRPr kumimoji="1" lang="ja-JP" altLang="en-US" sz="2000" b="1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7625836" y="3748970"/>
            <a:ext cx="330540" cy="512188"/>
            <a:chOff x="2915816" y="5333146"/>
            <a:chExt cx="330540" cy="51218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15816" y="5445224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~</a:t>
              </a:r>
              <a:endParaRPr kumimoji="1" lang="ja-JP" altLang="en-US" sz="2000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915816" y="533314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&lt;</a:t>
              </a:r>
              <a:endParaRPr kumimoji="1" lang="ja-JP" altLang="en-US" sz="2000" b="1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755576" y="5045114"/>
            <a:ext cx="600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3) 2005</a:t>
            </a:r>
            <a:r>
              <a:rPr kumimoji="1" lang="en-US" altLang="ja-JP" b="1" dirty="0" smtClean="0"/>
              <a:t>- …... :  </a:t>
            </a:r>
            <a:r>
              <a:rPr lang="en-US" altLang="ja-JP" b="1" dirty="0" smtClean="0"/>
              <a:t>beyond the standard model ?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12360" y="511712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year</a:t>
            </a:r>
            <a:endParaRPr kumimoji="1" lang="ja-JP" altLang="en-US" sz="2000" b="1" dirty="0"/>
          </a:p>
        </p:txBody>
      </p:sp>
      <p:cxnSp>
        <p:nvCxnSpPr>
          <p:cNvPr id="22" name="直線コネクタ 21"/>
          <p:cNvCxnSpPr/>
          <p:nvPr/>
        </p:nvCxnSpPr>
        <p:spPr bwMode="auto">
          <a:xfrm>
            <a:off x="755576" y="3284984"/>
            <a:ext cx="6048672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グループ化 26"/>
          <p:cNvGrpSpPr/>
          <p:nvPr/>
        </p:nvGrpSpPr>
        <p:grpSpPr>
          <a:xfrm>
            <a:off x="7596336" y="5157192"/>
            <a:ext cx="330540" cy="472118"/>
            <a:chOff x="6948264" y="5405154"/>
            <a:chExt cx="330540" cy="47211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948264" y="5477162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~</a:t>
              </a:r>
              <a:endParaRPr kumimoji="1" lang="ja-JP" altLang="en-US" sz="2000" b="1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48264" y="540515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&gt;</a:t>
              </a:r>
              <a:endParaRPr kumimoji="1" lang="ja-JP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260648"/>
            <a:ext cx="3925498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</a:rPr>
              <a:t>o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bservables in AMS-02: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924944"/>
            <a:ext cx="36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5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positron</a:t>
            </a:r>
            <a:r>
              <a:rPr kumimoji="1" lang="en-US" altLang="ja-JP" b="1" dirty="0" smtClean="0"/>
              <a:t>:  0.5-350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9087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1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proton</a:t>
            </a:r>
            <a:r>
              <a:rPr kumimoji="1" lang="en-US" altLang="ja-JP" b="1" dirty="0" smtClean="0"/>
              <a:t>:  1GV-1.8TV 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420888"/>
            <a:ext cx="3528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4</a:t>
            </a:r>
            <a:r>
              <a:rPr kumimoji="1" lang="en-US" altLang="ja-JP" b="1" dirty="0" smtClean="0"/>
              <a:t>) electron:  0.5-500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 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9255" y="836712"/>
            <a:ext cx="379789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f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or two years exposure only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4127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2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helium</a:t>
            </a:r>
            <a:r>
              <a:rPr kumimoji="1" lang="en-US" altLang="ja-JP" b="1" dirty="0" smtClean="0"/>
              <a:t>:  2GV-3.2TV 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7601" y="1340768"/>
            <a:ext cx="331680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only 10%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of total exp. </a:t>
            </a:r>
            <a:r>
              <a:rPr lang="en-US" altLang="ja-JP" b="1" dirty="0" smtClean="0">
                <a:solidFill>
                  <a:schemeClr val="bg1"/>
                </a:solidFill>
              </a:rPr>
              <a:t>!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19168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3</a:t>
            </a:r>
            <a:r>
              <a:rPr kumimoji="1" lang="en-US" altLang="ja-JP" b="1" dirty="0" smtClean="0"/>
              <a:t>) </a:t>
            </a:r>
            <a:r>
              <a:rPr lang="en-US" altLang="ja-JP" b="1" dirty="0" smtClean="0"/>
              <a:t>B/C ratio</a:t>
            </a:r>
            <a:r>
              <a:rPr kumimoji="1" lang="en-US" altLang="ja-JP" b="1" dirty="0" smtClean="0"/>
              <a:t>:  0.5-670 </a:t>
            </a:r>
            <a:r>
              <a:rPr kumimoji="1" lang="en-US" altLang="ja-JP" b="1" dirty="0" err="1" smtClean="0"/>
              <a:t>GeV</a:t>
            </a:r>
            <a:r>
              <a:rPr kumimoji="1" lang="en-US" altLang="ja-JP" b="1" dirty="0" smtClean="0"/>
              <a:t>/n </a:t>
            </a:r>
            <a:endParaRPr kumimoji="1" lang="ja-JP" altLang="en-US" b="1" dirty="0"/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467544" y="3645024"/>
            <a:ext cx="7848872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971600" y="469552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C- Fe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1GeV/n-1TeV/n ? 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512757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B/C, </a:t>
            </a:r>
            <a:r>
              <a:rPr lang="en-US" altLang="ja-JP" b="1" dirty="0" err="1" smtClean="0">
                <a:solidFill>
                  <a:schemeClr val="bg1">
                    <a:lumMod val="50000"/>
                  </a:schemeClr>
                </a:solidFill>
              </a:rPr>
              <a:t>subFe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/Fe,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0.5GeV/n-1TeV/n 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7584" y="563163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kumimoji="1"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Be/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Be, 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Al/</a:t>
            </a:r>
            <a:r>
              <a:rPr lang="en-US" altLang="ja-JP" sz="2000" b="1" baseline="300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Al, . . 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10-20GeV/n 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1600" y="419147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p/p ratio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~ 1TeV ? 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403648" y="4365104"/>
            <a:ext cx="72008" cy="0"/>
          </a:xfrm>
          <a:prstGeom prst="line">
            <a:avLst/>
          </a:prstGeom>
          <a:solidFill>
            <a:srgbClr val="FF99CC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/>
          <p:cNvSpPr txBox="1"/>
          <p:nvPr/>
        </p:nvSpPr>
        <p:spPr>
          <a:xfrm>
            <a:off x="827584" y="609329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h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igh energy γ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0.5-1TeV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8064" y="3861048"/>
            <a:ext cx="27976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in the near future  ?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375942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 6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altLang="ja-JP" b="1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, e</a:t>
            </a:r>
            <a:r>
              <a:rPr lang="en-US" altLang="ja-JP" b="1" baseline="300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:  0.5GeV-1TeV ? 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8" grpId="0"/>
      <p:bldP spid="9" grpId="0" animBg="1"/>
      <p:bldP spid="10" grpId="0"/>
      <p:bldP spid="14" grpId="0"/>
      <p:bldP spid="15" grpId="0"/>
      <p:bldP spid="17" grpId="0"/>
      <p:bldP spid="18" grpId="0"/>
      <p:bldP spid="27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2505"/>
            <a:ext cx="7128792" cy="502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740352" y="192325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i="1" dirty="0" smtClean="0">
                <a:latin typeface="Symbol" pitchFamily="18" charset="2"/>
              </a:rPr>
              <a:t>g </a:t>
            </a:r>
            <a:r>
              <a:rPr kumimoji="1" lang="en-US" altLang="ja-JP" sz="1800" b="1" dirty="0" smtClean="0"/>
              <a:t>:</a:t>
            </a:r>
            <a:endParaRPr kumimoji="1" lang="ja-JP" altLang="en-US" sz="1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40352" y="229258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2.27</a:t>
            </a:r>
            <a:endParaRPr kumimoji="1" lang="ja-JP" altLang="en-US" sz="1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40352" y="2632880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2.37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0352" y="301266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2.47</a:t>
            </a:r>
            <a:endParaRPr kumimoji="1" lang="ja-JP" altLang="en-US" sz="1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40352" y="400103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2.27</a:t>
            </a:r>
            <a:endParaRPr kumimoji="1" lang="ja-JP" altLang="en-US" sz="1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40352" y="434132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2.37</a:t>
            </a:r>
            <a:endParaRPr kumimoji="1" lang="ja-JP" altLang="en-US" sz="1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40352" y="466884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2.47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40352" y="5348859"/>
            <a:ext cx="891783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source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flipV="1">
            <a:off x="7956376" y="4988819"/>
            <a:ext cx="0" cy="360040"/>
          </a:xfrm>
          <a:prstGeom prst="straightConnector1">
            <a:avLst/>
          </a:prstGeom>
          <a:solidFill>
            <a:srgbClr val="FF99CC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テキスト ボックス 15"/>
          <p:cNvSpPr txBox="1"/>
          <p:nvPr/>
        </p:nvSpPr>
        <p:spPr>
          <a:xfrm>
            <a:off x="7909645" y="5785009"/>
            <a:ext cx="910827" cy="32400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kumimoji="1" lang="en-US" altLang="ja-JP" sz="1800" b="1" i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kumimoji="1" lang="en-US" altLang="ja-JP" sz="1800" b="1" dirty="0" smtClean="0">
                <a:solidFill>
                  <a:schemeClr val="bg1"/>
                </a:solidFill>
              </a:rPr>
              <a:t>=1/3)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42003" y="404664"/>
            <a:ext cx="3602205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bg1"/>
                </a:solidFill>
              </a:rPr>
              <a:t>hadronic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 components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: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619672" y="332656"/>
            <a:ext cx="260520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eavy components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6237312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800" b="1" dirty="0" err="1" smtClean="0">
                <a:solidFill>
                  <a:schemeClr val="bg1"/>
                </a:solidFill>
              </a:rPr>
              <a:t>Derbina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 et al. 2005)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150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504121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228184" y="6021288"/>
            <a:ext cx="194421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>
                <a:solidFill>
                  <a:schemeClr val="bg1"/>
                </a:solidFill>
              </a:rPr>
              <a:t>(TRACER 2008)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52120" y="638132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(arXiv:0801.0582v1 3 Jan 2008)</a:t>
            </a:r>
            <a:endParaRPr kumimoji="1" lang="ja-JP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0989"/>
            <a:ext cx="6602065" cy="464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388878" y="476672"/>
            <a:ext cx="2605200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h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eavy components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061286" y="650305"/>
            <a:ext cx="144016" cy="144016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77310" y="507450"/>
            <a:ext cx="22626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b="1" dirty="0" smtClean="0"/>
              <a:t>:   He by AMS-02</a:t>
            </a:r>
            <a:endParaRPr kumimoji="1" lang="ja-JP" altLang="en-US" sz="2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7270" y="866329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(flux in arbitrary units)</a:t>
            </a:r>
            <a:endParaRPr kumimoji="1" lang="ja-JP" altLang="en-US" sz="2000" b="1" dirty="0"/>
          </a:p>
        </p:txBody>
      </p:sp>
      <p:sp>
        <p:nvSpPr>
          <p:cNvPr id="11" name="左右矢印 10"/>
          <p:cNvSpPr/>
          <p:nvPr/>
        </p:nvSpPr>
        <p:spPr bwMode="auto">
          <a:xfrm>
            <a:off x="4269198" y="578297"/>
            <a:ext cx="432048" cy="260648"/>
          </a:xfrm>
          <a:prstGeom prst="leftRightArrow">
            <a:avLst/>
          </a:prstGeom>
          <a:solidFill>
            <a:srgbClr val="00B05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775" y="1412776"/>
            <a:ext cx="17959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803975" y="140348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0.1~ 0.2</a:t>
            </a:r>
            <a:endParaRPr kumimoji="1" lang="ja-JP" altLang="en-US" sz="1800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59759" y="1340768"/>
            <a:ext cx="2880320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21128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699792" y="404664"/>
            <a:ext cx="4120039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2ry-to-1ry ratio 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について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3419872" y="1988840"/>
            <a:ext cx="4320480" cy="2736304"/>
          </a:xfrm>
          <a:prstGeom prst="line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7872777" y="4581128"/>
            <a:ext cx="94769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kumimoji="1" lang="en-US" altLang="ja-JP" sz="2000" b="1" dirty="0" smtClean="0">
                <a:solidFill>
                  <a:schemeClr val="bg1"/>
                </a:solidFill>
              </a:rPr>
              <a:t> = 1/2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6435" y="5435932"/>
            <a:ext cx="123206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anisotropy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上下矢印 6"/>
          <p:cNvSpPr/>
          <p:nvPr/>
        </p:nvSpPr>
        <p:spPr bwMode="auto">
          <a:xfrm>
            <a:off x="8172400" y="5013176"/>
            <a:ext cx="216024" cy="396000"/>
          </a:xfrm>
          <a:prstGeom prst="up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63550" y="49731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4211960" y="2276872"/>
            <a:ext cx="4320480" cy="2736304"/>
          </a:xfrm>
          <a:prstGeom prst="line">
            <a:avLst/>
          </a:prstGeom>
          <a:solidFill>
            <a:srgbClr val="FF99CC"/>
          </a:solidFill>
          <a:ln w="381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63688" y="404664"/>
            <a:ext cx="5859296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2ry-to-1ry ratio in HE and LE limits 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63505"/>
            <a:ext cx="904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1647965"/>
            <a:ext cx="3672407" cy="7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 bwMode="auto">
          <a:xfrm>
            <a:off x="6084168" y="2512060"/>
            <a:ext cx="1872208" cy="4638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14" name="左中かっこ 13"/>
          <p:cNvSpPr/>
          <p:nvPr/>
        </p:nvSpPr>
        <p:spPr bwMode="auto">
          <a:xfrm>
            <a:off x="1619672" y="1916832"/>
            <a:ext cx="216024" cy="2448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502690"/>
            <a:ext cx="1008112" cy="3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11501"/>
            <a:ext cx="1656184" cy="30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443" y="2641110"/>
            <a:ext cx="1629917" cy="3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6084168" y="4928534"/>
            <a:ext cx="1872208" cy="4638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150926"/>
            <a:ext cx="720080" cy="3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024228"/>
            <a:ext cx="5400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876256" y="6372036"/>
            <a:ext cx="21602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(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Shibata et al. 2006)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2200" y="5939988"/>
            <a:ext cx="266429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bg1"/>
                </a:solidFill>
              </a:rPr>
              <a:t>(Simon &amp;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Heinrich 1986)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1" animBg="1"/>
      <p:bldP spid="15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Text Box 11"/>
          <p:cNvSpPr txBox="1">
            <a:spLocks noChangeArrowheads="1"/>
          </p:cNvSpPr>
          <p:nvPr/>
        </p:nvSpPr>
        <p:spPr bwMode="auto">
          <a:xfrm>
            <a:off x="5110163" y="6357938"/>
            <a:ext cx="2198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 pitchFamily="18" charset="0"/>
              </a:rPr>
              <a:t>Galactic  plane</a:t>
            </a:r>
            <a:r>
              <a:rPr lang="en-US" altLang="ja-JP" sz="2000" dirty="0">
                <a:latin typeface="Times New Roman" pitchFamily="18" charset="0"/>
              </a:rPr>
              <a:t> </a:t>
            </a:r>
          </a:p>
        </p:txBody>
      </p:sp>
      <p:sp>
        <p:nvSpPr>
          <p:cNvPr id="39953" name="Rectangle 13"/>
          <p:cNvSpPr>
            <a:spLocks noChangeArrowheads="1"/>
          </p:cNvSpPr>
          <p:nvPr/>
        </p:nvSpPr>
        <p:spPr bwMode="auto">
          <a:xfrm>
            <a:off x="684213" y="5295900"/>
            <a:ext cx="3671887" cy="12477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954" name="Rectangle 14"/>
          <p:cNvSpPr>
            <a:spLocks noChangeArrowheads="1"/>
          </p:cNvSpPr>
          <p:nvPr/>
        </p:nvSpPr>
        <p:spPr bwMode="auto">
          <a:xfrm>
            <a:off x="684213" y="6015038"/>
            <a:ext cx="3671887" cy="528637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995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562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Rectangle 16"/>
          <p:cNvSpPr>
            <a:spLocks noChangeArrowheads="1"/>
          </p:cNvSpPr>
          <p:nvPr/>
        </p:nvSpPr>
        <p:spPr bwMode="auto">
          <a:xfrm>
            <a:off x="1979613" y="5438775"/>
            <a:ext cx="2160587" cy="38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9957" name="Text Box 17"/>
          <p:cNvSpPr txBox="1">
            <a:spLocks noChangeArrowheads="1"/>
          </p:cNvSpPr>
          <p:nvPr/>
        </p:nvSpPr>
        <p:spPr bwMode="auto">
          <a:xfrm>
            <a:off x="1908175" y="5367338"/>
            <a:ext cx="23526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2200" b="1">
                <a:latin typeface="Times New Roman" pitchFamily="18" charset="0"/>
              </a:rPr>
              <a:t>: halo</a:t>
            </a:r>
            <a:r>
              <a:rPr lang="ja-JP" altLang="en-US" sz="2200" b="1">
                <a:latin typeface="Times New Roman" pitchFamily="18" charset="0"/>
              </a:rPr>
              <a:t> </a:t>
            </a:r>
            <a:r>
              <a:rPr lang="en-US" altLang="ja-JP" sz="2200" b="1">
                <a:latin typeface="Times New Roman" pitchFamily="18" charset="0"/>
              </a:rPr>
              <a:t>thickness</a:t>
            </a:r>
          </a:p>
        </p:txBody>
      </p:sp>
      <p:sp>
        <p:nvSpPr>
          <p:cNvPr id="39958" name="Rectangle 18"/>
          <p:cNvSpPr>
            <a:spLocks noChangeArrowheads="1"/>
          </p:cNvSpPr>
          <p:nvPr/>
        </p:nvSpPr>
        <p:spPr bwMode="auto">
          <a:xfrm>
            <a:off x="2122488" y="6088063"/>
            <a:ext cx="2160587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sp>
        <p:nvSpPr>
          <p:cNvPr id="39959" name="Line 19"/>
          <p:cNvSpPr>
            <a:spLocks noChangeShapeType="1"/>
          </p:cNvSpPr>
          <p:nvPr/>
        </p:nvSpPr>
        <p:spPr bwMode="auto">
          <a:xfrm>
            <a:off x="684213" y="6542088"/>
            <a:ext cx="36718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60" name="Line 20"/>
          <p:cNvSpPr>
            <a:spLocks noChangeShapeType="1"/>
          </p:cNvSpPr>
          <p:nvPr/>
        </p:nvSpPr>
        <p:spPr bwMode="auto">
          <a:xfrm>
            <a:off x="4427538" y="6543675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39961" name="Rectangle 21"/>
          <p:cNvSpPr>
            <a:spLocks noChangeArrowheads="1"/>
          </p:cNvSpPr>
          <p:nvPr/>
        </p:nvSpPr>
        <p:spPr bwMode="auto">
          <a:xfrm>
            <a:off x="827088" y="6088063"/>
            <a:ext cx="1223962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ja-JP" altLang="en-US"/>
          </a:p>
        </p:txBody>
      </p:sp>
      <p:pic>
        <p:nvPicPr>
          <p:cNvPr id="39962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111875"/>
            <a:ext cx="1152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3" name="Text Box 23"/>
          <p:cNvSpPr txBox="1">
            <a:spLocks noChangeArrowheads="1"/>
          </p:cNvSpPr>
          <p:nvPr/>
        </p:nvSpPr>
        <p:spPr bwMode="auto">
          <a:xfrm>
            <a:off x="2159000" y="6040438"/>
            <a:ext cx="2073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200" b="1">
                <a:latin typeface="Times New Roman" pitchFamily="18" charset="0"/>
              </a:rPr>
              <a:t>: isotope spread</a:t>
            </a:r>
          </a:p>
        </p:txBody>
      </p:sp>
      <p:pic>
        <p:nvPicPr>
          <p:cNvPr id="39964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408488"/>
            <a:ext cx="16557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5" name="Text Box 25"/>
          <p:cNvSpPr txBox="1">
            <a:spLocks noChangeArrowheads="1"/>
          </p:cNvSpPr>
          <p:nvPr/>
        </p:nvSpPr>
        <p:spPr bwMode="auto">
          <a:xfrm>
            <a:off x="107950" y="4359275"/>
            <a:ext cx="47831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2400" b="1" dirty="0">
                <a:ea typeface="ＭＳ Ｐゴシック" pitchFamily="50" charset="-128"/>
              </a:rPr>
              <a:t>◎</a:t>
            </a:r>
            <a:r>
              <a:rPr lang="ja-JP" altLang="en-US" sz="2400" dirty="0">
                <a:ea typeface="ＭＳ Ｐゴシック" pitchFamily="50" charset="-128"/>
              </a:rPr>
              <a:t>　           　　    </a:t>
            </a:r>
            <a:r>
              <a:rPr lang="en-US" altLang="ja-JP" sz="2400" dirty="0">
                <a:ea typeface="ＭＳ Ｐゴシック" pitchFamily="50" charset="-128"/>
              </a:rPr>
              <a:t>,  </a:t>
            </a:r>
            <a:r>
              <a:rPr lang="en-US" altLang="ja-JP" sz="2400" dirty="0">
                <a:latin typeface="Times New Roman" pitchFamily="18" charset="0"/>
                <a:ea typeface="ＭＳ 明朝" pitchFamily="17" charset="-128"/>
              </a:rPr>
              <a:t>normalized to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50" charset="-128"/>
              </a:rPr>
              <a:t> </a:t>
            </a:r>
            <a:r>
              <a:rPr lang="en-US" altLang="ja-JP" dirty="0">
                <a:ea typeface="ＭＳ Ｐゴシック" pitchFamily="50" charset="-128"/>
              </a:rPr>
              <a:t>      </a:t>
            </a:r>
          </a:p>
        </p:txBody>
      </p:sp>
      <p:pic>
        <p:nvPicPr>
          <p:cNvPr id="3996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221163"/>
            <a:ext cx="17287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036638"/>
            <a:ext cx="43561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928688"/>
            <a:ext cx="4498975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Text Box 6"/>
          <p:cNvSpPr txBox="1">
            <a:spLocks noChangeArrowheads="1"/>
          </p:cNvSpPr>
          <p:nvPr/>
        </p:nvSpPr>
        <p:spPr bwMode="auto">
          <a:xfrm>
            <a:off x="1771650" y="260350"/>
            <a:ext cx="5156200" cy="5254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ja-JP" sz="2800" b="1" i="1"/>
              <a:t> </a:t>
            </a:r>
            <a:r>
              <a:rPr lang="en-US" altLang="ja-JP" sz="2800" b="1" i="1">
                <a:solidFill>
                  <a:schemeClr val="bg1"/>
                </a:solidFill>
                <a:latin typeface="Times New Roman" pitchFamily="18" charset="0"/>
              </a:rPr>
              <a:t>radio-nuclide  abundance  ratios 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632450" y="4580284"/>
            <a:ext cx="1152525" cy="431800"/>
            <a:chOff x="4059" y="2976"/>
            <a:chExt cx="726" cy="272"/>
          </a:xfrm>
        </p:grpSpPr>
        <p:pic>
          <p:nvPicPr>
            <p:cNvPr id="42012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4" y="3021"/>
              <a:ext cx="635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3" name="Rectangle 30"/>
            <p:cNvSpPr>
              <a:spLocks noChangeArrowheads="1"/>
            </p:cNvSpPr>
            <p:nvPr/>
          </p:nvSpPr>
          <p:spPr bwMode="auto">
            <a:xfrm>
              <a:off x="4059" y="2976"/>
              <a:ext cx="726" cy="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076700" y="5085109"/>
            <a:ext cx="3887788" cy="792163"/>
            <a:chOff x="3198" y="3294"/>
            <a:chExt cx="2449" cy="499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98" y="3521"/>
              <a:ext cx="2449" cy="272"/>
              <a:chOff x="3198" y="3521"/>
              <a:chExt cx="2449" cy="272"/>
            </a:xfrm>
          </p:grpSpPr>
          <p:sp>
            <p:nvSpPr>
              <p:cNvPr id="42010" name="Rectangle 32"/>
              <p:cNvSpPr>
                <a:spLocks noChangeArrowheads="1"/>
              </p:cNvSpPr>
              <p:nvPr/>
            </p:nvSpPr>
            <p:spPr bwMode="auto">
              <a:xfrm>
                <a:off x="3198" y="3521"/>
                <a:ext cx="2449" cy="27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ja-JP" altLang="en-US"/>
              </a:p>
            </p:txBody>
          </p:sp>
          <p:pic>
            <p:nvPicPr>
              <p:cNvPr id="42011" name="Picture 3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43" y="3551"/>
                <a:ext cx="2359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009" name="AutoShape 34"/>
            <p:cNvSpPr>
              <a:spLocks noChangeArrowheads="1"/>
            </p:cNvSpPr>
            <p:nvPr/>
          </p:nvSpPr>
          <p:spPr bwMode="auto">
            <a:xfrm>
              <a:off x="4376" y="3294"/>
              <a:ext cx="306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571500" y="4214813"/>
            <a:ext cx="5500688" cy="8572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円/楕円 29"/>
          <p:cNvSpPr/>
          <p:nvPr/>
        </p:nvSpPr>
        <p:spPr bwMode="auto">
          <a:xfrm>
            <a:off x="2771800" y="980728"/>
            <a:ext cx="1800200" cy="1080120"/>
          </a:xfrm>
          <a:prstGeom prst="ellipse">
            <a:avLst/>
          </a:prstGeom>
          <a:solidFill>
            <a:srgbClr val="FFCCFF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/>
      <p:bldP spid="39953" grpId="0" animBg="1"/>
      <p:bldP spid="39954" grpId="0" animBg="1"/>
      <p:bldP spid="39956" grpId="0" animBg="1"/>
      <p:bldP spid="39957" grpId="0"/>
      <p:bldP spid="39958" grpId="0" animBg="1"/>
      <p:bldP spid="39959" grpId="0" animBg="1"/>
      <p:bldP spid="39960" grpId="0" animBg="1"/>
      <p:bldP spid="39961" grpId="0" animBg="1"/>
      <p:bldP spid="39963" grpId="0"/>
      <p:bldP spid="39965" grpId="0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明朝" pitchFamily="1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明朝" pitchFamily="17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25497</TotalTime>
  <Words>399</Words>
  <Application>Microsoft Office PowerPoint</Application>
  <PresentationFormat>画面に合わせる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標準デザイン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Aoyama-Gakuin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Cosmic-ray spectrum and compositionmeasurement by direct</dc:title>
  <dc:creator>Toru SHIBATA</dc:creator>
  <cp:lastModifiedBy>shibata</cp:lastModifiedBy>
  <cp:revision>541</cp:revision>
  <dcterms:created xsi:type="dcterms:W3CDTF">2004-03-15T06:23:22Z</dcterms:created>
  <dcterms:modified xsi:type="dcterms:W3CDTF">2013-09-21T21:18:36Z</dcterms:modified>
</cp:coreProperties>
</file>