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2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3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4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5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6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  <p:sldMasterId id="2147484111" r:id="rId2"/>
    <p:sldMasterId id="2147484180" r:id="rId3"/>
    <p:sldMasterId id="2147484222" r:id="rId4"/>
    <p:sldMasterId id="2147488696" r:id="rId5"/>
    <p:sldMasterId id="2147488698" r:id="rId6"/>
    <p:sldMasterId id="2147490705" r:id="rId7"/>
    <p:sldMasterId id="2147490727" r:id="rId8"/>
    <p:sldMasterId id="2147490749" r:id="rId9"/>
    <p:sldMasterId id="2147490776" r:id="rId10"/>
    <p:sldMasterId id="2147490789" r:id="rId11"/>
    <p:sldMasterId id="2147490801" r:id="rId12"/>
    <p:sldMasterId id="2147490814" r:id="rId13"/>
    <p:sldMasterId id="2147490826" r:id="rId14"/>
    <p:sldMasterId id="2147490838" r:id="rId15"/>
    <p:sldMasterId id="2147490850" r:id="rId16"/>
    <p:sldMasterId id="2147490862" r:id="rId17"/>
  </p:sldMasterIdLst>
  <p:notesMasterIdLst>
    <p:notesMasterId r:id="rId46"/>
  </p:notesMasterIdLst>
  <p:handoutMasterIdLst>
    <p:handoutMasterId r:id="rId47"/>
  </p:handoutMasterIdLst>
  <p:sldIdLst>
    <p:sldId id="350" r:id="rId18"/>
    <p:sldId id="407" r:id="rId19"/>
    <p:sldId id="411" r:id="rId20"/>
    <p:sldId id="412" r:id="rId21"/>
    <p:sldId id="421" r:id="rId22"/>
    <p:sldId id="423" r:id="rId23"/>
    <p:sldId id="424" r:id="rId24"/>
    <p:sldId id="432" r:id="rId25"/>
    <p:sldId id="429" r:id="rId26"/>
    <p:sldId id="388" r:id="rId27"/>
    <p:sldId id="410" r:id="rId28"/>
    <p:sldId id="385" r:id="rId29"/>
    <p:sldId id="387" r:id="rId30"/>
    <p:sldId id="386" r:id="rId31"/>
    <p:sldId id="413" r:id="rId32"/>
    <p:sldId id="414" r:id="rId33"/>
    <p:sldId id="415" r:id="rId34"/>
    <p:sldId id="406" r:id="rId35"/>
    <p:sldId id="416" r:id="rId36"/>
    <p:sldId id="418" r:id="rId37"/>
    <p:sldId id="408" r:id="rId38"/>
    <p:sldId id="409" r:id="rId39"/>
    <p:sldId id="419" r:id="rId40"/>
    <p:sldId id="425" r:id="rId41"/>
    <p:sldId id="428" r:id="rId42"/>
    <p:sldId id="433" r:id="rId43"/>
    <p:sldId id="427" r:id="rId44"/>
    <p:sldId id="436" r:id="rId45"/>
  </p:sldIdLst>
  <p:sldSz cx="9144000" cy="6858000" type="screen4x3"/>
  <p:notesSz cx="7099300" cy="10234613"/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110"/>
    <a:srgbClr val="FF9F29"/>
    <a:srgbClr val="CC0099"/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間 4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20" autoAdjust="0"/>
  </p:normalViewPr>
  <p:slideViewPr>
    <p:cSldViewPr showGuides="1">
      <p:cViewPr>
        <p:scale>
          <a:sx n="100" d="100"/>
          <a:sy n="100" d="100"/>
        </p:scale>
        <p:origin x="-920" y="-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2" d="100"/>
          <a:sy n="52" d="100"/>
        </p:scale>
        <p:origin x="-2676" y="-108"/>
      </p:cViewPr>
      <p:guideLst>
        <p:guide orient="horz" pos="3223"/>
        <p:guide pos="223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3.xml"/><Relationship Id="rId21" Type="http://schemas.openxmlformats.org/officeDocument/2006/relationships/slide" Target="slides/slide4.xml"/><Relationship Id="rId22" Type="http://schemas.openxmlformats.org/officeDocument/2006/relationships/slide" Target="slides/slide5.xml"/><Relationship Id="rId23" Type="http://schemas.openxmlformats.org/officeDocument/2006/relationships/slide" Target="slides/slide6.xml"/><Relationship Id="rId24" Type="http://schemas.openxmlformats.org/officeDocument/2006/relationships/slide" Target="slides/slide7.xml"/><Relationship Id="rId25" Type="http://schemas.openxmlformats.org/officeDocument/2006/relationships/slide" Target="slides/slide8.xml"/><Relationship Id="rId26" Type="http://schemas.openxmlformats.org/officeDocument/2006/relationships/slide" Target="slides/slide9.xml"/><Relationship Id="rId27" Type="http://schemas.openxmlformats.org/officeDocument/2006/relationships/slide" Target="slides/slide10.xml"/><Relationship Id="rId28" Type="http://schemas.openxmlformats.org/officeDocument/2006/relationships/slide" Target="slides/slide11.xml"/><Relationship Id="rId29" Type="http://schemas.openxmlformats.org/officeDocument/2006/relationships/slide" Target="slides/slide12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3.xml"/><Relationship Id="rId31" Type="http://schemas.openxmlformats.org/officeDocument/2006/relationships/slide" Target="slides/slide14.xml"/><Relationship Id="rId32" Type="http://schemas.openxmlformats.org/officeDocument/2006/relationships/slide" Target="slides/slide15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6.xml"/><Relationship Id="rId34" Type="http://schemas.openxmlformats.org/officeDocument/2006/relationships/slide" Target="slides/slide17.xml"/><Relationship Id="rId35" Type="http://schemas.openxmlformats.org/officeDocument/2006/relationships/slide" Target="slides/slide18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" Target="slides/slide1.xml"/><Relationship Id="rId19" Type="http://schemas.openxmlformats.org/officeDocument/2006/relationships/slide" Target="slides/slide2.xml"/><Relationship Id="rId37" Type="http://schemas.openxmlformats.org/officeDocument/2006/relationships/slide" Target="slides/slide20.xml"/><Relationship Id="rId38" Type="http://schemas.openxmlformats.org/officeDocument/2006/relationships/slide" Target="slides/slide21.xml"/><Relationship Id="rId39" Type="http://schemas.openxmlformats.org/officeDocument/2006/relationships/slide" Target="slides/slide22.xml"/><Relationship Id="rId40" Type="http://schemas.openxmlformats.org/officeDocument/2006/relationships/slide" Target="slides/slide23.xml"/><Relationship Id="rId41" Type="http://schemas.openxmlformats.org/officeDocument/2006/relationships/slide" Target="slides/slide24.xml"/><Relationship Id="rId42" Type="http://schemas.openxmlformats.org/officeDocument/2006/relationships/slide" Target="slides/slide25.xml"/><Relationship Id="rId43" Type="http://schemas.openxmlformats.org/officeDocument/2006/relationships/slide" Target="slides/slide26.xml"/><Relationship Id="rId44" Type="http://schemas.openxmlformats.org/officeDocument/2006/relationships/slide" Target="slides/slide27.xml"/><Relationship Id="rId45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8133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67" tIns="47083" rIns="94167" bIns="47083" numCol="1" anchor="t" anchorCtr="0" compatLnSpc="1">
            <a:prstTxWarp prst="textNoShape">
              <a:avLst/>
            </a:prstTxWarp>
          </a:bodyPr>
          <a:lstStyle>
            <a:lvl1pPr algn="l" defTabSz="941388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9075" y="0"/>
            <a:ext cx="308133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67" tIns="47083" rIns="94167" bIns="47083" numCol="1" anchor="t" anchorCtr="0" compatLnSpc="1">
            <a:prstTxWarp prst="textNoShape">
              <a:avLst/>
            </a:prstTxWarp>
          </a:bodyPr>
          <a:lstStyle>
            <a:lvl1pPr algn="r" defTabSz="941388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688513"/>
            <a:ext cx="3081338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67" tIns="47083" rIns="94167" bIns="47083" numCol="1" anchor="b" anchorCtr="0" compatLnSpc="1">
            <a:prstTxWarp prst="textNoShape">
              <a:avLst/>
            </a:prstTxWarp>
          </a:bodyPr>
          <a:lstStyle>
            <a:lvl1pPr algn="l" defTabSz="941388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9075" y="9688513"/>
            <a:ext cx="3081338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67" tIns="47083" rIns="94167" bIns="47083" numCol="1" anchor="b" anchorCtr="0" compatLnSpc="1">
            <a:prstTxWarp prst="textNoShape">
              <a:avLst/>
            </a:prstTxWarp>
          </a:bodyPr>
          <a:lstStyle>
            <a:lvl1pPr algn="r" defTabSz="941388">
              <a:defRPr sz="1200"/>
            </a:lvl1pPr>
          </a:lstStyle>
          <a:p>
            <a:pPr>
              <a:defRPr/>
            </a:pPr>
            <a:fld id="{15B55553-B6E4-48AD-9BD9-115F27C5453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80755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67" tIns="47083" rIns="94167" bIns="47083" numCol="1" anchor="t" anchorCtr="0" compatLnSpc="1">
            <a:prstTxWarp prst="textNoShape">
              <a:avLst/>
            </a:prstTxWarp>
          </a:bodyPr>
          <a:lstStyle>
            <a:lvl1pPr algn="l" defTabSz="94138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67" tIns="47083" rIns="94167" bIns="47083" numCol="1" anchor="t" anchorCtr="0" compatLnSpc="1">
            <a:prstTxWarp prst="textNoShape">
              <a:avLst/>
            </a:prstTxWarp>
          </a:bodyPr>
          <a:lstStyle>
            <a:lvl1pPr algn="r" defTabSz="94138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437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67" tIns="47083" rIns="94167" bIns="470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67" tIns="47083" rIns="94167" bIns="47083" numCol="1" anchor="b" anchorCtr="0" compatLnSpc="1">
            <a:prstTxWarp prst="textNoShape">
              <a:avLst/>
            </a:prstTxWarp>
          </a:bodyPr>
          <a:lstStyle>
            <a:lvl1pPr algn="l" defTabSz="94138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67" tIns="47083" rIns="94167" bIns="47083" numCol="1" anchor="b" anchorCtr="0" compatLnSpc="1">
            <a:prstTxWarp prst="textNoShape">
              <a:avLst/>
            </a:prstTxWarp>
          </a:bodyPr>
          <a:lstStyle>
            <a:lvl1pPr algn="r" defTabSz="94138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EFC7051-12A3-44AF-B75C-A81A9B06A2F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302013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C7051-12A3-44AF-B75C-A81A9B06A2F1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53415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192240-7512-4532-94D0-0A7603EBB1F1}" type="slidenum"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9</a:t>
            </a:fld>
            <a:endParaRPr lang="en-US" altLang="ja-JP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4AC2F5-0D3F-446F-B4AD-43BF7EC2C492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FF56E4-835A-4F5B-9494-FD304BFDCB85}" type="slidenum">
              <a:rPr lang="en-US" altLang="ja-JP" smtClean="0">
                <a:solidFill>
                  <a:prstClr val="black"/>
                </a:solidFill>
              </a:rPr>
              <a:pPr/>
              <a:t>13</a:t>
            </a:fld>
            <a:endParaRPr lang="en-US" altLang="ja-JP" smtClean="0">
              <a:solidFill>
                <a:prstClr val="black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4AC2F5-0D3F-446F-B4AD-43BF7EC2C492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3.png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E8953-D313-4C02-A676-549F10CA6E4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C9B49-F613-4A97-B8C1-21A6D85975F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701259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70691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155275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524391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418193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722216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7348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72159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6043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3247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60BF7-FE78-4470-94E1-C3BCC8846E6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26444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49092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41196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94646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80713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94749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9392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887941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7137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29711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b="1" dirty="0">
              <a:solidFill>
                <a:prstClr val="black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3923928" y="206084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ＭＳ Ｐゴシック" charset="0"/>
              </a:defRPr>
            </a:lvl1pPr>
          </a:lstStyle>
          <a:p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ＭＳ Ｐゴシック" charset="0"/>
              </a:defRPr>
            </a:lvl1pPr>
          </a:lstStyle>
          <a:p>
            <a:r>
              <a:rPr lang="en-US" altLang="ja-JP" smtClean="0"/>
              <a:t>JPS2013A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ＭＳ Ｐゴシック" charset="0"/>
              </a:defRPr>
            </a:lvl1pPr>
          </a:lstStyle>
          <a:p>
            <a:fld id="{9AA756B6-1853-4649-8FC0-999665A9C2C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316665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758903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842993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59099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44457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242821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060256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31027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17302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September  22, 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JPS2013A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845B0-36FB-4D5D-BD50-68DEABCDF1F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918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September  22, 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JPS2013A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4515C-443E-424A-A0AA-1ECFF9B950B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49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ＭＳ Ｐゴシック" pitchFamily="50" charset="-128"/>
              </a:defRPr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ＭＳ Ｐゴシック" pitchFamily="50" charset="-128"/>
              </a:defRPr>
            </a:lvl1pPr>
          </a:lstStyle>
          <a:p>
            <a:pPr>
              <a:defRPr/>
            </a:pPr>
            <a:fld id="{436ABB36-5136-4A4D-8957-881539FED1C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September  22, 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JPS2013A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47528-B82A-4C42-A7A8-FF35EA3A60B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50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September  22, 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JPS2013A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250D7-5977-4D72-8AFE-F45BDD63A09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242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September  22, 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JPS2013A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A093D-CAD3-44C3-9776-AFB752E3739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4707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September  22, 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JPS2013A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C60E7-9C60-4436-965D-1E8FCF947F6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062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57188" y="6619875"/>
            <a:ext cx="2133600" cy="47625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September  22, 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JPS2013A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503C4-D7E4-4639-A9D9-1FB1713D43B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541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September  22, 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JPS2013A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F1723-DD7E-4811-AE6E-C8168636C43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5631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September  22, 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JPS2013A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35451-4ECF-49CE-B8D0-9D11075181D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0043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September  22, 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JPS2013A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456B9-0D50-4366-8E31-C0F06224543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2121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September  22, 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JPS2013A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265AF-3ADD-407F-9002-4A0B5AB0F09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7266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September  22, 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JPS2013A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845B0-36FB-4D5D-BD50-68DEABCDF1F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480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692E7-327D-47F6-9E55-18610768F67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September  22, 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JPS2013A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4515C-443E-424A-A0AA-1ECFF9B950B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1632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September  22, 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JPS2013A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47528-B82A-4C42-A7A8-FF35EA3A60B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8728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September  22, 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JPS2013A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250D7-5977-4D72-8AFE-F45BDD63A09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754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September  22, 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JPS2013A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A093D-CAD3-44C3-9776-AFB752E3739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41117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September  22, 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JPS2013A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C60E7-9C60-4436-965D-1E8FCF947F6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195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57188" y="6619875"/>
            <a:ext cx="2133600" cy="47625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September  22, 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JPS2013A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503C4-D7E4-4639-A9D9-1FB1713D43B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08519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September  22, 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JPS2013A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F1723-DD7E-4811-AE6E-C8168636C43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7754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September  22, 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JPS2013A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35451-4ECF-49CE-B8D0-9D11075181D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22925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September  22, 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JPS2013A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456B9-0D50-4366-8E31-C0F06224543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419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September  22, 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JPS2013A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265AF-3ADD-407F-9002-4A0B5AB0F09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417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766B6-9639-49F5-86DE-602F7B29781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828828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7890073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127209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6310466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0856029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334528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4675188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205919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3552672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27011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F3C8F-AAEA-4A39-B267-F33866CE763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5501038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E17-0ED0-F54F-880F-651244B67B60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6659715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E17-0ED0-F54F-880F-651244B67B60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9078861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E17-0ED0-F54F-880F-651244B67B60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5182062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E17-0ED0-F54F-880F-651244B67B60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815024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E17-0ED0-F54F-880F-651244B67B60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0131910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E17-0ED0-F54F-880F-651244B67B60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9347613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E17-0ED0-F54F-880F-651244B67B60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0872167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E17-0ED0-F54F-880F-651244B67B60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5228182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E17-0ED0-F54F-880F-651244B67B60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27152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4933E-1CCA-416E-99AD-97A9BD81CF8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E17-0ED0-F54F-880F-651244B67B60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6102274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E17-0ED0-F54F-880F-651244B67B60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1925322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E17-0ED0-F54F-880F-651244B67B60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8425034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E17-0ED0-F54F-880F-651244B67B60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6137244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E17-0ED0-F54F-880F-651244B67B60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3670217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E17-0ED0-F54F-880F-651244B67B60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6213100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E17-0ED0-F54F-880F-651244B67B60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5782160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E17-0ED0-F54F-880F-651244B67B60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309611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E17-0ED0-F54F-880F-651244B67B60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8902415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E17-0ED0-F54F-880F-651244B67B60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62858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107A8-2C2E-4CEC-A9B8-84F088B2A8B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E17-0ED0-F54F-880F-651244B67B60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2314466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E17-0ED0-F54F-880F-651244B67B60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3652312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E17-0ED0-F54F-880F-651244B67B60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9698125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September  22, 2013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JPS2013A</a:t>
            </a: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509D-8ED4-1045-BEF4-656A6BA3BBFB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796584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September  22, 2013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JPS2013A</a:t>
            </a: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509D-8ED4-1045-BEF4-656A6BA3BBFB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821548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September  22, 2013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JPS2013A</a:t>
            </a: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509D-8ED4-1045-BEF4-656A6BA3BBFB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  <p:pic>
        <p:nvPicPr>
          <p:cNvPr id="7" name="図 5" descr="caletlogo.lores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9094" y="2979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2481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September  22, 2013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JPS2013A</a:t>
            </a:r>
            <a:endParaRPr lang="en-US"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509D-8ED4-1045-BEF4-656A6BA3BBFB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887749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September  22, 2013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JPS2013A</a:t>
            </a:r>
            <a:endParaRPr lang="en-US"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509D-8ED4-1045-BEF4-656A6BA3BBFB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124294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September  22, 2013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JPS2013A</a:t>
            </a:r>
            <a:endParaRPr lang="en-US"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509D-8ED4-1045-BEF4-656A6BA3BBFB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5682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September  22, 2013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JPS2013A</a:t>
            </a:r>
            <a:endParaRPr lang="en-US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509D-8ED4-1045-BEF4-656A6BA3BBFB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113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001F6-80B5-4CDD-B5FD-B3562299AB9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September  22, 2013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JPS2013A</a:t>
            </a:r>
            <a:endParaRPr lang="en-US"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509D-8ED4-1045-BEF4-656A6BA3BBFB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294399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September  22, 2013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JPS2013A</a:t>
            </a:r>
            <a:endParaRPr lang="en-US"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509D-8ED4-1045-BEF4-656A6BA3BBFB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94960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September  22, 2013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JPS2013A</a:t>
            </a: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509D-8ED4-1045-BEF4-656A6BA3BBFB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159285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September  22, 2013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JPS2013A</a:t>
            </a: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509D-8ED4-1045-BEF4-656A6BA3BBFB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546916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DF44-644A-034B-9B52-E2E7CE8E9F6C}" type="datetimeFigureOut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13/09/22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8C69-A3E8-784E-9A81-25881CEAA30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1728547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DF44-644A-034B-9B52-E2E7CE8E9F6C}" type="datetimeFigureOut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13/09/22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8C69-A3E8-784E-9A81-25881CEAA30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4459811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DF44-644A-034B-9B52-E2E7CE8E9F6C}" type="datetimeFigureOut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13/09/22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8C69-A3E8-784E-9A81-25881CEAA30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328291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DF44-644A-034B-9B52-E2E7CE8E9F6C}" type="datetimeFigureOut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13/09/22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8C69-A3E8-784E-9A81-25881CEAA30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6183217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DF44-644A-034B-9B52-E2E7CE8E9F6C}" type="datetimeFigureOut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13/09/22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8C69-A3E8-784E-9A81-25881CEAA30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5059972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DF44-644A-034B-9B52-E2E7CE8E9F6C}" type="datetimeFigureOut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13/09/22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8C69-A3E8-784E-9A81-25881CEAA30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96218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68EA2-5527-48DE-8456-AE20B068396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D1F0E-730E-4E07-9327-A26C306EC87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DF44-644A-034B-9B52-E2E7CE8E9F6C}" type="datetimeFigureOut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13/09/22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8C69-A3E8-784E-9A81-25881CEAA30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8525855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DF44-644A-034B-9B52-E2E7CE8E9F6C}" type="datetimeFigureOut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13/09/22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8C69-A3E8-784E-9A81-25881CEAA30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9444204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DF44-644A-034B-9B52-E2E7CE8E9F6C}" type="datetimeFigureOut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13/09/22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8C69-A3E8-784E-9A81-25881CEAA30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4065287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DF44-644A-034B-9B52-E2E7CE8E9F6C}" type="datetimeFigureOut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13/09/22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8C69-A3E8-784E-9A81-25881CEAA30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4329547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DF44-644A-034B-9B52-E2E7CE8E9F6C}" type="datetimeFigureOut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13/09/22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8C69-A3E8-784E-9A81-25881CEAA30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81744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76457-396E-4034-97CE-448DFD27070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C0224-3D2E-4247-8E8B-93FB2B8A2F0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D2C59-FEDC-41D0-8450-4FCD834F5BA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EA4DE-5DDA-40EB-A4B6-173DC1C3158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7BC83-D903-4D32-9E53-917AF53362E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830BC-DA47-4A01-A587-3BE12E8AF01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D4F87-1C21-43C8-83A8-968B12A5D01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55D8A-96EB-4F6C-B292-D775A273B05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3B416-D87C-4BEF-A194-F383DD3D030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1C773-F461-4EB3-9343-9255E56921C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24627-0F15-4B1B-A4A6-F9BCEBCB646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E6D35-56D0-4E31-86E1-34E7F6ABCA8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E7DA4-AB2F-4836-8B7F-7BCE5FBD3C7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06E90-7957-4549-AA77-F886FF336B5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3EA23-F9C4-4C6F-A5E6-3A3DE645CAF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7B87C-9AFC-4F36-A0F4-CEAFD3EF0F2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CA16A-6119-4FCD-A3FA-C59371C4270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228AA-EDE4-430A-ADB0-EB0F6309A6C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AE214-6B00-4324-9088-9B006FF540A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390E7-A54F-4BC2-82FE-3988CC1100C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DFBC4-F4F2-4B68-8FA8-863E123D71E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F26BA-77E2-4443-930D-A07618728EC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C12E9-38BB-4B3B-8966-DCEC7912669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8CDBC-AA54-40BA-9316-1016CCCB53B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B37F3-FD74-4C75-98BA-E8F50B9DA47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3443C-91E4-42FD-AB6C-0BE1D1C7B2F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A56AD-E4CE-43A9-9EC2-E5BA13476B8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26C24-5EDB-4D3D-B8E3-47122396F4C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474D7-13A3-418C-B235-3F8A0D41BB7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8EFB6-2CA1-4B5E-A6DA-14145EB41BD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B8461-715F-4892-9598-504F361A366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0CB3B-3152-4083-BFDA-1FD7C1510A8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22EC9-60FB-4937-A990-8F4E28EFC81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alet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42875" y="873125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ja-JP" altLang="en-US" b="1" dirty="0">
              <a:latin typeface="Arial" charset="0"/>
            </a:endParaRPr>
          </a:p>
        </p:txBody>
      </p:sp>
      <p:pic>
        <p:nvPicPr>
          <p:cNvPr id="5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 userDrawn="1"/>
        </p:nvSpPr>
        <p:spPr bwMode="auto">
          <a:xfrm>
            <a:off x="142875" y="873125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en-US" altLang="ja-JP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en-US" altLang="ja-JP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9497AE5-B739-4563-A5F9-DD488D8B5E9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BAA94-6E2F-4E0D-87AA-86DBBAB8191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037034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970871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818031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209865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184147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548374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15203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A5800-4E87-4F05-ADE6-3ED156DBADA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229035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628945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955249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449063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20292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85596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15317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4867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33818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8458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68780-0A31-40CF-B310-84A12F9FB51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11712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18834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2287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78675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331423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9273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295283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907249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465104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16726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CFA92-ECCD-4412-93FD-CCC1E38808B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701053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291263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223049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607815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011623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12771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87503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11860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83142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860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3F399-6CEC-4674-9B8D-A75656D67D5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39659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56947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0742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5888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40206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006255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965270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050114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791930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36697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7.xml"/><Relationship Id="rId11" Type="http://schemas.openxmlformats.org/officeDocument/2006/relationships/theme" Target="../theme/theme10.xml"/><Relationship Id="rId1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8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4.xml"/><Relationship Id="rId8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7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9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5.xml"/><Relationship Id="rId8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8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0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9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1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67.xml"/><Relationship Id="rId8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0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2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78.xml"/><Relationship Id="rId8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1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3.xml"/><Relationship Id="rId12" Type="http://schemas.openxmlformats.org/officeDocument/2006/relationships/theme" Target="../theme/theme16.xml"/><Relationship Id="rId13" Type="http://schemas.openxmlformats.org/officeDocument/2006/relationships/image" Target="../media/image3.png"/><Relationship Id="rId14" Type="http://schemas.openxmlformats.org/officeDocument/2006/relationships/image" Target="../media/image4.jpeg"/><Relationship Id="rId1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89.xml"/><Relationship Id="rId8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2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4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0.xml"/><Relationship Id="rId8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3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1.xml"/><Relationship Id="rId19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20" Type="http://schemas.openxmlformats.org/officeDocument/2006/relationships/theme" Target="../theme/theme4.xml"/><Relationship Id="rId1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theme" Target="../theme/theme5.xml"/><Relationship Id="rId3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73.xml"/><Relationship Id="rId22" Type="http://schemas.openxmlformats.org/officeDocument/2006/relationships/theme" Target="../theme/theme7.xml"/><Relationship Id="rId10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94.xml"/><Relationship Id="rId22" Type="http://schemas.openxmlformats.org/officeDocument/2006/relationships/theme" Target="../theme/theme8.xml"/><Relationship Id="rId10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14.xml"/><Relationship Id="rId21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17.xml"/><Relationship Id="rId24" Type="http://schemas.openxmlformats.org/officeDocument/2006/relationships/theme" Target="../theme/theme9.xml"/><Relationship Id="rId10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5123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5562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556263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686872" y="65562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C222E04-B2AE-450A-BD63-8483D5CBFEA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01" r:id="rId1"/>
    <p:sldLayoutId id="2147490502" r:id="rId2"/>
    <p:sldLayoutId id="2147490503" r:id="rId3"/>
    <p:sldLayoutId id="2147490504" r:id="rId4"/>
    <p:sldLayoutId id="2147490505" r:id="rId5"/>
    <p:sldLayoutId id="2147490506" r:id="rId6"/>
    <p:sldLayoutId id="2147490507" r:id="rId7"/>
    <p:sldLayoutId id="2147490508" r:id="rId8"/>
    <p:sldLayoutId id="2147490509" r:id="rId9"/>
    <p:sldLayoutId id="2147490510" r:id="rId10"/>
    <p:sldLayoutId id="2147490511" r:id="rId11"/>
    <p:sldLayoutId id="2147490788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804248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8474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777" r:id="rId1"/>
    <p:sldLayoutId id="2147490778" r:id="rId2"/>
    <p:sldLayoutId id="2147490779" r:id="rId3"/>
    <p:sldLayoutId id="2147490780" r:id="rId4"/>
    <p:sldLayoutId id="2147490781" r:id="rId5"/>
    <p:sldLayoutId id="2147490782" r:id="rId6"/>
    <p:sldLayoutId id="2147490783" r:id="rId7"/>
    <p:sldLayoutId id="2147490784" r:id="rId8"/>
    <p:sldLayoutId id="2147490785" r:id="rId9"/>
    <p:sldLayoutId id="2147490786" r:id="rId10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7188" y="658653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 smtClean="0"/>
            </a:lvl1pPr>
          </a:lstStyle>
          <a:p>
            <a:pPr algn="l">
              <a:defRPr/>
            </a:pPr>
            <a:r>
              <a:rPr lang="en-US" altLang="ja-JP" smtClean="0">
                <a:solidFill>
                  <a:srgbClr val="000000"/>
                </a:solidFill>
                <a:latin typeface="Arial" pitchFamily="34" charset="0"/>
              </a:rPr>
              <a:t>September  22, 2013</a:t>
            </a:r>
            <a:endParaRPr lang="en-US" altLang="ja-JP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91300"/>
            <a:ext cx="33194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  <a:latin typeface="Arial" pitchFamily="34" charset="0"/>
              </a:rPr>
              <a:t>JPS2013A</a:t>
            </a:r>
            <a:endParaRPr lang="en-US" altLang="ja-JP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96075" y="6588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51BE375-77BC-4745-BA07-56EB75E5DA58}" type="slidenum">
              <a:rPr lang="en-US" altLang="ja-JP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57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790" r:id="rId1"/>
    <p:sldLayoutId id="2147490791" r:id="rId2"/>
    <p:sldLayoutId id="2147490792" r:id="rId3"/>
    <p:sldLayoutId id="2147490793" r:id="rId4"/>
    <p:sldLayoutId id="2147490794" r:id="rId5"/>
    <p:sldLayoutId id="2147490795" r:id="rId6"/>
    <p:sldLayoutId id="2147490796" r:id="rId7"/>
    <p:sldLayoutId id="2147490797" r:id="rId8"/>
    <p:sldLayoutId id="2147490798" r:id="rId9"/>
    <p:sldLayoutId id="2147490799" r:id="rId10"/>
    <p:sldLayoutId id="214749080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7188" y="658653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 smtClean="0"/>
            </a:lvl1pPr>
          </a:lstStyle>
          <a:p>
            <a:pPr algn="l">
              <a:defRPr/>
            </a:pPr>
            <a:r>
              <a:rPr lang="en-US" altLang="ja-JP" smtClean="0">
                <a:solidFill>
                  <a:srgbClr val="000000"/>
                </a:solidFill>
                <a:latin typeface="Arial" pitchFamily="34" charset="0"/>
              </a:rPr>
              <a:t>September  22, 2013</a:t>
            </a:r>
            <a:endParaRPr lang="en-US" altLang="ja-JP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91300"/>
            <a:ext cx="33194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  <a:latin typeface="Arial" pitchFamily="34" charset="0"/>
              </a:rPr>
              <a:t>JPS2013A</a:t>
            </a:r>
            <a:endParaRPr lang="en-US" altLang="ja-JP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96075" y="6588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51BE375-77BC-4745-BA07-56EB75E5DA58}" type="slidenum">
              <a:rPr lang="en-US" altLang="ja-JP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42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802" r:id="rId1"/>
    <p:sldLayoutId id="2147490803" r:id="rId2"/>
    <p:sldLayoutId id="2147490804" r:id="rId3"/>
    <p:sldLayoutId id="2147490805" r:id="rId4"/>
    <p:sldLayoutId id="2147490806" r:id="rId5"/>
    <p:sldLayoutId id="2147490807" r:id="rId6"/>
    <p:sldLayoutId id="2147490808" r:id="rId7"/>
    <p:sldLayoutId id="2147490809" r:id="rId8"/>
    <p:sldLayoutId id="2147490810" r:id="rId9"/>
    <p:sldLayoutId id="2147490811" r:id="rId10"/>
    <p:sldLayoutId id="2147490812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9074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815" r:id="rId1"/>
    <p:sldLayoutId id="2147490816" r:id="rId2"/>
    <p:sldLayoutId id="2147490817" r:id="rId3"/>
    <p:sldLayoutId id="2147490818" r:id="rId4"/>
    <p:sldLayoutId id="2147490819" r:id="rId5"/>
    <p:sldLayoutId id="2147490820" r:id="rId6"/>
    <p:sldLayoutId id="2147490821" r:id="rId7"/>
    <p:sldLayoutId id="2147490822" r:id="rId8"/>
    <p:sldLayoutId id="2147490823" r:id="rId9"/>
    <p:sldLayoutId id="2147490824" r:id="rId10"/>
    <p:sldLayoutId id="2147490825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smtClean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smtClean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CCFDE17-0ED0-F54F-880F-651244B67B6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 smtClean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7212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827" r:id="rId1"/>
    <p:sldLayoutId id="2147490828" r:id="rId2"/>
    <p:sldLayoutId id="2147490829" r:id="rId3"/>
    <p:sldLayoutId id="2147490830" r:id="rId4"/>
    <p:sldLayoutId id="2147490831" r:id="rId5"/>
    <p:sldLayoutId id="2147490832" r:id="rId6"/>
    <p:sldLayoutId id="2147490833" r:id="rId7"/>
    <p:sldLayoutId id="2147490834" r:id="rId8"/>
    <p:sldLayoutId id="2147490835" r:id="rId9"/>
    <p:sldLayoutId id="2147490836" r:id="rId10"/>
    <p:sldLayoutId id="2147490837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smtClean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smtClean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CCFDE17-0ED0-F54F-880F-651244B67B6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 smtClean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6309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839" r:id="rId1"/>
    <p:sldLayoutId id="2147490840" r:id="rId2"/>
    <p:sldLayoutId id="2147490841" r:id="rId3"/>
    <p:sldLayoutId id="2147490842" r:id="rId4"/>
    <p:sldLayoutId id="2147490843" r:id="rId5"/>
    <p:sldLayoutId id="2147490844" r:id="rId6"/>
    <p:sldLayoutId id="2147490845" r:id="rId7"/>
    <p:sldLayoutId id="2147490846" r:id="rId8"/>
    <p:sldLayoutId id="2147490847" r:id="rId9"/>
    <p:sldLayoutId id="2147490848" r:id="rId10"/>
    <p:sldLayoutId id="214749084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mtClean="0">
                <a:solidFill>
                  <a:prstClr val="black"/>
                </a:solidFill>
                <a:latin typeface="Calibri"/>
                <a:ea typeface="+mn-ea"/>
              </a:rPr>
              <a:t>September  22, 2013</a:t>
            </a:r>
            <a:endParaRPr kumimoji="0"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0000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mtClean="0">
                <a:latin typeface="Calibri"/>
                <a:ea typeface="+mn-ea"/>
              </a:rPr>
              <a:t>JPS2013A</a:t>
            </a:r>
            <a:endParaRPr kumimoji="0" lang="en-US" dirty="0"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420509D-8ED4-1045-BEF4-656A6BA3BBFB}" type="slidenum">
              <a:rPr kumimoji="0" lang="en-US" smtClean="0">
                <a:latin typeface="Calibri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dirty="0">
              <a:latin typeface="Calibri"/>
              <a:ea typeface="+mn-ea"/>
            </a:endParaRPr>
          </a:p>
        </p:txBody>
      </p:sp>
      <p:pic>
        <p:nvPicPr>
          <p:cNvPr id="7" name="図 5" descr="caletlogo.lores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9094" y="29790"/>
            <a:ext cx="900000" cy="900000"/>
          </a:xfrm>
          <a:prstGeom prst="rect">
            <a:avLst/>
          </a:prstGeom>
        </p:spPr>
      </p:pic>
      <p:pic>
        <p:nvPicPr>
          <p:cNvPr id="10" name="Picture 9" descr="milky-way-3x4.jpg"/>
          <p:cNvPicPr>
            <a:picLocks noChangeAspect="1"/>
          </p:cNvPicPr>
          <p:nvPr userDrawn="1"/>
        </p:nvPicPr>
        <p:blipFill>
          <a:blip r:embed="rId14">
            <a:alphaModFix amt="25000"/>
          </a:blip>
          <a:stretch>
            <a:fillRect/>
          </a:stretch>
        </p:blipFill>
        <p:spPr>
          <a:xfrm>
            <a:off x="2677" y="0"/>
            <a:ext cx="9138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54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851" r:id="rId1"/>
    <p:sldLayoutId id="2147490852" r:id="rId2"/>
    <p:sldLayoutId id="2147490853" r:id="rId3"/>
    <p:sldLayoutId id="2147490854" r:id="rId4"/>
    <p:sldLayoutId id="2147490855" r:id="rId5"/>
    <p:sldLayoutId id="2147490856" r:id="rId6"/>
    <p:sldLayoutId id="2147490857" r:id="rId7"/>
    <p:sldLayoutId id="2147490858" r:id="rId8"/>
    <p:sldLayoutId id="2147490859" r:id="rId9"/>
    <p:sldLayoutId id="2147490860" r:id="rId10"/>
    <p:sldLayoutId id="2147490861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FCADF44-644A-034B-9B52-E2E7CE8E9F6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13/09/22</a:t>
            </a:fld>
            <a:endParaRPr lang="ja-JP" altLang="en-US" smtClean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ja-JP" altLang="en-US" smtClean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0348C69-A3E8-784E-9A81-25881CEAA30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 smtClean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2005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863" r:id="rId1"/>
    <p:sldLayoutId id="2147490864" r:id="rId2"/>
    <p:sldLayoutId id="2147490865" r:id="rId3"/>
    <p:sldLayoutId id="2147490866" r:id="rId4"/>
    <p:sldLayoutId id="2147490867" r:id="rId5"/>
    <p:sldLayoutId id="2147490868" r:id="rId6"/>
    <p:sldLayoutId id="2147490869" r:id="rId7"/>
    <p:sldLayoutId id="2147490870" r:id="rId8"/>
    <p:sldLayoutId id="2147490871" r:id="rId9"/>
    <p:sldLayoutId id="2147490872" r:id="rId10"/>
    <p:sldLayoutId id="214749087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8195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95288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804025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88D00248-523F-4B84-8F53-D1391702779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24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2291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1F01E27-6731-4904-B21F-B440681D581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84" r:id="rId1"/>
    <p:sldLayoutId id="2147490585" r:id="rId2"/>
    <p:sldLayoutId id="2147490586" r:id="rId3"/>
    <p:sldLayoutId id="2147490587" r:id="rId4"/>
    <p:sldLayoutId id="2147490588" r:id="rId5"/>
    <p:sldLayoutId id="2147490589" r:id="rId6"/>
    <p:sldLayoutId id="2147490590" r:id="rId7"/>
    <p:sldLayoutId id="2147490591" r:id="rId8"/>
    <p:sldLayoutId id="2147490592" r:id="rId9"/>
    <p:sldLayoutId id="2147490593" r:id="rId10"/>
    <p:sldLayoutId id="2147490594" r:id="rId11"/>
    <p:sldLayoutId id="2147490595" r:id="rId12"/>
    <p:sldLayoutId id="2147490596" r:id="rId13"/>
    <p:sldLayoutId id="2147490598" r:id="rId14"/>
    <p:sldLayoutId id="2147490599" r:id="rId15"/>
    <p:sldLayoutId id="2147490600" r:id="rId16"/>
    <p:sldLayoutId id="2147490601" r:id="rId17"/>
    <p:sldLayoutId id="2147490602" r:id="rId18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4339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A07A63B1-252A-4605-B937-D5548CFA4C4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624" r:id="rId1"/>
    <p:sldLayoutId id="2147490625" r:id="rId2"/>
    <p:sldLayoutId id="2147490626" r:id="rId3"/>
    <p:sldLayoutId id="2147490627" r:id="rId4"/>
    <p:sldLayoutId id="2147490628" r:id="rId5"/>
    <p:sldLayoutId id="2147490629" r:id="rId6"/>
    <p:sldLayoutId id="2147490630" r:id="rId7"/>
    <p:sldLayoutId id="2147490631" r:id="rId8"/>
    <p:sldLayoutId id="2147490632" r:id="rId9"/>
    <p:sldLayoutId id="2147490633" r:id="rId10"/>
    <p:sldLayoutId id="2147490634" r:id="rId11"/>
    <p:sldLayoutId id="2147490635" r:id="rId12"/>
    <p:sldLayoutId id="2147490636" r:id="rId13"/>
    <p:sldLayoutId id="2147490637" r:id="rId14"/>
    <p:sldLayoutId id="2147490638" r:id="rId15"/>
    <p:sldLayoutId id="2147490640" r:id="rId16"/>
    <p:sldLayoutId id="2147490641" r:id="rId17"/>
    <p:sldLayoutId id="2147490642" r:id="rId18"/>
    <p:sldLayoutId id="2147490643" r:id="rId19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400"/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en-US" altLang="ja-JP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en-US" altLang="ja-JP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0399BDA8-A845-4DA5-A3C3-744CE5305FE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pic>
        <p:nvPicPr>
          <p:cNvPr id="18438" name="Picture 4" descr="calet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142875" y="873125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ja-JP" altLang="en-US" b="1" dirty="0">
              <a:latin typeface="Arial" charset="0"/>
            </a:endParaRPr>
          </a:p>
        </p:txBody>
      </p:sp>
      <p:sp>
        <p:nvSpPr>
          <p:cNvPr id="18440" name="タイトル プレースホルダ 15"/>
          <p:cNvSpPr>
            <a:spLocks noGrp="1"/>
          </p:cNvSpPr>
          <p:nvPr>
            <p:ph type="title"/>
          </p:nvPr>
        </p:nvSpPr>
        <p:spPr bwMode="auto">
          <a:xfrm>
            <a:off x="1116013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pic>
        <p:nvPicPr>
          <p:cNvPr id="18441" name="Picture 4" descr="calet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142875" y="873125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03" r:id="rId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9459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95288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 altLang="ja-JP" smtClean="0"/>
              <a:t>September  22, 2013</a:t>
            </a: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pt-BR" altLang="ja-JP" smtClean="0"/>
              <a:t>JPS2013A</a:t>
            </a: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804025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9CBB93BC-8F7F-4614-833B-9C19E9258CB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04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804248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9408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706" r:id="rId1"/>
    <p:sldLayoutId id="2147490707" r:id="rId2"/>
    <p:sldLayoutId id="2147490708" r:id="rId3"/>
    <p:sldLayoutId id="2147490709" r:id="rId4"/>
    <p:sldLayoutId id="2147490710" r:id="rId5"/>
    <p:sldLayoutId id="2147490711" r:id="rId6"/>
    <p:sldLayoutId id="2147490712" r:id="rId7"/>
    <p:sldLayoutId id="2147490713" r:id="rId8"/>
    <p:sldLayoutId id="2147490714" r:id="rId9"/>
    <p:sldLayoutId id="2147490715" r:id="rId10"/>
    <p:sldLayoutId id="2147490716" r:id="rId11"/>
    <p:sldLayoutId id="2147490717" r:id="rId12"/>
    <p:sldLayoutId id="2147490718" r:id="rId13"/>
    <p:sldLayoutId id="2147490719" r:id="rId14"/>
    <p:sldLayoutId id="2147490720" r:id="rId15"/>
    <p:sldLayoutId id="2147490721" r:id="rId16"/>
    <p:sldLayoutId id="2147490722" r:id="rId17"/>
    <p:sldLayoutId id="2147490723" r:id="rId18"/>
    <p:sldLayoutId id="2147490724" r:id="rId19"/>
    <p:sldLayoutId id="2147490725" r:id="rId20"/>
    <p:sldLayoutId id="2147490726" r:id="rId2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804248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5836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728" r:id="rId1"/>
    <p:sldLayoutId id="2147490729" r:id="rId2"/>
    <p:sldLayoutId id="2147490730" r:id="rId3"/>
    <p:sldLayoutId id="2147490731" r:id="rId4"/>
    <p:sldLayoutId id="2147490732" r:id="rId5"/>
    <p:sldLayoutId id="2147490733" r:id="rId6"/>
    <p:sldLayoutId id="2147490734" r:id="rId7"/>
    <p:sldLayoutId id="2147490735" r:id="rId8"/>
    <p:sldLayoutId id="2147490736" r:id="rId9"/>
    <p:sldLayoutId id="2147490737" r:id="rId10"/>
    <p:sldLayoutId id="2147490738" r:id="rId11"/>
    <p:sldLayoutId id="2147490739" r:id="rId12"/>
    <p:sldLayoutId id="2147490740" r:id="rId13"/>
    <p:sldLayoutId id="2147490741" r:id="rId14"/>
    <p:sldLayoutId id="2147490742" r:id="rId15"/>
    <p:sldLayoutId id="2147490743" r:id="rId16"/>
    <p:sldLayoutId id="2147490744" r:id="rId17"/>
    <p:sldLayoutId id="2147490745" r:id="rId18"/>
    <p:sldLayoutId id="2147490746" r:id="rId19"/>
    <p:sldLayoutId id="2147490747" r:id="rId20"/>
    <p:sldLayoutId id="2147490748" r:id="rId2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804248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5667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750" r:id="rId1"/>
    <p:sldLayoutId id="2147490751" r:id="rId2"/>
    <p:sldLayoutId id="2147490752" r:id="rId3"/>
    <p:sldLayoutId id="2147490753" r:id="rId4"/>
    <p:sldLayoutId id="2147490754" r:id="rId5"/>
    <p:sldLayoutId id="2147490755" r:id="rId6"/>
    <p:sldLayoutId id="2147490756" r:id="rId7"/>
    <p:sldLayoutId id="2147490757" r:id="rId8"/>
    <p:sldLayoutId id="2147490758" r:id="rId9"/>
    <p:sldLayoutId id="2147490759" r:id="rId10"/>
    <p:sldLayoutId id="2147490760" r:id="rId11"/>
    <p:sldLayoutId id="2147490761" r:id="rId12"/>
    <p:sldLayoutId id="2147490762" r:id="rId13"/>
    <p:sldLayoutId id="2147490763" r:id="rId14"/>
    <p:sldLayoutId id="2147490764" r:id="rId15"/>
    <p:sldLayoutId id="2147490765" r:id="rId16"/>
    <p:sldLayoutId id="2147490766" r:id="rId17"/>
    <p:sldLayoutId id="2147490767" r:id="rId18"/>
    <p:sldLayoutId id="2147490768" r:id="rId19"/>
    <p:sldLayoutId id="2147490769" r:id="rId20"/>
    <p:sldLayoutId id="2147490771" r:id="rId21"/>
    <p:sldLayoutId id="2147490773" r:id="rId22"/>
    <p:sldLayoutId id="2147490774" r:id="rId2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wmf"/><Relationship Id="rId6" Type="http://schemas.openxmlformats.org/officeDocument/2006/relationships/image" Target="../media/image38.png"/><Relationship Id="rId7" Type="http://schemas.openxmlformats.org/officeDocument/2006/relationships/image" Target="../media/image39.jpeg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34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jpeg"/><Relationship Id="rId6" Type="http://schemas.openxmlformats.org/officeDocument/2006/relationships/image" Target="../media/image45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34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4" Type="http://schemas.openxmlformats.org/officeDocument/2006/relationships/image" Target="../media/image47.wmf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45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Relationship Id="rId2" Type="http://schemas.openxmlformats.org/officeDocument/2006/relationships/image" Target="../media/image57.emf"/><Relationship Id="rId3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178.xml"/><Relationship Id="rId2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89.xml"/><Relationship Id="rId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68.png"/><Relationship Id="rId3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6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7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9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56.xml"/><Relationship Id="rId2" Type="http://schemas.openxmlformats.org/officeDocument/2006/relationships/image" Target="../media/image87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56.xml"/><Relationship Id="rId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7" descr="160554main_jsc2006e43519_hig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4396" y="-86916"/>
            <a:ext cx="9494928" cy="6972300"/>
          </a:xfrm>
          <a:prstGeom prst="rect">
            <a:avLst/>
          </a:prstGeom>
          <a:noFill/>
        </p:spPr>
      </p:pic>
      <p:sp>
        <p:nvSpPr>
          <p:cNvPr id="211971" name="Rectangle 4"/>
          <p:cNvSpPr>
            <a:spLocks noChangeArrowheads="1"/>
          </p:cNvSpPr>
          <p:nvPr/>
        </p:nvSpPr>
        <p:spPr bwMode="auto">
          <a:xfrm>
            <a:off x="-34925" y="-25400"/>
            <a:ext cx="9144000" cy="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1972" name="Text Box 56"/>
          <p:cNvSpPr txBox="1">
            <a:spLocks noChangeArrowheads="1"/>
          </p:cNvSpPr>
          <p:nvPr/>
        </p:nvSpPr>
        <p:spPr bwMode="auto">
          <a:xfrm>
            <a:off x="576263" y="1541800"/>
            <a:ext cx="8064500" cy="366712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ja-JP" altLang="ja-JP"/>
          </a:p>
        </p:txBody>
      </p:sp>
      <p:sp>
        <p:nvSpPr>
          <p:cNvPr id="211973" name="Text Box 63"/>
          <p:cNvSpPr txBox="1">
            <a:spLocks noChangeArrowheads="1"/>
          </p:cNvSpPr>
          <p:nvPr/>
        </p:nvSpPr>
        <p:spPr bwMode="auto">
          <a:xfrm>
            <a:off x="539552" y="1304764"/>
            <a:ext cx="8280920" cy="2908489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ja-JP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CALET</a:t>
            </a:r>
            <a:r>
              <a:rPr lang="ja-JP" altLang="en-US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実験と高エネルギー電子観測</a:t>
            </a:r>
            <a:endParaRPr lang="en-US" altLang="ja-JP" sz="2800" b="1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ja-JP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(+ </a:t>
            </a:r>
            <a:r>
              <a:rPr lang="en-US" altLang="en-US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ガンマ線、</a:t>
            </a:r>
            <a:r>
              <a:rPr lang="ja-JP" altLang="en-US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陽子、重</a:t>
            </a:r>
            <a:r>
              <a:rPr lang="en-US" altLang="en-US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原子…</a:t>
            </a:r>
            <a:r>
              <a:rPr lang="en-US" altLang="ja-JP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)</a:t>
            </a:r>
          </a:p>
          <a:p>
            <a:pPr>
              <a:spcBef>
                <a:spcPct val="50000"/>
              </a:spcBef>
            </a:pPr>
            <a:endParaRPr lang="en-US" altLang="ja-JP" sz="1000" b="1" dirty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ja-JP" sz="2400" b="1" dirty="0" smtClean="0">
                <a:solidFill>
                  <a:srgbClr val="FFFF00"/>
                </a:solidFill>
                <a:latin typeface="Comic Sans MS" pitchFamily="66" charset="0"/>
              </a:rPr>
              <a:t>CALET Project for Observing High Energy Electrons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ja-JP" alt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（</a:t>
            </a:r>
            <a:r>
              <a:rPr lang="en-US" altLang="ja-JP" sz="2400" b="1" dirty="0" smtClean="0">
                <a:solidFill>
                  <a:srgbClr val="FFFF00"/>
                </a:solidFill>
                <a:latin typeface="Comic Sans MS" pitchFamily="66" charset="0"/>
              </a:rPr>
              <a:t>Gamma-rays, Protons, </a:t>
            </a:r>
            <a:r>
              <a:rPr lang="en-US" altLang="ja-JP" sz="2400" b="1" dirty="0">
                <a:solidFill>
                  <a:srgbClr val="FFFF00"/>
                </a:solidFill>
                <a:latin typeface="Comic Sans MS" pitchFamily="66" charset="0"/>
              </a:rPr>
              <a:t>H</a:t>
            </a:r>
            <a:r>
              <a:rPr lang="en-US" altLang="ja-JP" sz="2400" b="1" dirty="0" smtClean="0">
                <a:solidFill>
                  <a:srgbClr val="FFFF00"/>
                </a:solidFill>
                <a:latin typeface="Comic Sans MS" pitchFamily="66" charset="0"/>
              </a:rPr>
              <a:t>eavy nuclei…)</a:t>
            </a:r>
          </a:p>
          <a:p>
            <a:pPr>
              <a:spcBef>
                <a:spcPct val="50000"/>
              </a:spcBef>
            </a:pPr>
            <a:r>
              <a:rPr lang="en-US" altLang="ja-JP" sz="2400" b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ja-JP" sz="28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11974" name="Text Box 64"/>
          <p:cNvSpPr txBox="1">
            <a:spLocks noChangeArrowheads="1"/>
          </p:cNvSpPr>
          <p:nvPr/>
        </p:nvSpPr>
        <p:spPr bwMode="auto">
          <a:xfrm>
            <a:off x="611560" y="4032934"/>
            <a:ext cx="7272337" cy="2708434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鳥居祥二　他</a:t>
            </a:r>
            <a:r>
              <a:rPr lang="en-US" altLang="ja-JP" sz="2400" b="1" dirty="0" smtClean="0">
                <a:solidFill>
                  <a:srgbClr val="FFFF00"/>
                </a:solidFill>
                <a:latin typeface="Comic Sans MS" pitchFamily="66" charset="0"/>
              </a:rPr>
              <a:t>CALET </a:t>
            </a:r>
            <a:r>
              <a:rPr lang="ja-JP" alt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チーム</a:t>
            </a:r>
            <a:endParaRPr lang="en-US" altLang="ja-JP" sz="2400" b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en-US" altLang="ja-JP" b="1" dirty="0" smtClean="0">
                <a:solidFill>
                  <a:srgbClr val="FFFF00"/>
                </a:solidFill>
                <a:latin typeface="Comic Sans MS" pitchFamily="66" charset="0"/>
              </a:rPr>
              <a:t>Shoji </a:t>
            </a:r>
            <a:r>
              <a:rPr lang="en-US" altLang="ja-JP" b="1" dirty="0">
                <a:solidFill>
                  <a:srgbClr val="FFFF00"/>
                </a:solidFill>
                <a:latin typeface="Comic Sans MS" pitchFamily="66" charset="0"/>
              </a:rPr>
              <a:t>Torii </a:t>
            </a:r>
            <a:r>
              <a:rPr lang="en-US" altLang="ja-JP" b="1" dirty="0" smtClean="0">
                <a:solidFill>
                  <a:srgbClr val="FFFF00"/>
                </a:solidFill>
                <a:latin typeface="Comic Sans MS" pitchFamily="66" charset="0"/>
              </a:rPr>
              <a:t>for the CALET Collaboration</a:t>
            </a:r>
          </a:p>
          <a:p>
            <a:r>
              <a:rPr lang="en-US" altLang="ja-JP" b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  <a:p>
            <a:r>
              <a:rPr lang="ja-JP" altLang="en-US" sz="2000" b="1" dirty="0" smtClean="0">
                <a:solidFill>
                  <a:srgbClr val="FFFF00"/>
                </a:solidFill>
                <a:latin typeface="Comic Sans MS" pitchFamily="66" charset="0"/>
              </a:rPr>
              <a:t>早稲田大学理工学研究所</a:t>
            </a:r>
            <a:endParaRPr lang="en-US" altLang="ja-JP" sz="2000" b="1" dirty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en-US" altLang="ja-JP" b="1" dirty="0">
                <a:solidFill>
                  <a:srgbClr val="FFFF00"/>
                </a:solidFill>
                <a:latin typeface="Comic Sans MS" pitchFamily="66" charset="0"/>
              </a:rPr>
              <a:t>Waseda</a:t>
            </a:r>
            <a:r>
              <a:rPr lang="ja-JP" altLang="en-US" b="1" dirty="0">
                <a:solidFill>
                  <a:srgbClr val="FFFF00"/>
                </a:solidFill>
                <a:latin typeface="Comic Sans MS" pitchFamily="66" charset="0"/>
              </a:rPr>
              <a:t>　</a:t>
            </a:r>
            <a:r>
              <a:rPr lang="en-US" altLang="ja-JP" b="1" dirty="0" smtClean="0">
                <a:solidFill>
                  <a:srgbClr val="FFFF00"/>
                </a:solidFill>
                <a:latin typeface="Comic Sans MS" pitchFamily="66" charset="0"/>
              </a:rPr>
              <a:t>University</a:t>
            </a:r>
          </a:p>
          <a:p>
            <a:r>
              <a:rPr lang="en-US" altLang="en-US" b="1" dirty="0" smtClean="0">
                <a:solidFill>
                  <a:srgbClr val="FFFF00"/>
                </a:solidFill>
                <a:latin typeface="Comic Sans MS" pitchFamily="66" charset="0"/>
              </a:rPr>
              <a:t>Research Institute for Science and Engineering</a:t>
            </a:r>
          </a:p>
          <a:p>
            <a:r>
              <a:rPr lang="en-US" altLang="en-US" b="1" dirty="0" smtClean="0">
                <a:solidFill>
                  <a:srgbClr val="FFFF00"/>
                </a:solidFill>
                <a:latin typeface="Comic Sans MS" pitchFamily="66" charset="0"/>
              </a:rPr>
              <a:t>JAXA </a:t>
            </a:r>
            <a:r>
              <a:rPr lang="ja-JP" altLang="en-US" b="1" dirty="0" smtClean="0">
                <a:solidFill>
                  <a:srgbClr val="FFFF00"/>
                </a:solidFill>
                <a:latin typeface="Comic Sans MS" pitchFamily="66" charset="0"/>
              </a:rPr>
              <a:t>宇宙環境利用センター</a:t>
            </a:r>
            <a:endParaRPr lang="en-US" altLang="ja-JP" b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en-US" altLang="en-US" b="1" dirty="0" smtClean="0">
                <a:solidFill>
                  <a:srgbClr val="FFFF00"/>
                </a:solidFill>
                <a:latin typeface="Comic Sans MS" pitchFamily="66" charset="0"/>
              </a:rPr>
              <a:t>JAXA Space Environment Utilization Center</a:t>
            </a:r>
          </a:p>
          <a:p>
            <a:endParaRPr lang="en-US" altLang="en-US" b="1" dirty="0">
              <a:latin typeface="Comic Sans MS" pitchFamily="66" charset="0"/>
            </a:endParaRPr>
          </a:p>
        </p:txBody>
      </p:sp>
      <p:pic>
        <p:nvPicPr>
          <p:cNvPr id="22" name="Picture 2" descr="D:\A Science Projects\CALET\Logo\caletlogo_v080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8" y="7200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図形グループ 14"/>
          <p:cNvGrpSpPr/>
          <p:nvPr/>
        </p:nvGrpSpPr>
        <p:grpSpPr>
          <a:xfrm>
            <a:off x="6444208" y="3090443"/>
            <a:ext cx="2628292" cy="2480666"/>
            <a:chOff x="6444208" y="3032956"/>
            <a:chExt cx="2628292" cy="2480666"/>
          </a:xfrm>
        </p:grpSpPr>
        <p:pic>
          <p:nvPicPr>
            <p:cNvPr id="25" name="Picture 5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647274" y="3501008"/>
              <a:ext cx="2425226" cy="2012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テキスト ボックス 1"/>
            <p:cNvSpPr txBox="1"/>
            <p:nvPr/>
          </p:nvSpPr>
          <p:spPr>
            <a:xfrm>
              <a:off x="6732240" y="5085184"/>
              <a:ext cx="9207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CALET</a:t>
              </a:r>
              <a:endParaRPr kumimoji="1" lang="ja-JP" altLang="en-US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6" name="直線コネクタ 5"/>
            <p:cNvCxnSpPr/>
            <p:nvPr/>
          </p:nvCxnSpPr>
          <p:spPr bwMode="auto">
            <a:xfrm>
              <a:off x="6444208" y="3032956"/>
              <a:ext cx="2556284" cy="468052"/>
            </a:xfrm>
            <a:prstGeom prst="line">
              <a:avLst/>
            </a:prstGeom>
            <a:noFill/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直線コネクタ 25"/>
            <p:cNvCxnSpPr/>
            <p:nvPr/>
          </p:nvCxnSpPr>
          <p:spPr bwMode="auto">
            <a:xfrm>
              <a:off x="6444208" y="3032956"/>
              <a:ext cx="216024" cy="468052"/>
            </a:xfrm>
            <a:prstGeom prst="line">
              <a:avLst/>
            </a:prstGeom>
            <a:noFill/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" name="テキスト ボックス 2"/>
          <p:cNvSpPr txBox="1"/>
          <p:nvPr/>
        </p:nvSpPr>
        <p:spPr>
          <a:xfrm>
            <a:off x="-396044" y="6552636"/>
            <a:ext cx="98645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solidFill>
                  <a:schemeClr val="bg1"/>
                </a:solidFill>
                <a:latin typeface="Comic Sans MS"/>
                <a:cs typeface="Comic Sans MS"/>
              </a:rPr>
              <a:t>日本物理学会　</a:t>
            </a:r>
            <a:r>
              <a:rPr lang="ja-JP" altLang="ja-JP" sz="1400" dirty="0">
                <a:solidFill>
                  <a:schemeClr val="bg1"/>
                </a:solidFill>
                <a:latin typeface="Comic Sans MS"/>
                <a:cs typeface="Comic Sans MS"/>
              </a:rPr>
              <a:t>　</a:t>
            </a:r>
            <a:r>
              <a:rPr lang="ja-JP" altLang="en-US" sz="1400" dirty="0" smtClean="0">
                <a:solidFill>
                  <a:schemeClr val="bg1"/>
                </a:solidFill>
                <a:latin typeface="Comic Sans MS"/>
                <a:cs typeface="Comic Sans MS"/>
              </a:rPr>
              <a:t>　　　　</a:t>
            </a:r>
            <a:r>
              <a:rPr lang="en-US" altLang="ja-JP" sz="1400" dirty="0" smtClean="0">
                <a:solidFill>
                  <a:schemeClr val="bg1"/>
                </a:solidFill>
                <a:latin typeface="Comic Sans MS"/>
                <a:cs typeface="Comic Sans MS"/>
              </a:rPr>
              <a:t>                </a:t>
            </a:r>
            <a:r>
              <a:rPr lang="ja-JP" altLang="en-US" sz="1400" dirty="0" smtClean="0">
                <a:solidFill>
                  <a:schemeClr val="bg1"/>
                </a:solidFill>
                <a:latin typeface="Comic Sans MS"/>
                <a:cs typeface="Comic Sans MS"/>
              </a:rPr>
              <a:t>　　　２０１３年９月２２日</a:t>
            </a:r>
            <a:r>
              <a:rPr lang="en-US" altLang="ja-JP" sz="1400" dirty="0" smtClean="0">
                <a:solidFill>
                  <a:schemeClr val="bg1"/>
                </a:solidFill>
                <a:latin typeface="Comic Sans MS"/>
                <a:cs typeface="Comic Sans MS"/>
              </a:rPr>
              <a:t>  </a:t>
            </a:r>
            <a:r>
              <a:rPr lang="ja-JP" altLang="en-US" sz="1400" dirty="0" smtClean="0">
                <a:solidFill>
                  <a:schemeClr val="bg1"/>
                </a:solidFill>
                <a:latin typeface="Comic Sans MS"/>
                <a:cs typeface="Comic Sans MS"/>
              </a:rPr>
              <a:t>　　　　　　　　　</a:t>
            </a:r>
            <a:r>
              <a:rPr lang="en-US" altLang="ja-JP" sz="1400" dirty="0" smtClean="0">
                <a:solidFill>
                  <a:schemeClr val="bg1"/>
                </a:solidFill>
                <a:latin typeface="Comic Sans MS"/>
                <a:cs typeface="Comic Sans MS"/>
              </a:rPr>
              <a:t>                  </a:t>
            </a:r>
            <a:r>
              <a:rPr lang="ja-JP" altLang="en-US" sz="1400" dirty="0" smtClean="0">
                <a:solidFill>
                  <a:schemeClr val="bg1"/>
                </a:solidFill>
                <a:latin typeface="Comic Sans MS"/>
                <a:cs typeface="Comic Sans MS"/>
              </a:rPr>
              <a:t>　</a:t>
            </a:r>
            <a:r>
              <a:rPr lang="en-US" altLang="ja-JP" sz="1400" dirty="0" smtClean="0">
                <a:solidFill>
                  <a:schemeClr val="bg1"/>
                </a:solidFill>
                <a:latin typeface="Comic Sans MS"/>
                <a:cs typeface="Comic Sans MS"/>
              </a:rPr>
              <a:t>  </a:t>
            </a:r>
            <a:r>
              <a:rPr lang="ja-JP" altLang="en-US" sz="1400" dirty="0" smtClean="0">
                <a:solidFill>
                  <a:schemeClr val="bg1"/>
                </a:solidFill>
                <a:latin typeface="Comic Sans MS"/>
                <a:cs typeface="Comic Sans MS"/>
              </a:rPr>
              <a:t>高知大学</a:t>
            </a:r>
            <a:endParaRPr lang="en-US" altLang="ja-JP" sz="1400" dirty="0" smtClean="0">
              <a:solidFill>
                <a:schemeClr val="bg1"/>
              </a:solidFill>
              <a:latin typeface="Comic Sans MS"/>
              <a:cs typeface="Comic Sans MS"/>
            </a:endParaRPr>
          </a:p>
          <a:p>
            <a:endParaRPr kumimoji="1" lang="ja-JP" altLang="en-US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63688" y="80628"/>
            <a:ext cx="445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+mj-ea"/>
                <a:ea typeface="+mj-ea"/>
              </a:rPr>
              <a:t>宇宙線・宇宙領域シンポジウム</a:t>
            </a:r>
            <a:endParaRPr lang="en-US" altLang="ja-JP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kumimoji="1" lang="ja-JP" altLang="en-US" dirty="0" smtClean="0">
                <a:solidFill>
                  <a:schemeClr val="bg1"/>
                </a:solidFill>
                <a:latin typeface="+mj-ea"/>
                <a:ea typeface="+mj-ea"/>
              </a:rPr>
              <a:t>ー</a:t>
            </a:r>
            <a:r>
              <a:rPr kumimoji="1" lang="en-US" altLang="ja-JP" dirty="0" smtClean="0">
                <a:solidFill>
                  <a:schemeClr val="bg1"/>
                </a:solidFill>
                <a:latin typeface="+mj-ea"/>
                <a:ea typeface="+mj-ea"/>
              </a:rPr>
              <a:t>AM-02</a:t>
            </a:r>
            <a:r>
              <a:rPr kumimoji="1" lang="ja-JP" altLang="en-US" dirty="0" smtClean="0">
                <a:solidFill>
                  <a:schemeClr val="bg1"/>
                </a:solidFill>
                <a:latin typeface="+mj-ea"/>
                <a:ea typeface="+mj-ea"/>
              </a:rPr>
              <a:t>の観測結果と今後の宇宙線研究ー</a:t>
            </a:r>
            <a:endParaRPr kumimoji="1" lang="ja-JP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8" name="図 13" descr="UIシンボルマーク（ver.3)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0"/>
            <a:ext cx="80625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JAXA_logo"/>
          <p:cNvPicPr>
            <a:picLocks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4795" y="-16449"/>
            <a:ext cx="1249205" cy="70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665" name="Picture 1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969060"/>
            <a:ext cx="2665412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6546" name="Text Box 2"/>
          <p:cNvSpPr txBox="1">
            <a:spLocks noChangeArrowheads="1"/>
          </p:cNvSpPr>
          <p:nvPr/>
        </p:nvSpPr>
        <p:spPr bwMode="auto">
          <a:xfrm>
            <a:off x="431540" y="116632"/>
            <a:ext cx="86044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latin typeface="Comic Sans MS" charset="0"/>
              </a:rPr>
              <a:t>Electron &amp; Positron Origins and Production </a:t>
            </a:r>
            <a:r>
              <a:rPr lang="en-US" altLang="ja-JP" sz="2400" dirty="0">
                <a:latin typeface="Comic Sans MS" charset="0"/>
              </a:rPr>
              <a:t>S</a:t>
            </a:r>
            <a:r>
              <a:rPr lang="en-US" altLang="ja-JP" sz="2400" dirty="0" smtClean="0">
                <a:latin typeface="Comic Sans MS" charset="0"/>
              </a:rPr>
              <a:t>pectrum </a:t>
            </a:r>
            <a:endParaRPr lang="en-US" altLang="ja-JP" sz="2400" dirty="0">
              <a:latin typeface="Comic Sans MS" charset="0"/>
            </a:endParaRPr>
          </a:p>
        </p:txBody>
      </p:sp>
      <p:pic>
        <p:nvPicPr>
          <p:cNvPr id="2365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5" y="3810633"/>
            <a:ext cx="2628292" cy="171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6551" name="Text Box 7"/>
          <p:cNvSpPr txBox="1">
            <a:spLocks noChangeArrowheads="1"/>
          </p:cNvSpPr>
          <p:nvPr/>
        </p:nvSpPr>
        <p:spPr bwMode="auto">
          <a:xfrm>
            <a:off x="2484438" y="3644900"/>
            <a:ext cx="1873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/>
              <a:t>Evolution of the Universe</a:t>
            </a:r>
          </a:p>
        </p:txBody>
      </p:sp>
      <p:sp>
        <p:nvSpPr>
          <p:cNvPr id="236553" name="Text Box 9"/>
          <p:cNvSpPr txBox="1">
            <a:spLocks noChangeArrowheads="1"/>
          </p:cNvSpPr>
          <p:nvPr/>
        </p:nvSpPr>
        <p:spPr bwMode="auto">
          <a:xfrm>
            <a:off x="323528" y="3609020"/>
            <a:ext cx="2053968" cy="33855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Comic Sans MS"/>
                <a:cs typeface="Comic Sans MS"/>
              </a:rPr>
              <a:t>Dark Matter Origin</a:t>
            </a:r>
          </a:p>
        </p:txBody>
      </p:sp>
      <p:grpSp>
        <p:nvGrpSpPr>
          <p:cNvPr id="236692" name="Group 148"/>
          <p:cNvGrpSpPr>
            <a:grpSpLocks/>
          </p:cNvGrpSpPr>
          <p:nvPr/>
        </p:nvGrpSpPr>
        <p:grpSpPr bwMode="auto">
          <a:xfrm>
            <a:off x="-36513" y="3933825"/>
            <a:ext cx="2895601" cy="2405063"/>
            <a:chOff x="-23" y="2567"/>
            <a:chExt cx="1824" cy="1515"/>
          </a:xfrm>
        </p:grpSpPr>
        <p:sp>
          <p:nvSpPr>
            <p:cNvPr id="236550" name="Text Box 6"/>
            <p:cNvSpPr txBox="1">
              <a:spLocks noChangeArrowheads="1"/>
            </p:cNvSpPr>
            <p:nvPr/>
          </p:nvSpPr>
          <p:spPr bwMode="auto">
            <a:xfrm>
              <a:off x="145" y="2567"/>
              <a:ext cx="1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ja-JP" altLang="en-US" sz="1200"/>
            </a:p>
          </p:txBody>
        </p:sp>
        <p:sp>
          <p:nvSpPr>
            <p:cNvPr id="236555" name="AutoShape 11"/>
            <p:cNvSpPr>
              <a:spLocks noChangeAspect="1" noChangeArrowheads="1" noTextEdit="1"/>
            </p:cNvSpPr>
            <p:nvPr/>
          </p:nvSpPr>
          <p:spPr bwMode="auto">
            <a:xfrm>
              <a:off x="-23" y="2750"/>
              <a:ext cx="1823" cy="1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556" name="Rectangle 12"/>
            <p:cNvSpPr>
              <a:spLocks noChangeArrowheads="1"/>
            </p:cNvSpPr>
            <p:nvPr/>
          </p:nvSpPr>
          <p:spPr bwMode="auto">
            <a:xfrm>
              <a:off x="1428" y="3515"/>
              <a:ext cx="315" cy="2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557" name="Rectangle 13"/>
            <p:cNvSpPr>
              <a:spLocks noChangeArrowheads="1"/>
            </p:cNvSpPr>
            <p:nvPr/>
          </p:nvSpPr>
          <p:spPr bwMode="auto">
            <a:xfrm>
              <a:off x="1467" y="3544"/>
              <a:ext cx="14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水素、</a:t>
              </a:r>
              <a:endParaRPr lang="ja-JP" altLang="en-US"/>
            </a:p>
          </p:txBody>
        </p:sp>
        <p:sp>
          <p:nvSpPr>
            <p:cNvPr id="236558" name="Rectangle 14"/>
            <p:cNvSpPr>
              <a:spLocks noChangeArrowheads="1"/>
            </p:cNvSpPr>
            <p:nvPr/>
          </p:nvSpPr>
          <p:spPr bwMode="auto">
            <a:xfrm>
              <a:off x="1467" y="3604"/>
              <a:ext cx="203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ヘリウム</a:t>
              </a:r>
              <a:endParaRPr lang="ja-JP" altLang="en-US"/>
            </a:p>
          </p:txBody>
        </p:sp>
        <p:sp>
          <p:nvSpPr>
            <p:cNvPr id="236559" name="Rectangle 15"/>
            <p:cNvSpPr>
              <a:spLocks noChangeArrowheads="1"/>
            </p:cNvSpPr>
            <p:nvPr/>
          </p:nvSpPr>
          <p:spPr bwMode="auto">
            <a:xfrm>
              <a:off x="1467" y="3664"/>
              <a:ext cx="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４</a:t>
              </a:r>
              <a:endParaRPr lang="ja-JP" altLang="en-US"/>
            </a:p>
          </p:txBody>
        </p:sp>
        <p:sp>
          <p:nvSpPr>
            <p:cNvPr id="236560" name="Rectangle 16"/>
            <p:cNvSpPr>
              <a:spLocks noChangeArrowheads="1"/>
            </p:cNvSpPr>
            <p:nvPr/>
          </p:nvSpPr>
          <p:spPr bwMode="auto">
            <a:xfrm>
              <a:off x="1503" y="3657"/>
              <a:ext cx="6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%</a:t>
              </a:r>
              <a:endParaRPr lang="en-US" altLang="ja-JP"/>
            </a:p>
          </p:txBody>
        </p:sp>
        <p:pic>
          <p:nvPicPr>
            <p:cNvPr id="236561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2867"/>
              <a:ext cx="1685" cy="1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562" name="Rectangle 18"/>
            <p:cNvSpPr>
              <a:spLocks noChangeArrowheads="1"/>
            </p:cNvSpPr>
            <p:nvPr/>
          </p:nvSpPr>
          <p:spPr bwMode="auto">
            <a:xfrm>
              <a:off x="126" y="3508"/>
              <a:ext cx="37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C0C0C0"/>
                  </a:solidFill>
                  <a:latin typeface="ＭＳ Ｐゴシック" charset="0"/>
                </a:rPr>
                <a:t>暗黒エネルギー</a:t>
              </a:r>
              <a:endParaRPr lang="ja-JP" altLang="en-US"/>
            </a:p>
          </p:txBody>
        </p:sp>
        <p:sp>
          <p:nvSpPr>
            <p:cNvPr id="236563" name="Rectangle 19"/>
            <p:cNvSpPr>
              <a:spLocks noChangeArrowheads="1"/>
            </p:cNvSpPr>
            <p:nvPr/>
          </p:nvSpPr>
          <p:spPr bwMode="auto">
            <a:xfrm>
              <a:off x="122" y="3508"/>
              <a:ext cx="37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FFFFFF"/>
                  </a:solidFill>
                  <a:latin typeface="ＭＳ Ｐゴシック" charset="0"/>
                </a:rPr>
                <a:t>暗黒エネルギー</a:t>
              </a:r>
              <a:endParaRPr lang="ja-JP" altLang="en-US"/>
            </a:p>
          </p:txBody>
        </p:sp>
        <p:sp>
          <p:nvSpPr>
            <p:cNvPr id="236564" name="Rectangle 20"/>
            <p:cNvSpPr>
              <a:spLocks noChangeArrowheads="1"/>
            </p:cNvSpPr>
            <p:nvPr/>
          </p:nvSpPr>
          <p:spPr bwMode="auto">
            <a:xfrm>
              <a:off x="540" y="3561"/>
              <a:ext cx="22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C0C0C0"/>
                  </a:solidFill>
                  <a:latin typeface="ＭＳ Ｐゴシック" charset="0"/>
                </a:rPr>
                <a:t>暗黒物質</a:t>
              </a:r>
              <a:endParaRPr lang="ja-JP" altLang="en-US"/>
            </a:p>
          </p:txBody>
        </p:sp>
        <p:sp>
          <p:nvSpPr>
            <p:cNvPr id="236565" name="Rectangle 21"/>
            <p:cNvSpPr>
              <a:spLocks noChangeArrowheads="1"/>
            </p:cNvSpPr>
            <p:nvPr/>
          </p:nvSpPr>
          <p:spPr bwMode="auto">
            <a:xfrm>
              <a:off x="536" y="3558"/>
              <a:ext cx="22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FFFFFF"/>
                  </a:solidFill>
                  <a:latin typeface="ＭＳ Ｐゴシック" charset="0"/>
                </a:rPr>
                <a:t>暗黒物質</a:t>
              </a:r>
              <a:endParaRPr lang="ja-JP" altLang="en-US"/>
            </a:p>
          </p:txBody>
        </p:sp>
        <p:sp>
          <p:nvSpPr>
            <p:cNvPr id="236566" name="Rectangle 22"/>
            <p:cNvSpPr>
              <a:spLocks noChangeArrowheads="1"/>
            </p:cNvSpPr>
            <p:nvPr/>
          </p:nvSpPr>
          <p:spPr bwMode="auto">
            <a:xfrm>
              <a:off x="915" y="2831"/>
              <a:ext cx="450" cy="1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567" name="Rectangle 23"/>
            <p:cNvSpPr>
              <a:spLocks noChangeArrowheads="1"/>
            </p:cNvSpPr>
            <p:nvPr/>
          </p:nvSpPr>
          <p:spPr bwMode="auto">
            <a:xfrm>
              <a:off x="954" y="2860"/>
              <a:ext cx="16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重元素</a:t>
              </a:r>
              <a:endParaRPr lang="ja-JP" altLang="en-US"/>
            </a:p>
          </p:txBody>
        </p:sp>
        <p:sp>
          <p:nvSpPr>
            <p:cNvPr id="236568" name="Rectangle 24"/>
            <p:cNvSpPr>
              <a:spLocks noChangeArrowheads="1"/>
            </p:cNvSpPr>
            <p:nvPr/>
          </p:nvSpPr>
          <p:spPr bwMode="auto">
            <a:xfrm>
              <a:off x="954" y="2913"/>
              <a:ext cx="193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0.03%</a:t>
              </a:r>
              <a:endParaRPr lang="en-US" altLang="ja-JP"/>
            </a:p>
          </p:txBody>
        </p:sp>
        <p:sp>
          <p:nvSpPr>
            <p:cNvPr id="236569" name="Rectangle 25"/>
            <p:cNvSpPr>
              <a:spLocks noChangeArrowheads="1"/>
            </p:cNvSpPr>
            <p:nvPr/>
          </p:nvSpPr>
          <p:spPr bwMode="auto">
            <a:xfrm>
              <a:off x="1184" y="3030"/>
              <a:ext cx="361" cy="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570" name="Rectangle 26"/>
            <p:cNvSpPr>
              <a:spLocks noChangeArrowheads="1"/>
            </p:cNvSpPr>
            <p:nvPr/>
          </p:nvSpPr>
          <p:spPr bwMode="auto">
            <a:xfrm>
              <a:off x="1223" y="3058"/>
              <a:ext cx="270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ニュートリノ</a:t>
              </a:r>
              <a:endParaRPr lang="ja-JP" altLang="en-US"/>
            </a:p>
          </p:txBody>
        </p:sp>
        <p:sp>
          <p:nvSpPr>
            <p:cNvPr id="236571" name="Rectangle 27"/>
            <p:cNvSpPr>
              <a:spLocks noChangeArrowheads="1"/>
            </p:cNvSpPr>
            <p:nvPr/>
          </p:nvSpPr>
          <p:spPr bwMode="auto">
            <a:xfrm>
              <a:off x="1223" y="3111"/>
              <a:ext cx="15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0.3%</a:t>
              </a:r>
              <a:endParaRPr lang="en-US" altLang="ja-JP"/>
            </a:p>
          </p:txBody>
        </p:sp>
        <p:sp>
          <p:nvSpPr>
            <p:cNvPr id="236572" name="Rectangle 28"/>
            <p:cNvSpPr>
              <a:spLocks noChangeArrowheads="1"/>
            </p:cNvSpPr>
            <p:nvPr/>
          </p:nvSpPr>
          <p:spPr bwMode="auto">
            <a:xfrm>
              <a:off x="1428" y="3203"/>
              <a:ext cx="248" cy="1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573" name="Rectangle 29"/>
            <p:cNvSpPr>
              <a:spLocks noChangeArrowheads="1"/>
            </p:cNvSpPr>
            <p:nvPr/>
          </p:nvSpPr>
          <p:spPr bwMode="auto">
            <a:xfrm>
              <a:off x="1467" y="3232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星</a:t>
              </a:r>
              <a:endParaRPr lang="ja-JP" altLang="en-US"/>
            </a:p>
          </p:txBody>
        </p:sp>
        <p:sp>
          <p:nvSpPr>
            <p:cNvPr id="236574" name="Rectangle 30"/>
            <p:cNvSpPr>
              <a:spLocks noChangeArrowheads="1"/>
            </p:cNvSpPr>
            <p:nvPr/>
          </p:nvSpPr>
          <p:spPr bwMode="auto">
            <a:xfrm>
              <a:off x="1467" y="3285"/>
              <a:ext cx="5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0.</a:t>
              </a:r>
              <a:endParaRPr lang="en-US" altLang="ja-JP"/>
            </a:p>
          </p:txBody>
        </p:sp>
        <p:sp>
          <p:nvSpPr>
            <p:cNvPr id="236575" name="Rectangle 31"/>
            <p:cNvSpPr>
              <a:spLocks noChangeArrowheads="1"/>
            </p:cNvSpPr>
            <p:nvPr/>
          </p:nvSpPr>
          <p:spPr bwMode="auto">
            <a:xfrm>
              <a:off x="1517" y="3292"/>
              <a:ext cx="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５</a:t>
              </a:r>
              <a:endParaRPr lang="ja-JP" altLang="en-US"/>
            </a:p>
          </p:txBody>
        </p:sp>
        <p:sp>
          <p:nvSpPr>
            <p:cNvPr id="236576" name="Rectangle 32"/>
            <p:cNvSpPr>
              <a:spLocks noChangeArrowheads="1"/>
            </p:cNvSpPr>
            <p:nvPr/>
          </p:nvSpPr>
          <p:spPr bwMode="auto">
            <a:xfrm>
              <a:off x="1552" y="3285"/>
              <a:ext cx="6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%</a:t>
              </a:r>
              <a:endParaRPr lang="en-US" altLang="ja-JP"/>
            </a:p>
          </p:txBody>
        </p:sp>
        <p:sp>
          <p:nvSpPr>
            <p:cNvPr id="236577" name="Rectangle 33"/>
            <p:cNvSpPr>
              <a:spLocks noChangeArrowheads="1"/>
            </p:cNvSpPr>
            <p:nvPr/>
          </p:nvSpPr>
          <p:spPr bwMode="auto">
            <a:xfrm>
              <a:off x="1184" y="3781"/>
              <a:ext cx="361" cy="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578" name="Rectangle 34"/>
            <p:cNvSpPr>
              <a:spLocks noChangeArrowheads="1"/>
            </p:cNvSpPr>
            <p:nvPr/>
          </p:nvSpPr>
          <p:spPr bwMode="auto">
            <a:xfrm>
              <a:off x="1223" y="3806"/>
              <a:ext cx="22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暗黒物質</a:t>
              </a:r>
              <a:endParaRPr lang="ja-JP" altLang="en-US"/>
            </a:p>
          </p:txBody>
        </p:sp>
        <p:sp>
          <p:nvSpPr>
            <p:cNvPr id="236579" name="Rectangle 35"/>
            <p:cNvSpPr>
              <a:spLocks noChangeArrowheads="1"/>
            </p:cNvSpPr>
            <p:nvPr/>
          </p:nvSpPr>
          <p:spPr bwMode="auto">
            <a:xfrm>
              <a:off x="1223" y="3863"/>
              <a:ext cx="1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25%</a:t>
              </a:r>
              <a:endParaRPr lang="en-US" altLang="ja-JP"/>
            </a:p>
          </p:txBody>
        </p:sp>
        <p:pic>
          <p:nvPicPr>
            <p:cNvPr id="236580" name="Picture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2750"/>
              <a:ext cx="1808" cy="1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581" name="Rectangle 37"/>
            <p:cNvSpPr>
              <a:spLocks noChangeArrowheads="1"/>
            </p:cNvSpPr>
            <p:nvPr/>
          </p:nvSpPr>
          <p:spPr bwMode="auto">
            <a:xfrm>
              <a:off x="119" y="3451"/>
              <a:ext cx="37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C0C0C0"/>
                  </a:solidFill>
                  <a:latin typeface="ＭＳ Ｐゴシック" charset="0"/>
                </a:rPr>
                <a:t>暗黒エネルギー</a:t>
              </a:r>
              <a:endParaRPr lang="ja-JP" altLang="en-US"/>
            </a:p>
          </p:txBody>
        </p:sp>
        <p:sp>
          <p:nvSpPr>
            <p:cNvPr id="236582" name="Rectangle 38"/>
            <p:cNvSpPr>
              <a:spLocks noChangeArrowheads="1"/>
            </p:cNvSpPr>
            <p:nvPr/>
          </p:nvSpPr>
          <p:spPr bwMode="auto">
            <a:xfrm>
              <a:off x="119" y="3448"/>
              <a:ext cx="37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FFFFFF"/>
                  </a:solidFill>
                  <a:latin typeface="ＭＳ Ｐゴシック" charset="0"/>
                </a:rPr>
                <a:t>暗黒エネルギー</a:t>
              </a:r>
              <a:endParaRPr lang="ja-JP" altLang="en-US"/>
            </a:p>
          </p:txBody>
        </p:sp>
        <p:sp>
          <p:nvSpPr>
            <p:cNvPr id="236583" name="Rectangle 39"/>
            <p:cNvSpPr>
              <a:spLocks noChangeArrowheads="1"/>
            </p:cNvSpPr>
            <p:nvPr/>
          </p:nvSpPr>
          <p:spPr bwMode="auto">
            <a:xfrm>
              <a:off x="554" y="3533"/>
              <a:ext cx="22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C0C0C0"/>
                  </a:solidFill>
                  <a:latin typeface="ＭＳ Ｐゴシック" charset="0"/>
                </a:rPr>
                <a:t>暗黒物質</a:t>
              </a:r>
              <a:endParaRPr lang="ja-JP" altLang="en-US"/>
            </a:p>
          </p:txBody>
        </p:sp>
        <p:sp>
          <p:nvSpPr>
            <p:cNvPr id="236584" name="Rectangle 40"/>
            <p:cNvSpPr>
              <a:spLocks noChangeArrowheads="1"/>
            </p:cNvSpPr>
            <p:nvPr/>
          </p:nvSpPr>
          <p:spPr bwMode="auto">
            <a:xfrm>
              <a:off x="554" y="3533"/>
              <a:ext cx="22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FFFFFF"/>
                  </a:solidFill>
                  <a:latin typeface="ＭＳ Ｐゴシック" charset="0"/>
                </a:rPr>
                <a:t>暗黒物質</a:t>
              </a:r>
              <a:endParaRPr lang="ja-JP" altLang="en-US"/>
            </a:p>
          </p:txBody>
        </p:sp>
        <p:sp>
          <p:nvSpPr>
            <p:cNvPr id="236585" name="Rectangle 41"/>
            <p:cNvSpPr>
              <a:spLocks noChangeArrowheads="1"/>
            </p:cNvSpPr>
            <p:nvPr/>
          </p:nvSpPr>
          <p:spPr bwMode="auto">
            <a:xfrm>
              <a:off x="986" y="2785"/>
              <a:ext cx="464" cy="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586" name="Rectangle 42"/>
            <p:cNvSpPr>
              <a:spLocks noChangeArrowheads="1"/>
            </p:cNvSpPr>
            <p:nvPr/>
          </p:nvSpPr>
          <p:spPr bwMode="auto">
            <a:xfrm>
              <a:off x="1025" y="2810"/>
              <a:ext cx="16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重元素</a:t>
              </a:r>
              <a:endParaRPr lang="ja-JP" altLang="en-US"/>
            </a:p>
          </p:txBody>
        </p:sp>
        <p:sp>
          <p:nvSpPr>
            <p:cNvPr id="236587" name="Rectangle 43"/>
            <p:cNvSpPr>
              <a:spLocks noChangeArrowheads="1"/>
            </p:cNvSpPr>
            <p:nvPr/>
          </p:nvSpPr>
          <p:spPr bwMode="auto">
            <a:xfrm>
              <a:off x="1025" y="2864"/>
              <a:ext cx="193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0.03%</a:t>
              </a:r>
              <a:endParaRPr lang="en-US" altLang="ja-JP"/>
            </a:p>
          </p:txBody>
        </p:sp>
        <p:sp>
          <p:nvSpPr>
            <p:cNvPr id="236588" name="Rectangle 44"/>
            <p:cNvSpPr>
              <a:spLocks noChangeArrowheads="1"/>
            </p:cNvSpPr>
            <p:nvPr/>
          </p:nvSpPr>
          <p:spPr bwMode="auto">
            <a:xfrm>
              <a:off x="1265" y="2931"/>
              <a:ext cx="372" cy="1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589" name="Rectangle 45"/>
            <p:cNvSpPr>
              <a:spLocks noChangeArrowheads="1"/>
            </p:cNvSpPr>
            <p:nvPr/>
          </p:nvSpPr>
          <p:spPr bwMode="auto">
            <a:xfrm>
              <a:off x="1304" y="2959"/>
              <a:ext cx="270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ニュートリノ</a:t>
              </a:r>
              <a:endParaRPr lang="ja-JP" altLang="en-US"/>
            </a:p>
          </p:txBody>
        </p:sp>
        <p:sp>
          <p:nvSpPr>
            <p:cNvPr id="236590" name="Rectangle 46"/>
            <p:cNvSpPr>
              <a:spLocks noChangeArrowheads="1"/>
            </p:cNvSpPr>
            <p:nvPr/>
          </p:nvSpPr>
          <p:spPr bwMode="auto">
            <a:xfrm>
              <a:off x="1304" y="3012"/>
              <a:ext cx="15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0.3%</a:t>
              </a:r>
              <a:endParaRPr lang="en-US" altLang="ja-JP"/>
            </a:p>
          </p:txBody>
        </p:sp>
        <p:sp>
          <p:nvSpPr>
            <p:cNvPr id="236591" name="Rectangle 47"/>
            <p:cNvSpPr>
              <a:spLocks noChangeArrowheads="1"/>
            </p:cNvSpPr>
            <p:nvPr/>
          </p:nvSpPr>
          <p:spPr bwMode="auto">
            <a:xfrm>
              <a:off x="1549" y="3157"/>
              <a:ext cx="180" cy="1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592" name="Rectangle 48"/>
            <p:cNvSpPr>
              <a:spLocks noChangeArrowheads="1"/>
            </p:cNvSpPr>
            <p:nvPr/>
          </p:nvSpPr>
          <p:spPr bwMode="auto">
            <a:xfrm>
              <a:off x="1549" y="3165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星</a:t>
              </a:r>
              <a:endParaRPr lang="ja-JP" altLang="en-US"/>
            </a:p>
          </p:txBody>
        </p:sp>
        <p:sp>
          <p:nvSpPr>
            <p:cNvPr id="236593" name="Rectangle 49"/>
            <p:cNvSpPr>
              <a:spLocks noChangeArrowheads="1"/>
            </p:cNvSpPr>
            <p:nvPr/>
          </p:nvSpPr>
          <p:spPr bwMode="auto">
            <a:xfrm>
              <a:off x="1549" y="3218"/>
              <a:ext cx="5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0.</a:t>
              </a:r>
              <a:endParaRPr lang="en-US" altLang="ja-JP"/>
            </a:p>
          </p:txBody>
        </p:sp>
        <p:sp>
          <p:nvSpPr>
            <p:cNvPr id="236594" name="Rectangle 50"/>
            <p:cNvSpPr>
              <a:spLocks noChangeArrowheads="1"/>
            </p:cNvSpPr>
            <p:nvPr/>
          </p:nvSpPr>
          <p:spPr bwMode="auto">
            <a:xfrm>
              <a:off x="1598" y="3225"/>
              <a:ext cx="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５</a:t>
              </a:r>
              <a:endParaRPr lang="ja-JP" altLang="en-US"/>
            </a:p>
          </p:txBody>
        </p:sp>
        <p:sp>
          <p:nvSpPr>
            <p:cNvPr id="236595" name="Rectangle 51"/>
            <p:cNvSpPr>
              <a:spLocks noChangeArrowheads="1"/>
            </p:cNvSpPr>
            <p:nvPr/>
          </p:nvSpPr>
          <p:spPr bwMode="auto">
            <a:xfrm>
              <a:off x="1634" y="3218"/>
              <a:ext cx="6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%</a:t>
              </a:r>
              <a:endParaRPr lang="en-US" altLang="ja-JP"/>
            </a:p>
          </p:txBody>
        </p:sp>
        <p:sp>
          <p:nvSpPr>
            <p:cNvPr id="236596" name="Rectangle 52"/>
            <p:cNvSpPr>
              <a:spLocks noChangeArrowheads="1"/>
            </p:cNvSpPr>
            <p:nvPr/>
          </p:nvSpPr>
          <p:spPr bwMode="auto">
            <a:xfrm>
              <a:off x="1276" y="3738"/>
              <a:ext cx="467" cy="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597" name="Rectangle 53"/>
            <p:cNvSpPr>
              <a:spLocks noChangeArrowheads="1"/>
            </p:cNvSpPr>
            <p:nvPr/>
          </p:nvSpPr>
          <p:spPr bwMode="auto">
            <a:xfrm>
              <a:off x="1315" y="3767"/>
              <a:ext cx="22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暗黒物質</a:t>
              </a:r>
              <a:endParaRPr lang="ja-JP" altLang="en-US"/>
            </a:p>
          </p:txBody>
        </p:sp>
        <p:sp>
          <p:nvSpPr>
            <p:cNvPr id="236598" name="Rectangle 54"/>
            <p:cNvSpPr>
              <a:spLocks noChangeArrowheads="1"/>
            </p:cNvSpPr>
            <p:nvPr/>
          </p:nvSpPr>
          <p:spPr bwMode="auto">
            <a:xfrm>
              <a:off x="1315" y="3820"/>
              <a:ext cx="1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25%</a:t>
              </a:r>
              <a:endParaRPr lang="en-US" altLang="ja-JP"/>
            </a:p>
          </p:txBody>
        </p:sp>
        <p:sp>
          <p:nvSpPr>
            <p:cNvPr id="236599" name="Rectangle 55"/>
            <p:cNvSpPr>
              <a:spLocks noChangeArrowheads="1"/>
            </p:cNvSpPr>
            <p:nvPr/>
          </p:nvSpPr>
          <p:spPr bwMode="auto">
            <a:xfrm>
              <a:off x="989" y="3912"/>
              <a:ext cx="620" cy="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600" name="Rectangle 56"/>
            <p:cNvSpPr>
              <a:spLocks noChangeArrowheads="1"/>
            </p:cNvSpPr>
            <p:nvPr/>
          </p:nvSpPr>
          <p:spPr bwMode="auto">
            <a:xfrm>
              <a:off x="1028" y="3937"/>
              <a:ext cx="37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暗黒エネルギー</a:t>
              </a:r>
              <a:endParaRPr lang="ja-JP" altLang="en-US"/>
            </a:p>
          </p:txBody>
        </p:sp>
        <p:sp>
          <p:nvSpPr>
            <p:cNvPr id="236601" name="Rectangle 57"/>
            <p:cNvSpPr>
              <a:spLocks noChangeArrowheads="1"/>
            </p:cNvSpPr>
            <p:nvPr/>
          </p:nvSpPr>
          <p:spPr bwMode="auto">
            <a:xfrm>
              <a:off x="1028" y="3994"/>
              <a:ext cx="1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70%</a:t>
              </a:r>
              <a:endParaRPr lang="en-US" altLang="ja-JP"/>
            </a:p>
          </p:txBody>
        </p:sp>
        <p:sp>
          <p:nvSpPr>
            <p:cNvPr id="236602" name="Rectangle 58"/>
            <p:cNvSpPr>
              <a:spLocks noChangeArrowheads="1"/>
            </p:cNvSpPr>
            <p:nvPr/>
          </p:nvSpPr>
          <p:spPr bwMode="auto">
            <a:xfrm>
              <a:off x="19" y="2814"/>
              <a:ext cx="57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900">
                  <a:solidFill>
                    <a:srgbClr val="C0C0C0"/>
                  </a:solidFill>
                  <a:latin typeface="ＭＳ Ｐゴシック" charset="0"/>
                </a:rPr>
                <a:t>宇宙の質量構成比</a:t>
              </a:r>
              <a:endParaRPr lang="ja-JP" altLang="en-US"/>
            </a:p>
          </p:txBody>
        </p:sp>
        <p:sp>
          <p:nvSpPr>
            <p:cNvPr id="236603" name="Rectangle 59"/>
            <p:cNvSpPr>
              <a:spLocks noChangeArrowheads="1"/>
            </p:cNvSpPr>
            <p:nvPr/>
          </p:nvSpPr>
          <p:spPr bwMode="auto">
            <a:xfrm>
              <a:off x="16" y="2814"/>
              <a:ext cx="57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900">
                  <a:solidFill>
                    <a:srgbClr val="333399"/>
                  </a:solidFill>
                  <a:latin typeface="ＭＳ Ｐゴシック" charset="0"/>
                </a:rPr>
                <a:t>宇宙の質量構成比</a:t>
              </a:r>
              <a:endParaRPr lang="ja-JP" altLang="en-US"/>
            </a:p>
          </p:txBody>
        </p:sp>
        <p:sp>
          <p:nvSpPr>
            <p:cNvPr id="236604" name="Rectangle 60"/>
            <p:cNvSpPr>
              <a:spLocks noChangeArrowheads="1"/>
            </p:cNvSpPr>
            <p:nvPr/>
          </p:nvSpPr>
          <p:spPr bwMode="auto">
            <a:xfrm>
              <a:off x="1538" y="3466"/>
              <a:ext cx="255" cy="2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605" name="Rectangle 61"/>
            <p:cNvSpPr>
              <a:spLocks noChangeArrowheads="1"/>
            </p:cNvSpPr>
            <p:nvPr/>
          </p:nvSpPr>
          <p:spPr bwMode="auto">
            <a:xfrm>
              <a:off x="1542" y="3473"/>
              <a:ext cx="14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水素、</a:t>
              </a:r>
              <a:endParaRPr lang="ja-JP" altLang="en-US"/>
            </a:p>
          </p:txBody>
        </p:sp>
        <p:sp>
          <p:nvSpPr>
            <p:cNvPr id="236606" name="Rectangle 62"/>
            <p:cNvSpPr>
              <a:spLocks noChangeArrowheads="1"/>
            </p:cNvSpPr>
            <p:nvPr/>
          </p:nvSpPr>
          <p:spPr bwMode="auto">
            <a:xfrm>
              <a:off x="1542" y="3537"/>
              <a:ext cx="203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ヘリウム</a:t>
              </a:r>
              <a:endParaRPr lang="ja-JP" altLang="en-US"/>
            </a:p>
          </p:txBody>
        </p:sp>
        <p:sp>
          <p:nvSpPr>
            <p:cNvPr id="236607" name="Rectangle 63"/>
            <p:cNvSpPr>
              <a:spLocks noChangeArrowheads="1"/>
            </p:cNvSpPr>
            <p:nvPr/>
          </p:nvSpPr>
          <p:spPr bwMode="auto">
            <a:xfrm>
              <a:off x="1542" y="3597"/>
              <a:ext cx="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４</a:t>
              </a:r>
              <a:endParaRPr lang="ja-JP" altLang="en-US"/>
            </a:p>
          </p:txBody>
        </p:sp>
        <p:sp>
          <p:nvSpPr>
            <p:cNvPr id="236608" name="Rectangle 64"/>
            <p:cNvSpPr>
              <a:spLocks noChangeArrowheads="1"/>
            </p:cNvSpPr>
            <p:nvPr/>
          </p:nvSpPr>
          <p:spPr bwMode="auto">
            <a:xfrm>
              <a:off x="1577" y="3590"/>
              <a:ext cx="6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%</a:t>
              </a:r>
              <a:endParaRPr lang="en-US" altLang="ja-JP"/>
            </a:p>
          </p:txBody>
        </p:sp>
        <p:sp>
          <p:nvSpPr>
            <p:cNvPr id="236609" name="Rectangle 65"/>
            <p:cNvSpPr>
              <a:spLocks noChangeArrowheads="1"/>
            </p:cNvSpPr>
            <p:nvPr/>
          </p:nvSpPr>
          <p:spPr bwMode="auto">
            <a:xfrm>
              <a:off x="1428" y="3515"/>
              <a:ext cx="315" cy="2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610" name="Rectangle 66"/>
            <p:cNvSpPr>
              <a:spLocks noChangeArrowheads="1"/>
            </p:cNvSpPr>
            <p:nvPr/>
          </p:nvSpPr>
          <p:spPr bwMode="auto">
            <a:xfrm>
              <a:off x="1467" y="3544"/>
              <a:ext cx="14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水素、</a:t>
              </a:r>
              <a:endParaRPr lang="ja-JP" altLang="en-US"/>
            </a:p>
          </p:txBody>
        </p:sp>
        <p:sp>
          <p:nvSpPr>
            <p:cNvPr id="236611" name="Rectangle 67"/>
            <p:cNvSpPr>
              <a:spLocks noChangeArrowheads="1"/>
            </p:cNvSpPr>
            <p:nvPr/>
          </p:nvSpPr>
          <p:spPr bwMode="auto">
            <a:xfrm>
              <a:off x="1467" y="3604"/>
              <a:ext cx="203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ヘリウム</a:t>
              </a:r>
              <a:endParaRPr lang="ja-JP" altLang="en-US"/>
            </a:p>
          </p:txBody>
        </p:sp>
        <p:sp>
          <p:nvSpPr>
            <p:cNvPr id="236612" name="Rectangle 68"/>
            <p:cNvSpPr>
              <a:spLocks noChangeArrowheads="1"/>
            </p:cNvSpPr>
            <p:nvPr/>
          </p:nvSpPr>
          <p:spPr bwMode="auto">
            <a:xfrm>
              <a:off x="1467" y="3664"/>
              <a:ext cx="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４</a:t>
              </a:r>
              <a:endParaRPr lang="ja-JP" altLang="en-US"/>
            </a:p>
          </p:txBody>
        </p:sp>
        <p:sp>
          <p:nvSpPr>
            <p:cNvPr id="236613" name="Rectangle 69"/>
            <p:cNvSpPr>
              <a:spLocks noChangeArrowheads="1"/>
            </p:cNvSpPr>
            <p:nvPr/>
          </p:nvSpPr>
          <p:spPr bwMode="auto">
            <a:xfrm>
              <a:off x="1503" y="3657"/>
              <a:ext cx="6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%</a:t>
              </a:r>
              <a:endParaRPr lang="en-US" altLang="ja-JP"/>
            </a:p>
          </p:txBody>
        </p:sp>
        <p:pic>
          <p:nvPicPr>
            <p:cNvPr id="236614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2867"/>
              <a:ext cx="1685" cy="1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615" name="Rectangle 71"/>
            <p:cNvSpPr>
              <a:spLocks noChangeArrowheads="1"/>
            </p:cNvSpPr>
            <p:nvPr/>
          </p:nvSpPr>
          <p:spPr bwMode="auto">
            <a:xfrm>
              <a:off x="126" y="3508"/>
              <a:ext cx="37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C0C0C0"/>
                  </a:solidFill>
                  <a:latin typeface="ＭＳ Ｐゴシック" charset="0"/>
                </a:rPr>
                <a:t>暗黒エネルギー</a:t>
              </a:r>
              <a:endParaRPr lang="ja-JP" altLang="en-US"/>
            </a:p>
          </p:txBody>
        </p:sp>
        <p:sp>
          <p:nvSpPr>
            <p:cNvPr id="236616" name="Rectangle 72"/>
            <p:cNvSpPr>
              <a:spLocks noChangeArrowheads="1"/>
            </p:cNvSpPr>
            <p:nvPr/>
          </p:nvSpPr>
          <p:spPr bwMode="auto">
            <a:xfrm>
              <a:off x="122" y="3508"/>
              <a:ext cx="37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FFFFFF"/>
                  </a:solidFill>
                  <a:latin typeface="ＭＳ Ｐゴシック" charset="0"/>
                </a:rPr>
                <a:t>暗黒エネルギー</a:t>
              </a:r>
              <a:endParaRPr lang="ja-JP" altLang="en-US"/>
            </a:p>
          </p:txBody>
        </p:sp>
        <p:sp>
          <p:nvSpPr>
            <p:cNvPr id="236617" name="Rectangle 73"/>
            <p:cNvSpPr>
              <a:spLocks noChangeArrowheads="1"/>
            </p:cNvSpPr>
            <p:nvPr/>
          </p:nvSpPr>
          <p:spPr bwMode="auto">
            <a:xfrm>
              <a:off x="540" y="3561"/>
              <a:ext cx="22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C0C0C0"/>
                  </a:solidFill>
                  <a:latin typeface="ＭＳ Ｐゴシック" charset="0"/>
                </a:rPr>
                <a:t>暗黒物質</a:t>
              </a:r>
              <a:endParaRPr lang="ja-JP" altLang="en-US"/>
            </a:p>
          </p:txBody>
        </p:sp>
        <p:sp>
          <p:nvSpPr>
            <p:cNvPr id="236618" name="Rectangle 74"/>
            <p:cNvSpPr>
              <a:spLocks noChangeArrowheads="1"/>
            </p:cNvSpPr>
            <p:nvPr/>
          </p:nvSpPr>
          <p:spPr bwMode="auto">
            <a:xfrm>
              <a:off x="536" y="3558"/>
              <a:ext cx="22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FFFFFF"/>
                  </a:solidFill>
                  <a:latin typeface="ＭＳ Ｐゴシック" charset="0"/>
                </a:rPr>
                <a:t>暗黒物質</a:t>
              </a:r>
              <a:endParaRPr lang="ja-JP" altLang="en-US"/>
            </a:p>
          </p:txBody>
        </p:sp>
        <p:sp>
          <p:nvSpPr>
            <p:cNvPr id="236619" name="Rectangle 75"/>
            <p:cNvSpPr>
              <a:spLocks noChangeArrowheads="1"/>
            </p:cNvSpPr>
            <p:nvPr/>
          </p:nvSpPr>
          <p:spPr bwMode="auto">
            <a:xfrm>
              <a:off x="915" y="2831"/>
              <a:ext cx="450" cy="1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620" name="Rectangle 76"/>
            <p:cNvSpPr>
              <a:spLocks noChangeArrowheads="1"/>
            </p:cNvSpPr>
            <p:nvPr/>
          </p:nvSpPr>
          <p:spPr bwMode="auto">
            <a:xfrm>
              <a:off x="954" y="2860"/>
              <a:ext cx="16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重元素</a:t>
              </a:r>
              <a:endParaRPr lang="ja-JP" altLang="en-US"/>
            </a:p>
          </p:txBody>
        </p:sp>
        <p:sp>
          <p:nvSpPr>
            <p:cNvPr id="236621" name="Rectangle 77"/>
            <p:cNvSpPr>
              <a:spLocks noChangeArrowheads="1"/>
            </p:cNvSpPr>
            <p:nvPr/>
          </p:nvSpPr>
          <p:spPr bwMode="auto">
            <a:xfrm>
              <a:off x="954" y="2913"/>
              <a:ext cx="193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0.03%</a:t>
              </a:r>
              <a:endParaRPr lang="en-US" altLang="ja-JP"/>
            </a:p>
          </p:txBody>
        </p:sp>
        <p:sp>
          <p:nvSpPr>
            <p:cNvPr id="236622" name="Rectangle 78"/>
            <p:cNvSpPr>
              <a:spLocks noChangeArrowheads="1"/>
            </p:cNvSpPr>
            <p:nvPr/>
          </p:nvSpPr>
          <p:spPr bwMode="auto">
            <a:xfrm>
              <a:off x="1184" y="3030"/>
              <a:ext cx="361" cy="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623" name="Rectangle 79"/>
            <p:cNvSpPr>
              <a:spLocks noChangeArrowheads="1"/>
            </p:cNvSpPr>
            <p:nvPr/>
          </p:nvSpPr>
          <p:spPr bwMode="auto">
            <a:xfrm>
              <a:off x="1223" y="3058"/>
              <a:ext cx="270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ニュートリノ</a:t>
              </a:r>
              <a:endParaRPr lang="ja-JP" altLang="en-US"/>
            </a:p>
          </p:txBody>
        </p:sp>
        <p:sp>
          <p:nvSpPr>
            <p:cNvPr id="236624" name="Rectangle 80"/>
            <p:cNvSpPr>
              <a:spLocks noChangeArrowheads="1"/>
            </p:cNvSpPr>
            <p:nvPr/>
          </p:nvSpPr>
          <p:spPr bwMode="auto">
            <a:xfrm>
              <a:off x="1223" y="3111"/>
              <a:ext cx="15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0.3%</a:t>
              </a:r>
              <a:endParaRPr lang="en-US" altLang="ja-JP"/>
            </a:p>
          </p:txBody>
        </p:sp>
        <p:sp>
          <p:nvSpPr>
            <p:cNvPr id="236625" name="Rectangle 81"/>
            <p:cNvSpPr>
              <a:spLocks noChangeArrowheads="1"/>
            </p:cNvSpPr>
            <p:nvPr/>
          </p:nvSpPr>
          <p:spPr bwMode="auto">
            <a:xfrm>
              <a:off x="1428" y="3203"/>
              <a:ext cx="248" cy="1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626" name="Rectangle 82"/>
            <p:cNvSpPr>
              <a:spLocks noChangeArrowheads="1"/>
            </p:cNvSpPr>
            <p:nvPr/>
          </p:nvSpPr>
          <p:spPr bwMode="auto">
            <a:xfrm>
              <a:off x="1467" y="3232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星</a:t>
              </a:r>
              <a:endParaRPr lang="ja-JP" altLang="en-US"/>
            </a:p>
          </p:txBody>
        </p:sp>
        <p:sp>
          <p:nvSpPr>
            <p:cNvPr id="236627" name="Rectangle 83"/>
            <p:cNvSpPr>
              <a:spLocks noChangeArrowheads="1"/>
            </p:cNvSpPr>
            <p:nvPr/>
          </p:nvSpPr>
          <p:spPr bwMode="auto">
            <a:xfrm>
              <a:off x="1467" y="3285"/>
              <a:ext cx="5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0.</a:t>
              </a:r>
              <a:endParaRPr lang="en-US" altLang="ja-JP"/>
            </a:p>
          </p:txBody>
        </p:sp>
        <p:sp>
          <p:nvSpPr>
            <p:cNvPr id="236628" name="Rectangle 84"/>
            <p:cNvSpPr>
              <a:spLocks noChangeArrowheads="1"/>
            </p:cNvSpPr>
            <p:nvPr/>
          </p:nvSpPr>
          <p:spPr bwMode="auto">
            <a:xfrm>
              <a:off x="1517" y="3292"/>
              <a:ext cx="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５</a:t>
              </a:r>
              <a:endParaRPr lang="ja-JP" altLang="en-US"/>
            </a:p>
          </p:txBody>
        </p:sp>
        <p:sp>
          <p:nvSpPr>
            <p:cNvPr id="236629" name="Rectangle 85"/>
            <p:cNvSpPr>
              <a:spLocks noChangeArrowheads="1"/>
            </p:cNvSpPr>
            <p:nvPr/>
          </p:nvSpPr>
          <p:spPr bwMode="auto">
            <a:xfrm>
              <a:off x="1552" y="3285"/>
              <a:ext cx="6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%</a:t>
              </a:r>
              <a:endParaRPr lang="en-US" altLang="ja-JP"/>
            </a:p>
          </p:txBody>
        </p:sp>
        <p:sp>
          <p:nvSpPr>
            <p:cNvPr id="236630" name="Rectangle 86"/>
            <p:cNvSpPr>
              <a:spLocks noChangeArrowheads="1"/>
            </p:cNvSpPr>
            <p:nvPr/>
          </p:nvSpPr>
          <p:spPr bwMode="auto">
            <a:xfrm>
              <a:off x="1184" y="3781"/>
              <a:ext cx="361" cy="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631" name="Rectangle 87"/>
            <p:cNvSpPr>
              <a:spLocks noChangeArrowheads="1"/>
            </p:cNvSpPr>
            <p:nvPr/>
          </p:nvSpPr>
          <p:spPr bwMode="auto">
            <a:xfrm>
              <a:off x="1223" y="3806"/>
              <a:ext cx="22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暗黒物質</a:t>
              </a:r>
              <a:endParaRPr lang="ja-JP" altLang="en-US"/>
            </a:p>
          </p:txBody>
        </p:sp>
        <p:sp>
          <p:nvSpPr>
            <p:cNvPr id="236632" name="Rectangle 88"/>
            <p:cNvSpPr>
              <a:spLocks noChangeArrowheads="1"/>
            </p:cNvSpPr>
            <p:nvPr/>
          </p:nvSpPr>
          <p:spPr bwMode="auto">
            <a:xfrm>
              <a:off x="1223" y="3863"/>
              <a:ext cx="1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25%</a:t>
              </a:r>
              <a:endParaRPr lang="en-US" altLang="ja-JP"/>
            </a:p>
          </p:txBody>
        </p:sp>
        <p:pic>
          <p:nvPicPr>
            <p:cNvPr id="236633" name="Picture 8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2750"/>
              <a:ext cx="1808" cy="1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634" name="Rectangle 90"/>
            <p:cNvSpPr>
              <a:spLocks noChangeArrowheads="1"/>
            </p:cNvSpPr>
            <p:nvPr/>
          </p:nvSpPr>
          <p:spPr bwMode="auto">
            <a:xfrm>
              <a:off x="119" y="3451"/>
              <a:ext cx="37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C0C0C0"/>
                  </a:solidFill>
                  <a:latin typeface="ＭＳ Ｐゴシック" charset="0"/>
                </a:rPr>
                <a:t>暗黒エネルギー</a:t>
              </a:r>
              <a:endParaRPr lang="ja-JP" altLang="en-US"/>
            </a:p>
          </p:txBody>
        </p:sp>
        <p:sp>
          <p:nvSpPr>
            <p:cNvPr id="236635" name="Rectangle 91"/>
            <p:cNvSpPr>
              <a:spLocks noChangeArrowheads="1"/>
            </p:cNvSpPr>
            <p:nvPr/>
          </p:nvSpPr>
          <p:spPr bwMode="auto">
            <a:xfrm>
              <a:off x="119" y="3448"/>
              <a:ext cx="37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FFFFFF"/>
                  </a:solidFill>
                  <a:latin typeface="ＭＳ Ｐゴシック" charset="0"/>
                </a:rPr>
                <a:t>暗黒エネルギー</a:t>
              </a:r>
              <a:endParaRPr lang="ja-JP" altLang="en-US"/>
            </a:p>
          </p:txBody>
        </p:sp>
        <p:sp>
          <p:nvSpPr>
            <p:cNvPr id="236636" name="Rectangle 92"/>
            <p:cNvSpPr>
              <a:spLocks noChangeArrowheads="1"/>
            </p:cNvSpPr>
            <p:nvPr/>
          </p:nvSpPr>
          <p:spPr bwMode="auto">
            <a:xfrm>
              <a:off x="554" y="3533"/>
              <a:ext cx="22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C0C0C0"/>
                  </a:solidFill>
                  <a:latin typeface="ＭＳ Ｐゴシック" charset="0"/>
                </a:rPr>
                <a:t>暗黒物質</a:t>
              </a:r>
              <a:endParaRPr lang="ja-JP" altLang="en-US"/>
            </a:p>
          </p:txBody>
        </p:sp>
        <p:sp>
          <p:nvSpPr>
            <p:cNvPr id="236637" name="Rectangle 93"/>
            <p:cNvSpPr>
              <a:spLocks noChangeArrowheads="1"/>
            </p:cNvSpPr>
            <p:nvPr/>
          </p:nvSpPr>
          <p:spPr bwMode="auto">
            <a:xfrm>
              <a:off x="554" y="3533"/>
              <a:ext cx="22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FFFFFF"/>
                  </a:solidFill>
                  <a:latin typeface="ＭＳ Ｐゴシック" charset="0"/>
                </a:rPr>
                <a:t>暗黒物質</a:t>
              </a:r>
              <a:endParaRPr lang="ja-JP" altLang="en-US"/>
            </a:p>
          </p:txBody>
        </p:sp>
        <p:sp>
          <p:nvSpPr>
            <p:cNvPr id="236638" name="Rectangle 94"/>
            <p:cNvSpPr>
              <a:spLocks noChangeArrowheads="1"/>
            </p:cNvSpPr>
            <p:nvPr/>
          </p:nvSpPr>
          <p:spPr bwMode="auto">
            <a:xfrm>
              <a:off x="986" y="2785"/>
              <a:ext cx="464" cy="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639" name="Rectangle 95"/>
            <p:cNvSpPr>
              <a:spLocks noChangeArrowheads="1"/>
            </p:cNvSpPr>
            <p:nvPr/>
          </p:nvSpPr>
          <p:spPr bwMode="auto">
            <a:xfrm>
              <a:off x="1025" y="2810"/>
              <a:ext cx="35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ＭＳ Ｐゴシック" charset="0"/>
                </a:rPr>
                <a:t>Heavy Element</a:t>
              </a:r>
              <a:endParaRPr lang="en-US" altLang="ja-JP"/>
            </a:p>
          </p:txBody>
        </p:sp>
        <p:sp>
          <p:nvSpPr>
            <p:cNvPr id="236640" name="Rectangle 96"/>
            <p:cNvSpPr>
              <a:spLocks noChangeArrowheads="1"/>
            </p:cNvSpPr>
            <p:nvPr/>
          </p:nvSpPr>
          <p:spPr bwMode="auto">
            <a:xfrm>
              <a:off x="1025" y="2864"/>
              <a:ext cx="193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0.03%</a:t>
              </a:r>
              <a:endParaRPr lang="en-US" altLang="ja-JP"/>
            </a:p>
          </p:txBody>
        </p:sp>
        <p:sp>
          <p:nvSpPr>
            <p:cNvPr id="236641" name="Rectangle 97"/>
            <p:cNvSpPr>
              <a:spLocks noChangeArrowheads="1"/>
            </p:cNvSpPr>
            <p:nvPr/>
          </p:nvSpPr>
          <p:spPr bwMode="auto">
            <a:xfrm>
              <a:off x="1265" y="2931"/>
              <a:ext cx="372" cy="1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642" name="Rectangle 98"/>
            <p:cNvSpPr>
              <a:spLocks noChangeArrowheads="1"/>
            </p:cNvSpPr>
            <p:nvPr/>
          </p:nvSpPr>
          <p:spPr bwMode="auto">
            <a:xfrm>
              <a:off x="1304" y="2959"/>
              <a:ext cx="20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ＭＳ Ｐゴシック" charset="0"/>
                </a:rPr>
                <a:t>Neutrino</a:t>
              </a:r>
              <a:endParaRPr lang="en-US" altLang="ja-JP"/>
            </a:p>
          </p:txBody>
        </p:sp>
        <p:sp>
          <p:nvSpPr>
            <p:cNvPr id="236643" name="Rectangle 99"/>
            <p:cNvSpPr>
              <a:spLocks noChangeArrowheads="1"/>
            </p:cNvSpPr>
            <p:nvPr/>
          </p:nvSpPr>
          <p:spPr bwMode="auto">
            <a:xfrm>
              <a:off x="1304" y="3012"/>
              <a:ext cx="15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0.3%</a:t>
              </a:r>
              <a:endParaRPr lang="en-US" altLang="ja-JP"/>
            </a:p>
          </p:txBody>
        </p:sp>
        <p:sp>
          <p:nvSpPr>
            <p:cNvPr id="236644" name="Rectangle 100"/>
            <p:cNvSpPr>
              <a:spLocks noChangeArrowheads="1"/>
            </p:cNvSpPr>
            <p:nvPr/>
          </p:nvSpPr>
          <p:spPr bwMode="auto">
            <a:xfrm>
              <a:off x="1549" y="3157"/>
              <a:ext cx="180" cy="1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645" name="Rectangle 101"/>
            <p:cNvSpPr>
              <a:spLocks noChangeArrowheads="1"/>
            </p:cNvSpPr>
            <p:nvPr/>
          </p:nvSpPr>
          <p:spPr bwMode="auto">
            <a:xfrm>
              <a:off x="1549" y="3165"/>
              <a:ext cx="10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ＭＳ Ｐゴシック" charset="0"/>
                </a:rPr>
                <a:t>Star</a:t>
              </a:r>
              <a:endParaRPr lang="en-US" altLang="ja-JP"/>
            </a:p>
          </p:txBody>
        </p:sp>
        <p:sp>
          <p:nvSpPr>
            <p:cNvPr id="236646" name="Rectangle 102"/>
            <p:cNvSpPr>
              <a:spLocks noChangeArrowheads="1"/>
            </p:cNvSpPr>
            <p:nvPr/>
          </p:nvSpPr>
          <p:spPr bwMode="auto">
            <a:xfrm>
              <a:off x="1549" y="3218"/>
              <a:ext cx="5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0.</a:t>
              </a:r>
              <a:endParaRPr lang="en-US" altLang="ja-JP"/>
            </a:p>
          </p:txBody>
        </p:sp>
        <p:sp>
          <p:nvSpPr>
            <p:cNvPr id="236647" name="Rectangle 103"/>
            <p:cNvSpPr>
              <a:spLocks noChangeArrowheads="1"/>
            </p:cNvSpPr>
            <p:nvPr/>
          </p:nvSpPr>
          <p:spPr bwMode="auto">
            <a:xfrm>
              <a:off x="1598" y="3225"/>
              <a:ext cx="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５</a:t>
              </a:r>
              <a:endParaRPr lang="ja-JP" altLang="en-US"/>
            </a:p>
          </p:txBody>
        </p:sp>
        <p:sp>
          <p:nvSpPr>
            <p:cNvPr id="236648" name="Rectangle 104"/>
            <p:cNvSpPr>
              <a:spLocks noChangeArrowheads="1"/>
            </p:cNvSpPr>
            <p:nvPr/>
          </p:nvSpPr>
          <p:spPr bwMode="auto">
            <a:xfrm>
              <a:off x="1634" y="3218"/>
              <a:ext cx="6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%</a:t>
              </a:r>
              <a:endParaRPr lang="en-US" altLang="ja-JP"/>
            </a:p>
          </p:txBody>
        </p:sp>
        <p:sp>
          <p:nvSpPr>
            <p:cNvPr id="236649" name="Rectangle 105"/>
            <p:cNvSpPr>
              <a:spLocks noChangeArrowheads="1"/>
            </p:cNvSpPr>
            <p:nvPr/>
          </p:nvSpPr>
          <p:spPr bwMode="auto">
            <a:xfrm>
              <a:off x="1276" y="3738"/>
              <a:ext cx="467" cy="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650" name="Rectangle 106"/>
            <p:cNvSpPr>
              <a:spLocks noChangeArrowheads="1"/>
            </p:cNvSpPr>
            <p:nvPr/>
          </p:nvSpPr>
          <p:spPr bwMode="auto">
            <a:xfrm>
              <a:off x="1315" y="3767"/>
              <a:ext cx="28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ＭＳ Ｐゴシック" charset="0"/>
                </a:rPr>
                <a:t>Dark Matter</a:t>
              </a:r>
              <a:endParaRPr lang="en-US" altLang="ja-JP"/>
            </a:p>
          </p:txBody>
        </p:sp>
        <p:sp>
          <p:nvSpPr>
            <p:cNvPr id="236651" name="Rectangle 107"/>
            <p:cNvSpPr>
              <a:spLocks noChangeArrowheads="1"/>
            </p:cNvSpPr>
            <p:nvPr/>
          </p:nvSpPr>
          <p:spPr bwMode="auto">
            <a:xfrm>
              <a:off x="1315" y="3820"/>
              <a:ext cx="142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2</a:t>
              </a:r>
              <a:r>
                <a:rPr lang="ja-JP" altLang="en-US" sz="700" b="1">
                  <a:solidFill>
                    <a:srgbClr val="000000"/>
                  </a:solidFill>
                  <a:latin typeface="Tahoma" charset="0"/>
                </a:rPr>
                <a:t>３</a:t>
              </a:r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%</a:t>
              </a:r>
              <a:endParaRPr lang="en-US" altLang="ja-JP"/>
            </a:p>
          </p:txBody>
        </p:sp>
        <p:sp>
          <p:nvSpPr>
            <p:cNvPr id="236652" name="Rectangle 108"/>
            <p:cNvSpPr>
              <a:spLocks noChangeArrowheads="1"/>
            </p:cNvSpPr>
            <p:nvPr/>
          </p:nvSpPr>
          <p:spPr bwMode="auto">
            <a:xfrm>
              <a:off x="989" y="3912"/>
              <a:ext cx="620" cy="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653" name="Rectangle 109"/>
            <p:cNvSpPr>
              <a:spLocks noChangeArrowheads="1"/>
            </p:cNvSpPr>
            <p:nvPr/>
          </p:nvSpPr>
          <p:spPr bwMode="auto">
            <a:xfrm>
              <a:off x="1028" y="3937"/>
              <a:ext cx="28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ＭＳ Ｐゴシック" charset="0"/>
                </a:rPr>
                <a:t>Dark Energy</a:t>
              </a:r>
              <a:endParaRPr lang="en-US" altLang="ja-JP"/>
            </a:p>
          </p:txBody>
        </p:sp>
        <p:sp>
          <p:nvSpPr>
            <p:cNvPr id="236654" name="Rectangle 110"/>
            <p:cNvSpPr>
              <a:spLocks noChangeArrowheads="1"/>
            </p:cNvSpPr>
            <p:nvPr/>
          </p:nvSpPr>
          <p:spPr bwMode="auto">
            <a:xfrm>
              <a:off x="1028" y="3994"/>
              <a:ext cx="142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7</a:t>
              </a:r>
              <a:r>
                <a:rPr lang="ja-JP" altLang="en-US" sz="700" b="1">
                  <a:solidFill>
                    <a:srgbClr val="000000"/>
                  </a:solidFill>
                  <a:latin typeface="Tahoma" charset="0"/>
                </a:rPr>
                <a:t>３</a:t>
              </a:r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%</a:t>
              </a:r>
              <a:endParaRPr lang="en-US" altLang="ja-JP"/>
            </a:p>
          </p:txBody>
        </p:sp>
        <p:sp>
          <p:nvSpPr>
            <p:cNvPr id="236655" name="Rectangle 111"/>
            <p:cNvSpPr>
              <a:spLocks noChangeArrowheads="1"/>
            </p:cNvSpPr>
            <p:nvPr/>
          </p:nvSpPr>
          <p:spPr bwMode="auto">
            <a:xfrm>
              <a:off x="158" y="2795"/>
              <a:ext cx="40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800" b="1">
                  <a:latin typeface="ＭＳ Ｐゴシック" charset="0"/>
                </a:rPr>
                <a:t>Constitutes of </a:t>
              </a:r>
            </a:p>
            <a:p>
              <a:r>
                <a:rPr lang="en-US" altLang="ja-JP" sz="800" b="1">
                  <a:latin typeface="ＭＳ Ｐゴシック" charset="0"/>
                </a:rPr>
                <a:t>the Universe</a:t>
              </a:r>
            </a:p>
          </p:txBody>
        </p:sp>
        <p:sp>
          <p:nvSpPr>
            <p:cNvPr id="236657" name="Rectangle 113"/>
            <p:cNvSpPr>
              <a:spLocks noChangeArrowheads="1"/>
            </p:cNvSpPr>
            <p:nvPr/>
          </p:nvSpPr>
          <p:spPr bwMode="auto">
            <a:xfrm>
              <a:off x="1538" y="3466"/>
              <a:ext cx="255" cy="2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658" name="Rectangle 114"/>
            <p:cNvSpPr>
              <a:spLocks noChangeArrowheads="1"/>
            </p:cNvSpPr>
            <p:nvPr/>
          </p:nvSpPr>
          <p:spPr bwMode="auto">
            <a:xfrm>
              <a:off x="1542" y="3473"/>
              <a:ext cx="25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ＭＳ Ｐゴシック" charset="0"/>
                </a:rPr>
                <a:t>Hydrogen</a:t>
              </a:r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、</a:t>
              </a:r>
              <a:endParaRPr lang="ja-JP" altLang="en-US"/>
            </a:p>
          </p:txBody>
        </p:sp>
        <p:sp>
          <p:nvSpPr>
            <p:cNvPr id="236659" name="Rectangle 115"/>
            <p:cNvSpPr>
              <a:spLocks noChangeArrowheads="1"/>
            </p:cNvSpPr>
            <p:nvPr/>
          </p:nvSpPr>
          <p:spPr bwMode="auto">
            <a:xfrm>
              <a:off x="1542" y="3537"/>
              <a:ext cx="15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ＭＳ Ｐゴシック" charset="0"/>
                </a:rPr>
                <a:t>Helium</a:t>
              </a:r>
              <a:endParaRPr lang="en-US" altLang="ja-JP"/>
            </a:p>
          </p:txBody>
        </p:sp>
        <p:sp>
          <p:nvSpPr>
            <p:cNvPr id="236660" name="Rectangle 116"/>
            <p:cNvSpPr>
              <a:spLocks noChangeArrowheads="1"/>
            </p:cNvSpPr>
            <p:nvPr/>
          </p:nvSpPr>
          <p:spPr bwMode="auto">
            <a:xfrm>
              <a:off x="1542" y="3597"/>
              <a:ext cx="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４</a:t>
              </a:r>
              <a:endParaRPr lang="ja-JP" altLang="en-US"/>
            </a:p>
          </p:txBody>
        </p:sp>
        <p:sp>
          <p:nvSpPr>
            <p:cNvPr id="236661" name="Rectangle 117"/>
            <p:cNvSpPr>
              <a:spLocks noChangeArrowheads="1"/>
            </p:cNvSpPr>
            <p:nvPr/>
          </p:nvSpPr>
          <p:spPr bwMode="auto">
            <a:xfrm>
              <a:off x="1577" y="3590"/>
              <a:ext cx="6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%</a:t>
              </a:r>
              <a:endParaRPr lang="en-US" altLang="ja-JP"/>
            </a:p>
          </p:txBody>
        </p:sp>
      </p:grpSp>
      <p:sp>
        <p:nvSpPr>
          <p:cNvPr id="236662" name="Text Box 118"/>
          <p:cNvSpPr txBox="1">
            <a:spLocks noChangeArrowheads="1"/>
          </p:cNvSpPr>
          <p:nvPr/>
        </p:nvSpPr>
        <p:spPr bwMode="auto">
          <a:xfrm>
            <a:off x="5688124" y="6021288"/>
            <a:ext cx="367240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71475" indent="-371475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28675" indent="-371475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85875" indent="-371475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43075" indent="-371475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00275" indent="-371475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7475" indent="-3714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14675" indent="-3714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71875" indent="-3714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29075" indent="-3714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altLang="ja-JP" sz="1050" b="1" dirty="0"/>
              <a:t>(ⅰ) </a:t>
            </a:r>
            <a:r>
              <a:rPr lang="en-US" altLang="ja-JP" sz="1050" b="1" dirty="0" err="1" smtClean="0"/>
              <a:t>Monoenergetic</a:t>
            </a:r>
            <a:r>
              <a:rPr lang="en-US" altLang="ja-JP" sz="1050" b="1" dirty="0"/>
              <a:t>: Direct Production of </a:t>
            </a:r>
            <a:r>
              <a:rPr lang="en-US" altLang="ja-JP" sz="1050" b="1" dirty="0" err="1"/>
              <a:t>e+e</a:t>
            </a:r>
            <a:r>
              <a:rPr lang="en-US" altLang="ja-JP" sz="1050" b="1" dirty="0"/>
              <a:t>- pair</a:t>
            </a:r>
          </a:p>
          <a:p>
            <a:pPr algn="l"/>
            <a:r>
              <a:rPr lang="ja-JP" altLang="en-US" sz="1050" b="1" dirty="0"/>
              <a:t>（</a:t>
            </a:r>
            <a:r>
              <a:rPr lang="en-US" altLang="ja-JP" sz="1050" b="1" dirty="0"/>
              <a:t>ⅱ</a:t>
            </a:r>
            <a:r>
              <a:rPr lang="ja-JP" altLang="en-US" sz="1050" b="1" dirty="0" smtClean="0"/>
              <a:t>）</a:t>
            </a:r>
            <a:r>
              <a:rPr lang="en-US" altLang="ja-JP" sz="1050" b="1" dirty="0" smtClean="0"/>
              <a:t>Uniform</a:t>
            </a:r>
            <a:r>
              <a:rPr lang="ja-JP" altLang="en-US" sz="1050" b="1" dirty="0" smtClean="0"/>
              <a:t>：</a:t>
            </a:r>
            <a:r>
              <a:rPr lang="en-US" altLang="ja-JP" sz="1050" b="1" dirty="0" smtClean="0"/>
              <a:t>Production </a:t>
            </a:r>
            <a:r>
              <a:rPr lang="en-US" altLang="ja-JP" sz="1050" b="1" dirty="0"/>
              <a:t>via Intermediate Particles</a:t>
            </a:r>
          </a:p>
          <a:p>
            <a:pPr algn="l"/>
            <a:r>
              <a:rPr lang="ja-JP" altLang="en-US" sz="1050" b="1" dirty="0" smtClean="0"/>
              <a:t>（</a:t>
            </a:r>
            <a:r>
              <a:rPr lang="en-US" altLang="ja-JP" sz="1050" b="1" dirty="0"/>
              <a:t>ⅲ</a:t>
            </a:r>
            <a:r>
              <a:rPr lang="ja-JP" altLang="en-US" sz="1050" b="1" dirty="0" smtClean="0"/>
              <a:t>）</a:t>
            </a:r>
            <a:r>
              <a:rPr lang="en-US" altLang="ja-JP" sz="1050" b="1" dirty="0" smtClean="0"/>
              <a:t>Double </a:t>
            </a:r>
            <a:r>
              <a:rPr lang="en-US" altLang="ja-JP" sz="1050" b="1" dirty="0"/>
              <a:t>Peak</a:t>
            </a:r>
            <a:r>
              <a:rPr lang="ja-JP" altLang="en-US" sz="1050" b="1" dirty="0"/>
              <a:t>：</a:t>
            </a:r>
            <a:r>
              <a:rPr lang="en-US" altLang="ja-JP" sz="1050" b="1" dirty="0"/>
              <a:t> Production by Dipole Distribution </a:t>
            </a:r>
          </a:p>
          <a:p>
            <a:pPr algn="l"/>
            <a:r>
              <a:rPr lang="en-US" altLang="ja-JP" sz="1050" b="1" dirty="0"/>
              <a:t>          via Intermediate Particles</a:t>
            </a:r>
          </a:p>
        </p:txBody>
      </p:sp>
      <p:sp>
        <p:nvSpPr>
          <p:cNvPr id="236666" name="Text Box 122"/>
          <p:cNvSpPr txBox="1">
            <a:spLocks noChangeArrowheads="1"/>
          </p:cNvSpPr>
          <p:nvPr/>
        </p:nvSpPr>
        <p:spPr bwMode="auto">
          <a:xfrm>
            <a:off x="7740352" y="5733256"/>
            <a:ext cx="412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dirty="0" err="1"/>
              <a:t>M</a:t>
            </a:r>
            <a:r>
              <a:rPr lang="en-US" altLang="ja-JP" sz="1200" baseline="-25000" dirty="0" err="1"/>
              <a:t>χ</a:t>
            </a:r>
            <a:endParaRPr lang="en-US" altLang="ja-JP" sz="1200" baseline="-25000" dirty="0"/>
          </a:p>
        </p:txBody>
      </p:sp>
      <p:grpSp>
        <p:nvGrpSpPr>
          <p:cNvPr id="236693" name="Group 149"/>
          <p:cNvGrpSpPr>
            <a:grpSpLocks/>
          </p:cNvGrpSpPr>
          <p:nvPr/>
        </p:nvGrpSpPr>
        <p:grpSpPr bwMode="auto">
          <a:xfrm>
            <a:off x="2735796" y="5553236"/>
            <a:ext cx="2808907" cy="1022189"/>
            <a:chOff x="1791" y="2296"/>
            <a:chExt cx="1768" cy="667"/>
          </a:xfrm>
        </p:grpSpPr>
        <p:sp>
          <p:nvSpPr>
            <p:cNvPr id="236552" name="Text Box 8"/>
            <p:cNvSpPr txBox="1">
              <a:spLocks noChangeArrowheads="1"/>
            </p:cNvSpPr>
            <p:nvPr/>
          </p:nvSpPr>
          <p:spPr bwMode="auto">
            <a:xfrm>
              <a:off x="1882" y="2296"/>
              <a:ext cx="158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/>
                <a:t>Annihilation of Dark Matter</a:t>
              </a:r>
              <a:r>
                <a:rPr lang="ja-JP" altLang="en-US" sz="1200"/>
                <a:t>（</a:t>
              </a:r>
              <a:r>
                <a:rPr lang="en-US" altLang="ja-JP" sz="1200"/>
                <a:t>WIMP)</a:t>
              </a:r>
            </a:p>
          </p:txBody>
        </p:sp>
        <p:grpSp>
          <p:nvGrpSpPr>
            <p:cNvPr id="236667" name="Group 123"/>
            <p:cNvGrpSpPr>
              <a:grpSpLocks/>
            </p:cNvGrpSpPr>
            <p:nvPr/>
          </p:nvGrpSpPr>
          <p:grpSpPr bwMode="auto">
            <a:xfrm>
              <a:off x="1791" y="2457"/>
              <a:ext cx="1768" cy="506"/>
              <a:chOff x="1882" y="2502"/>
              <a:chExt cx="1768" cy="506"/>
            </a:xfrm>
          </p:grpSpPr>
          <p:pic>
            <p:nvPicPr>
              <p:cNvPr id="236668" name="Picture 12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2" y="2502"/>
                <a:ext cx="1768" cy="5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236669" name="Text Box 125"/>
              <p:cNvSpPr txBox="1">
                <a:spLocks noChangeArrowheads="1"/>
              </p:cNvSpPr>
              <p:nvPr/>
            </p:nvSpPr>
            <p:spPr bwMode="auto">
              <a:xfrm>
                <a:off x="2543" y="2508"/>
                <a:ext cx="518" cy="15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000" b="1">
                    <a:solidFill>
                      <a:srgbClr val="FFFF00"/>
                    </a:solidFill>
                  </a:rPr>
                  <a:t>χχ→e</a:t>
                </a:r>
                <a:r>
                  <a:rPr lang="en-US" altLang="ja-JP" sz="1000" b="1" baseline="30000">
                    <a:solidFill>
                      <a:srgbClr val="FFFF00"/>
                    </a:solidFill>
                  </a:rPr>
                  <a:t>+</a:t>
                </a:r>
                <a:r>
                  <a:rPr lang="en-US" altLang="ja-JP" sz="1000" b="1">
                    <a:solidFill>
                      <a:srgbClr val="FFFF00"/>
                    </a:solidFill>
                  </a:rPr>
                  <a:t>,e</a:t>
                </a:r>
                <a:r>
                  <a:rPr lang="en-US" altLang="ja-JP" sz="1000" b="1" baseline="30000">
                    <a:solidFill>
                      <a:srgbClr val="FFFF00"/>
                    </a:solidFill>
                  </a:rPr>
                  <a:t>-</a:t>
                </a:r>
              </a:p>
            </p:txBody>
          </p:sp>
        </p:grpSp>
      </p:grpSp>
      <p:sp>
        <p:nvSpPr>
          <p:cNvPr id="236671" name="Text Box 127"/>
          <p:cNvSpPr txBox="1">
            <a:spLocks noChangeArrowheads="1"/>
          </p:cNvSpPr>
          <p:nvPr/>
        </p:nvSpPr>
        <p:spPr bwMode="auto">
          <a:xfrm>
            <a:off x="6192180" y="728700"/>
            <a:ext cx="27003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sz="1200" dirty="0"/>
              <a:t>　</a:t>
            </a:r>
            <a:r>
              <a:rPr lang="en-US" altLang="ja-JP" sz="1400" dirty="0">
                <a:latin typeface="Comic Sans MS"/>
                <a:cs typeface="Comic Sans MS"/>
              </a:rPr>
              <a:t> </a:t>
            </a:r>
            <a:r>
              <a:rPr lang="en-US" altLang="ja-JP" sz="1400" b="1" dirty="0" smtClean="0">
                <a:solidFill>
                  <a:schemeClr val="tx2">
                    <a:lumMod val="75000"/>
                  </a:schemeClr>
                </a:solidFill>
                <a:latin typeface="Comic Sans MS"/>
                <a:cs typeface="Comic Sans MS"/>
              </a:rPr>
              <a:t>Power </a:t>
            </a:r>
            <a:r>
              <a:rPr lang="en-US" altLang="ja-JP" sz="1400" b="1" dirty="0">
                <a:solidFill>
                  <a:schemeClr val="tx2">
                    <a:lumMod val="75000"/>
                  </a:schemeClr>
                </a:solidFill>
                <a:latin typeface="Comic Sans MS"/>
                <a:cs typeface="Comic Sans MS"/>
              </a:rPr>
              <a:t>Law Distribution </a:t>
            </a:r>
            <a:endParaRPr lang="en-US" altLang="ja-JP" sz="1400" b="1" dirty="0" smtClean="0">
              <a:solidFill>
                <a:schemeClr val="tx2">
                  <a:lumMod val="75000"/>
                </a:schemeClr>
              </a:solidFill>
              <a:latin typeface="Comic Sans MS"/>
              <a:cs typeface="Comic Sans MS"/>
            </a:endParaRPr>
          </a:p>
          <a:p>
            <a:r>
              <a:rPr lang="en-US" altLang="ja-JP" sz="1400" b="1" dirty="0" smtClean="0">
                <a:solidFill>
                  <a:schemeClr val="tx2">
                    <a:lumMod val="75000"/>
                  </a:schemeClr>
                </a:solidFill>
                <a:latin typeface="Comic Sans MS"/>
                <a:cs typeface="Comic Sans MS"/>
              </a:rPr>
              <a:t>with a Cutoff</a:t>
            </a:r>
            <a:endParaRPr lang="ja-JP" altLang="en-US" sz="1400" dirty="0">
              <a:solidFill>
                <a:schemeClr val="tx2">
                  <a:lumMod val="75000"/>
                </a:schemeClr>
              </a:solidFill>
              <a:latin typeface="Comic Sans MS"/>
              <a:cs typeface="Comic Sans MS"/>
            </a:endParaRPr>
          </a:p>
        </p:txBody>
      </p:sp>
      <p:pic>
        <p:nvPicPr>
          <p:cNvPr id="236672" name="Picture 1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71625"/>
            <a:ext cx="2382837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6673" name="Picture 129" descr="Crab-pulsa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288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674" name="Text Box 130"/>
          <p:cNvSpPr txBox="1">
            <a:spLocks noChangeArrowheads="1"/>
          </p:cNvSpPr>
          <p:nvPr/>
        </p:nvSpPr>
        <p:spPr bwMode="auto">
          <a:xfrm>
            <a:off x="179388" y="1268413"/>
            <a:ext cx="24399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/>
              <a:t>Shock Wave Acceleration in SNR</a:t>
            </a:r>
          </a:p>
        </p:txBody>
      </p:sp>
      <p:sp>
        <p:nvSpPr>
          <p:cNvPr id="236675" name="Text Box 131"/>
          <p:cNvSpPr txBox="1">
            <a:spLocks noChangeArrowheads="1"/>
          </p:cNvSpPr>
          <p:nvPr/>
        </p:nvSpPr>
        <p:spPr bwMode="auto">
          <a:xfrm>
            <a:off x="2699792" y="1268760"/>
            <a:ext cx="1663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dirty="0"/>
              <a:t> Acceleration in PWN </a:t>
            </a:r>
          </a:p>
        </p:txBody>
      </p:sp>
      <p:sp>
        <p:nvSpPr>
          <p:cNvPr id="236676" name="Text Box 132"/>
          <p:cNvSpPr txBox="1">
            <a:spLocks noChangeArrowheads="1"/>
          </p:cNvSpPr>
          <p:nvPr/>
        </p:nvSpPr>
        <p:spPr bwMode="auto">
          <a:xfrm>
            <a:off x="393393" y="800708"/>
            <a:ext cx="2151851" cy="33855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Comic Sans MS"/>
                <a:cs typeface="Comic Sans MS"/>
              </a:rPr>
              <a:t>Astrophysical Origin</a:t>
            </a:r>
          </a:p>
        </p:txBody>
      </p:sp>
      <p:grpSp>
        <p:nvGrpSpPr>
          <p:cNvPr id="236677" name="Group 133"/>
          <p:cNvGrpSpPr>
            <a:grpSpLocks/>
          </p:cNvGrpSpPr>
          <p:nvPr/>
        </p:nvGrpSpPr>
        <p:grpSpPr bwMode="auto">
          <a:xfrm>
            <a:off x="6282265" y="1232756"/>
            <a:ext cx="2494662" cy="2304256"/>
            <a:chOff x="2969" y="1114"/>
            <a:chExt cx="1251" cy="1233"/>
          </a:xfrm>
        </p:grpSpPr>
        <p:pic>
          <p:nvPicPr>
            <p:cNvPr id="236679" name="Picture 135" descr="E-2ex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" y="1153"/>
              <a:ext cx="1061" cy="1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680" name="Rectangle 136"/>
            <p:cNvSpPr>
              <a:spLocks noChangeArrowheads="1"/>
            </p:cNvSpPr>
            <p:nvPr/>
          </p:nvSpPr>
          <p:spPr bwMode="auto">
            <a:xfrm>
              <a:off x="3147" y="1173"/>
              <a:ext cx="102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000" b="1">
                  <a:latin typeface="Comic Sans MS" charset="0"/>
                  <a:ea typeface="SimSun" charset="0"/>
                  <a:cs typeface="SimSun" charset="0"/>
                </a:rPr>
                <a:t>d</a:t>
              </a:r>
              <a:r>
                <a:rPr lang="en-US" altLang="ja-JP" sz="1000" b="1">
                  <a:latin typeface="Comic Sans MS" charset="0"/>
                </a:rPr>
                <a:t>N</a:t>
              </a:r>
              <a:r>
                <a:rPr lang="en-US" altLang="ja-JP" sz="1000" b="1">
                  <a:latin typeface="Comic Sans MS" charset="0"/>
                  <a:ea typeface="SimSun" charset="0"/>
                  <a:cs typeface="SimSun" charset="0"/>
                  <a:sym typeface="Symbol" charset="0"/>
                </a:rPr>
                <a:t>/dE</a:t>
              </a:r>
              <a:r>
                <a:rPr lang="en-US" altLang="zh-CN" sz="1000" b="1">
                  <a:latin typeface="Comic Sans MS" charset="0"/>
                  <a:ea typeface="SimSun" charset="0"/>
                  <a:cs typeface="SimSun" charset="0"/>
                  <a:sym typeface="Symbol" charset="0"/>
                </a:rPr>
                <a:t>  E</a:t>
              </a:r>
              <a:r>
                <a:rPr lang="en-US" altLang="zh-CN" sz="1000" b="1" baseline="30000">
                  <a:latin typeface="Comic Sans MS" charset="0"/>
                  <a:ea typeface="SimSun" charset="0"/>
                  <a:cs typeface="SimSun" charset="0"/>
                  <a:sym typeface="Symbol" charset="0"/>
                </a:rPr>
                <a:t>-2</a:t>
              </a:r>
              <a:r>
                <a:rPr lang="en-US" altLang="zh-CN" sz="1000" b="1">
                  <a:latin typeface="Comic Sans MS" charset="0"/>
                  <a:ea typeface="SimSun" charset="0"/>
                  <a:cs typeface="SimSun" charset="0"/>
                  <a:sym typeface="Symbol" charset="0"/>
                </a:rPr>
                <a:t>exp(-E/E</a:t>
              </a:r>
              <a:r>
                <a:rPr lang="en-US" altLang="zh-CN" sz="1000" b="1" baseline="-25000">
                  <a:latin typeface="Comic Sans MS" charset="0"/>
                  <a:ea typeface="SimSun" charset="0"/>
                  <a:cs typeface="SimSun" charset="0"/>
                  <a:sym typeface="Symbol" charset="0"/>
                </a:rPr>
                <a:t>c</a:t>
              </a:r>
              <a:r>
                <a:rPr lang="en-US" altLang="zh-CN" sz="1000" b="1">
                  <a:latin typeface="Comic Sans MS" charset="0"/>
                  <a:ea typeface="SimSun" charset="0"/>
                  <a:cs typeface="SimSun" charset="0"/>
                  <a:sym typeface="Symbol" charset="0"/>
                </a:rPr>
                <a:t>)</a:t>
              </a:r>
              <a:endParaRPr lang="en-US" altLang="ja-JP" sz="1000" b="1">
                <a:latin typeface="Comic Sans MS" charset="0"/>
                <a:ea typeface="SimSun" charset="0"/>
                <a:cs typeface="SimSun" charset="0"/>
                <a:sym typeface="Symbol" charset="0"/>
              </a:endParaRPr>
            </a:p>
          </p:txBody>
        </p:sp>
        <p:sp>
          <p:nvSpPr>
            <p:cNvPr id="236681" name="Text Box 137"/>
            <p:cNvSpPr txBox="1">
              <a:spLocks noChangeArrowheads="1"/>
            </p:cNvSpPr>
            <p:nvPr/>
          </p:nvSpPr>
          <p:spPr bwMode="auto">
            <a:xfrm>
              <a:off x="3657" y="2193"/>
              <a:ext cx="35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000"/>
                <a:t>Log(E)</a:t>
              </a:r>
            </a:p>
          </p:txBody>
        </p:sp>
        <p:sp>
          <p:nvSpPr>
            <p:cNvPr id="236682" name="Text Box 138"/>
            <p:cNvSpPr txBox="1">
              <a:spLocks noChangeArrowheads="1"/>
            </p:cNvSpPr>
            <p:nvPr/>
          </p:nvSpPr>
          <p:spPr bwMode="auto">
            <a:xfrm rot="16200000">
              <a:off x="2784" y="1299"/>
              <a:ext cx="52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000"/>
                <a:t>Log(dN/dE)</a:t>
              </a:r>
            </a:p>
          </p:txBody>
        </p:sp>
        <p:sp>
          <p:nvSpPr>
            <p:cNvPr id="236683" name="Text Box 139"/>
            <p:cNvSpPr txBox="1">
              <a:spLocks noChangeArrowheads="1"/>
            </p:cNvSpPr>
            <p:nvPr/>
          </p:nvSpPr>
          <p:spPr bwMode="auto">
            <a:xfrm>
              <a:off x="3576" y="1880"/>
              <a:ext cx="20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000"/>
                <a:t>Ec</a:t>
              </a:r>
            </a:p>
          </p:txBody>
        </p:sp>
        <p:sp>
          <p:nvSpPr>
            <p:cNvPr id="236684" name="Text Box 140"/>
            <p:cNvSpPr txBox="1">
              <a:spLocks noChangeArrowheads="1"/>
            </p:cNvSpPr>
            <p:nvPr/>
          </p:nvSpPr>
          <p:spPr bwMode="auto">
            <a:xfrm>
              <a:off x="3582" y="1773"/>
              <a:ext cx="19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000"/>
                <a:t>↑</a:t>
              </a:r>
            </a:p>
          </p:txBody>
        </p:sp>
      </p:grpSp>
      <p:sp>
        <p:nvSpPr>
          <p:cNvPr id="146" name="テキスト ボックス 145"/>
          <p:cNvSpPr txBox="1">
            <a:spLocks noChangeArrowheads="1"/>
          </p:cNvSpPr>
          <p:nvPr/>
        </p:nvSpPr>
        <p:spPr bwMode="auto">
          <a:xfrm>
            <a:off x="3563888" y="2888940"/>
            <a:ext cx="742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dirty="0">
                <a:solidFill>
                  <a:srgbClr val="FFFFFF"/>
                </a:solidFill>
                <a:latin typeface="Arial" pitchFamily="34" charset="0"/>
              </a:rPr>
              <a:t>e</a:t>
            </a:r>
            <a:r>
              <a:rPr lang="en-US" altLang="ja-JP" baseline="30000" dirty="0">
                <a:solidFill>
                  <a:srgbClr val="FFFFFF"/>
                </a:solidFill>
                <a:latin typeface="Arial" pitchFamily="34" charset="0"/>
              </a:rPr>
              <a:t>+</a:t>
            </a:r>
            <a:r>
              <a:rPr lang="en-US" altLang="ja-JP" dirty="0">
                <a:solidFill>
                  <a:srgbClr val="FFFFFF"/>
                </a:solidFill>
                <a:latin typeface="Arial" pitchFamily="34" charset="0"/>
              </a:rPr>
              <a:t>+e</a:t>
            </a:r>
            <a:r>
              <a:rPr lang="en-US" altLang="ja-JP" baseline="30000" dirty="0">
                <a:solidFill>
                  <a:srgbClr val="FFFFFF"/>
                </a:solidFill>
                <a:latin typeface="Arial" pitchFamily="34" charset="0"/>
              </a:rPr>
              <a:t>-</a:t>
            </a:r>
            <a:endParaRPr lang="ja-JP" altLang="en-US" baseline="300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004048" y="2996952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etc.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192180" y="3573016"/>
            <a:ext cx="2833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chemeClr val="tx2">
                    <a:lumMod val="75000"/>
                  </a:schemeClr>
                </a:solidFill>
                <a:latin typeface="Comic Sans MS"/>
                <a:cs typeface="Comic Sans MS"/>
              </a:rPr>
              <a:t>Typical Distribution Depending</a:t>
            </a:r>
          </a:p>
          <a:p>
            <a:r>
              <a:rPr kumimoji="1" lang="en-US" altLang="ja-JP" sz="1400" b="1" dirty="0" smtClean="0">
                <a:solidFill>
                  <a:schemeClr val="tx2">
                    <a:lumMod val="75000"/>
                  </a:schemeClr>
                </a:solidFill>
                <a:latin typeface="Comic Sans MS"/>
                <a:cs typeface="Comic Sans MS"/>
              </a:rPr>
              <a:t> on the Mass and Type of DM</a:t>
            </a:r>
            <a:endParaRPr kumimoji="1" lang="ja-JP" altLang="en-US" sz="1400" b="1" dirty="0">
              <a:solidFill>
                <a:schemeClr val="tx2">
                  <a:lumMod val="75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6" name="ストライプ矢印 5"/>
          <p:cNvSpPr/>
          <p:nvPr/>
        </p:nvSpPr>
        <p:spPr>
          <a:xfrm>
            <a:off x="5616116" y="2168860"/>
            <a:ext cx="468052" cy="468052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7" name="ストライプ矢印 146"/>
          <p:cNvSpPr/>
          <p:nvPr/>
        </p:nvSpPr>
        <p:spPr>
          <a:xfrm>
            <a:off x="5616116" y="4833156"/>
            <a:ext cx="468052" cy="468052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9" name="Line 7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457200" y="648425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September  22, 2013</a:t>
            </a:r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altLang="ja-JP" dirty="0" smtClean="0"/>
              <a:t>JPS2013A</a:t>
            </a:r>
            <a:endParaRPr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DAE214-6B00-4324-9088-9B006FF540A0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07195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943708" y="116632"/>
            <a:ext cx="4841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e</a:t>
            </a:r>
            <a:r>
              <a:rPr lang="en-US" altLang="ja-JP" sz="2800" baseline="30000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±</a:t>
            </a:r>
            <a:r>
              <a:rPr lang="en-US" altLang="ja-JP" sz="2800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 Propagation in the Galaxy</a:t>
            </a:r>
          </a:p>
        </p:txBody>
      </p:sp>
      <p:pic>
        <p:nvPicPr>
          <p:cNvPr id="7" name="図 6" descr="pr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1088740"/>
            <a:ext cx="7920372" cy="4909964"/>
          </a:xfrm>
          <a:prstGeom prst="rect">
            <a:avLst/>
          </a:prstGeom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0" y="728700"/>
            <a:ext cx="9144000" cy="36004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DD1F0E-730E-4E07-9327-A26C306EC877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5892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1" name="Rectangle 9"/>
          <p:cNvSpPr>
            <a:spLocks noChangeArrowheads="1"/>
          </p:cNvSpPr>
          <p:nvPr/>
        </p:nvSpPr>
        <p:spPr bwMode="auto">
          <a:xfrm>
            <a:off x="899592" y="1052736"/>
            <a:ext cx="4068452" cy="936104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46800" rIns="36000" bIns="0">
            <a:normAutofit fontScale="47500" lnSpcReduction="20000"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kumimoji="0" lang="en-US" altLang="zh-CN" sz="1600" i="1" dirty="0" smtClean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Symbol" pitchFamily="18" charset="2"/>
              </a:rPr>
              <a:t> </a:t>
            </a:r>
            <a:r>
              <a:rPr kumimoji="0" lang="en-US" altLang="zh-CN" sz="1600" dirty="0" smtClean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Symbol" pitchFamily="18" charset="2"/>
              </a:rPr>
              <a:t>  </a:t>
            </a:r>
            <a:r>
              <a:rPr kumimoji="0" lang="en-US" altLang="zh-CN" sz="3800" i="1" dirty="0" smtClean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Symbol" pitchFamily="18" charset="2"/>
              </a:rPr>
              <a:t>T </a:t>
            </a:r>
            <a:r>
              <a:rPr kumimoji="0" lang="en-US" altLang="ja-JP" sz="3800" dirty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Symbol" pitchFamily="18" charset="2"/>
              </a:rPr>
              <a:t>(age) </a:t>
            </a:r>
            <a:r>
              <a:rPr kumimoji="0" lang="en-US" altLang="zh-CN" sz="3800" dirty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Symbol" pitchFamily="18" charset="2"/>
              </a:rPr>
              <a:t>= 2.5 </a:t>
            </a:r>
            <a:r>
              <a:rPr kumimoji="0" lang="en-US" altLang="zh-CN" sz="3800" dirty="0" smtClean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Symbol" pitchFamily="18" charset="2"/>
              </a:rPr>
              <a:t>×10</a:t>
            </a:r>
            <a:r>
              <a:rPr kumimoji="0" lang="en-US" altLang="zh-CN" sz="3800" baseline="30000" dirty="0" smtClean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Symbol" pitchFamily="18" charset="2"/>
              </a:rPr>
              <a:t>5 </a:t>
            </a:r>
            <a:r>
              <a:rPr kumimoji="0" lang="en-US" altLang="zh-CN" sz="3800" baseline="-25000" dirty="0" smtClean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Technic"/>
              </a:rPr>
              <a:t> </a:t>
            </a:r>
            <a:r>
              <a:rPr kumimoji="0" lang="en-US" altLang="zh-CN" sz="3800" dirty="0" smtClean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Symbol" pitchFamily="18" charset="2"/>
              </a:rPr>
              <a:t>×</a:t>
            </a:r>
            <a:r>
              <a:rPr kumimoji="0" lang="ja-JP" altLang="ja-JP" sz="3800" baseline="-25000" dirty="0" smtClean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Technic"/>
              </a:rPr>
              <a:t>　</a:t>
            </a:r>
            <a:r>
              <a:rPr kumimoji="0" lang="en-US" altLang="zh-CN" sz="3800" dirty="0" smtClean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Symbol" pitchFamily="18" charset="2"/>
              </a:rPr>
              <a:t>(1 </a:t>
            </a:r>
            <a:r>
              <a:rPr kumimoji="0" lang="en-US" altLang="zh-CN" sz="3800" dirty="0" err="1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Symbol" pitchFamily="18" charset="2"/>
              </a:rPr>
              <a:t>TeV</a:t>
            </a:r>
            <a:r>
              <a:rPr kumimoji="0" lang="en-US" altLang="zh-CN" sz="3800" dirty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Symbol" pitchFamily="18" charset="2"/>
              </a:rPr>
              <a:t>/E)  </a:t>
            </a:r>
            <a:r>
              <a:rPr kumimoji="0" lang="en-US" altLang="zh-CN" sz="3800" dirty="0" err="1" smtClean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Symbol" pitchFamily="18" charset="2"/>
              </a:rPr>
              <a:t>yr</a:t>
            </a:r>
            <a:r>
              <a:rPr kumimoji="0" lang="en-US" altLang="zh-CN" sz="3800" dirty="0" smtClean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Symbol" pitchFamily="18" charset="2"/>
              </a:rPr>
              <a:t> </a:t>
            </a:r>
            <a:endParaRPr kumimoji="0" lang="en-US" altLang="ja-JP" sz="3800" dirty="0">
              <a:solidFill>
                <a:srgbClr val="000000"/>
              </a:solidFill>
              <a:latin typeface="Comic Sans MS"/>
              <a:ea typeface="DejaVu Sans" pitchFamily="34" charset="2"/>
              <a:cs typeface="Comic Sans MS"/>
              <a:sym typeface="Symbol" pitchFamily="18" charset="2"/>
            </a:endParaRPr>
          </a:p>
          <a:p>
            <a:pPr marL="0" lvl="2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kumimoji="0" lang="en-US" altLang="zh-CN" sz="3800" dirty="0" smtClean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Symbol" pitchFamily="18" charset="2"/>
              </a:rPr>
              <a:t>  </a:t>
            </a:r>
            <a:r>
              <a:rPr kumimoji="0" lang="en-US" altLang="zh-CN" sz="3800" i="1" dirty="0" smtClean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Symbol" pitchFamily="18" charset="2"/>
              </a:rPr>
              <a:t>R</a:t>
            </a:r>
            <a:r>
              <a:rPr kumimoji="0" lang="en-US" altLang="ja-JP" sz="3800" i="1" dirty="0" smtClean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Symbol" pitchFamily="18" charset="2"/>
              </a:rPr>
              <a:t> </a:t>
            </a:r>
            <a:r>
              <a:rPr kumimoji="0" lang="en-US" altLang="ja-JP" sz="3800" dirty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Symbol" pitchFamily="18" charset="2"/>
              </a:rPr>
              <a:t>(distance)</a:t>
            </a:r>
            <a:r>
              <a:rPr kumimoji="0" lang="en-US" altLang="zh-CN" sz="3800" dirty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Symbol" pitchFamily="18" charset="2"/>
              </a:rPr>
              <a:t> = 600 </a:t>
            </a:r>
            <a:r>
              <a:rPr kumimoji="0" lang="en-US" altLang="zh-CN" sz="3800" dirty="0" smtClean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Technic"/>
              </a:rPr>
              <a:t>× </a:t>
            </a:r>
            <a:r>
              <a:rPr kumimoji="0" lang="en-US" altLang="zh-CN" sz="3800" dirty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Symbol" pitchFamily="18" charset="2"/>
              </a:rPr>
              <a:t>(1 </a:t>
            </a:r>
            <a:r>
              <a:rPr kumimoji="0" lang="en-US" altLang="zh-CN" sz="3800" dirty="0" err="1" smtClean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Symbol" pitchFamily="18" charset="2"/>
              </a:rPr>
              <a:t>TeV</a:t>
            </a:r>
            <a:r>
              <a:rPr kumimoji="0" lang="en-US" altLang="zh-CN" sz="3800" dirty="0" smtClean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Symbol" pitchFamily="18" charset="2"/>
              </a:rPr>
              <a:t>/</a:t>
            </a:r>
            <a:r>
              <a:rPr kumimoji="0" lang="en-US" altLang="zh-CN" sz="3800" dirty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Symbol" pitchFamily="18" charset="2"/>
              </a:rPr>
              <a:t>E)</a:t>
            </a:r>
            <a:r>
              <a:rPr kumimoji="0" lang="en-US" altLang="zh-CN" sz="3800" baseline="30000" dirty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Technic"/>
              </a:rPr>
              <a:t>1/2</a:t>
            </a:r>
            <a:r>
              <a:rPr kumimoji="0" lang="en-US" altLang="zh-CN" sz="3800" dirty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Technic"/>
              </a:rPr>
              <a:t> </a:t>
            </a:r>
            <a:r>
              <a:rPr kumimoji="0" lang="en-US" altLang="zh-CN" sz="3800" dirty="0" smtClean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Technic"/>
              </a:rPr>
              <a:t>pc </a:t>
            </a:r>
            <a:r>
              <a:rPr kumimoji="0" lang="en-US" altLang="zh-CN" sz="3800" i="1" dirty="0" smtClean="0">
                <a:solidFill>
                  <a:srgbClr val="000000"/>
                </a:solidFill>
                <a:latin typeface="Comic Sans MS"/>
                <a:ea typeface="DejaVu Sans" pitchFamily="34" charset="2"/>
                <a:cs typeface="Comic Sans MS"/>
                <a:sym typeface="Technic"/>
              </a:rPr>
              <a:t>  </a:t>
            </a:r>
            <a:endParaRPr kumimoji="0" lang="en-US" altLang="zh-CN" sz="3800" i="1" dirty="0">
              <a:solidFill>
                <a:srgbClr val="000000"/>
              </a:solidFill>
              <a:latin typeface="Comic Sans MS"/>
              <a:ea typeface="DejaVu Sans" pitchFamily="34" charset="2"/>
              <a:cs typeface="Comic Sans MS"/>
              <a:sym typeface="Technic"/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5256076" y="1340769"/>
            <a:ext cx="3887924" cy="4572508"/>
            <a:chOff x="5256076" y="1340769"/>
            <a:chExt cx="3887924" cy="4572508"/>
          </a:xfrm>
        </p:grpSpPr>
        <p:sp>
          <p:nvSpPr>
            <p:cNvPr id="314370" name="Rectangle 2"/>
            <p:cNvSpPr>
              <a:spLocks noChangeArrowheads="1"/>
            </p:cNvSpPr>
            <p:nvPr/>
          </p:nvSpPr>
          <p:spPr bwMode="auto">
            <a:xfrm>
              <a:off x="5256076" y="1340769"/>
              <a:ext cx="3672408" cy="4572508"/>
            </a:xfrm>
            <a:prstGeom prst="rect">
              <a:avLst/>
            </a:prstGeom>
            <a:solidFill>
              <a:srgbClr val="FFFF99">
                <a:alpha val="94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l"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4372" name="Text Box 4"/>
            <p:cNvSpPr txBox="1">
              <a:spLocks noChangeArrowheads="1"/>
            </p:cNvSpPr>
            <p:nvPr/>
          </p:nvSpPr>
          <p:spPr bwMode="auto">
            <a:xfrm>
              <a:off x="5417333" y="1412776"/>
              <a:ext cx="3726667" cy="4314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en-US" altLang="ja-JP" sz="2000" b="1" dirty="0" smtClean="0">
                  <a:solidFill>
                    <a:srgbClr val="0000FF"/>
                  </a:solidFill>
                  <a:latin typeface="Times New Roman" pitchFamily="18" charset="0"/>
                </a:rPr>
                <a:t>&gt; 1 </a:t>
              </a:r>
              <a:r>
                <a:rPr lang="en-US" altLang="ja-JP" sz="2000" b="1" dirty="0" err="1">
                  <a:solidFill>
                    <a:srgbClr val="0000FF"/>
                  </a:solidFill>
                  <a:latin typeface="Times New Roman" pitchFamily="18" charset="0"/>
                </a:rPr>
                <a:t>TeV</a:t>
              </a:r>
              <a:r>
                <a:rPr lang="en-US" altLang="ja-JP" sz="2000" b="1" dirty="0">
                  <a:solidFill>
                    <a:srgbClr val="0000FF"/>
                  </a:solidFill>
                  <a:latin typeface="Times New Roman" pitchFamily="18" charset="0"/>
                </a:rPr>
                <a:t>  Electron Source:</a:t>
              </a:r>
            </a:p>
            <a:p>
              <a:pPr algn="l">
                <a:buFont typeface="Wingdings" pitchFamily="2" charset="2"/>
                <a:buChar char="n"/>
                <a:defRPr/>
              </a:pPr>
              <a:r>
                <a:rPr lang="en-US" altLang="ja-JP" sz="2000" b="1" dirty="0">
                  <a:solidFill>
                    <a:srgbClr val="000000"/>
                  </a:solidFill>
                  <a:latin typeface="Times New Roman" pitchFamily="18" charset="0"/>
                </a:rPr>
                <a:t> Age &lt;  a few10</a:t>
              </a:r>
              <a:r>
                <a:rPr lang="en-US" altLang="ja-JP" sz="2000" b="1" baseline="30000" dirty="0">
                  <a:solidFill>
                    <a:srgbClr val="000000"/>
                  </a:solidFill>
                  <a:latin typeface="Times New Roman" pitchFamily="18" charset="0"/>
                </a:rPr>
                <a:t>5 </a:t>
              </a:r>
              <a:r>
                <a:rPr lang="en-US" altLang="ja-JP" sz="2000" b="1" dirty="0">
                  <a:solidFill>
                    <a:srgbClr val="000000"/>
                  </a:solidFill>
                  <a:latin typeface="Times New Roman" pitchFamily="18" charset="0"/>
                </a:rPr>
                <a:t>years  </a:t>
              </a:r>
            </a:p>
            <a:p>
              <a:pPr algn="l">
                <a:defRPr/>
              </a:pPr>
              <a:r>
                <a:rPr lang="en-US" altLang="ja-JP" sz="2000" b="1" dirty="0">
                  <a:solidFill>
                    <a:srgbClr val="000000"/>
                  </a:solidFill>
                  <a:latin typeface="Times New Roman" pitchFamily="18" charset="0"/>
                </a:rPr>
                <a:t>    </a:t>
              </a:r>
              <a:r>
                <a:rPr lang="en-US" altLang="ja-JP" b="1" dirty="0">
                  <a:solidFill>
                    <a:srgbClr val="000000"/>
                  </a:solidFill>
                  <a:latin typeface="Times New Roman" pitchFamily="18" charset="0"/>
                </a:rPr>
                <a:t>very young comparing </a:t>
              </a:r>
            </a:p>
            <a:p>
              <a:pPr algn="l">
                <a:buFont typeface="Wingdings" pitchFamily="2" charset="2"/>
                <a:buNone/>
                <a:defRPr/>
              </a:pPr>
              <a:r>
                <a:rPr lang="en-US" altLang="ja-JP" b="1" dirty="0">
                  <a:solidFill>
                    <a:srgbClr val="000000"/>
                  </a:solidFill>
                  <a:latin typeface="Times New Roman" pitchFamily="18" charset="0"/>
                </a:rPr>
                <a:t>     to ~10</a:t>
              </a:r>
              <a:r>
                <a:rPr lang="en-US" altLang="ja-JP" b="1" baseline="30000" dirty="0">
                  <a:solidFill>
                    <a:srgbClr val="000000"/>
                  </a:solidFill>
                  <a:latin typeface="Times New Roman" pitchFamily="18" charset="0"/>
                </a:rPr>
                <a:t>7</a:t>
              </a:r>
              <a:r>
                <a:rPr lang="en-US" altLang="ja-JP" b="1" dirty="0">
                  <a:solidFill>
                    <a:srgbClr val="000000"/>
                  </a:solidFill>
                  <a:latin typeface="Times New Roman" pitchFamily="18" charset="0"/>
                </a:rPr>
                <a:t> year at low energies</a:t>
              </a:r>
            </a:p>
            <a:p>
              <a:pPr algn="l">
                <a:buFont typeface="Wingdings" pitchFamily="2" charset="2"/>
                <a:buChar char="n"/>
                <a:defRPr/>
              </a:pPr>
              <a:r>
                <a:rPr lang="en-US" altLang="ja-JP" sz="2000" b="1" baseline="30000" dirty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US" altLang="ja-JP" sz="2000" b="1" dirty="0">
                  <a:solidFill>
                    <a:srgbClr val="000000"/>
                  </a:solidFill>
                  <a:latin typeface="Times New Roman" pitchFamily="18" charset="0"/>
                </a:rPr>
                <a:t>Distance &lt; 1 </a:t>
              </a:r>
              <a:r>
                <a:rPr lang="en-US" altLang="ja-JP" sz="2000" b="1" dirty="0" err="1">
                  <a:solidFill>
                    <a:srgbClr val="000000"/>
                  </a:solidFill>
                  <a:latin typeface="Times New Roman" pitchFamily="18" charset="0"/>
                </a:rPr>
                <a:t>kpc</a:t>
              </a:r>
              <a:endParaRPr lang="en-US" altLang="ja-JP" sz="2000" b="1" dirty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algn="l">
                <a:buFont typeface="Wingdings" pitchFamily="2" charset="2"/>
                <a:buNone/>
                <a:defRPr/>
              </a:pPr>
              <a:r>
                <a:rPr lang="en-US" altLang="ja-JP" b="1" dirty="0">
                  <a:solidFill>
                    <a:srgbClr val="000000"/>
                  </a:solidFill>
                  <a:latin typeface="Times New Roman" pitchFamily="18" charset="0"/>
                </a:rPr>
                <a:t>     nearby source</a:t>
              </a:r>
            </a:p>
            <a:p>
              <a:pPr algn="l">
                <a:lnSpc>
                  <a:spcPts val="1000"/>
                </a:lnSpc>
                <a:buFont typeface="Wingdings" pitchFamily="2" charset="2"/>
                <a:buNone/>
                <a:defRPr/>
              </a:pPr>
              <a:endParaRPr lang="en-US" altLang="ja-JP" sz="1600" b="1" dirty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algn="l">
                <a:buFont typeface="Wingdings" pitchFamily="2" charset="2"/>
                <a:buNone/>
                <a:defRPr/>
              </a:pPr>
              <a:r>
                <a:rPr lang="en-US" altLang="ja-JP" sz="2000" b="1" dirty="0">
                  <a:solidFill>
                    <a:srgbClr val="0000FF"/>
                  </a:solidFill>
                  <a:latin typeface="Times New Roman" pitchFamily="18" charset="0"/>
                </a:rPr>
                <a:t>Source (SNR) Candidates :</a:t>
              </a:r>
            </a:p>
            <a:p>
              <a:pPr algn="l">
                <a:buFont typeface="Wingdings" pitchFamily="2" charset="2"/>
                <a:buNone/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Times New Roman" pitchFamily="18" charset="0"/>
                </a:rPr>
                <a:t>    </a:t>
              </a:r>
              <a:r>
                <a:rPr lang="en-US" altLang="ja-JP" b="1" dirty="0">
                  <a:solidFill>
                    <a:srgbClr val="000000"/>
                  </a:solidFill>
                  <a:latin typeface="Times New Roman" pitchFamily="18" charset="0"/>
                </a:rPr>
                <a:t>Vela     Cygnus Loop  </a:t>
              </a:r>
              <a:r>
                <a:rPr lang="en-US" altLang="ja-JP" b="1" dirty="0" err="1">
                  <a:solidFill>
                    <a:srgbClr val="000000"/>
                  </a:solidFill>
                  <a:latin typeface="Times New Roman" pitchFamily="18" charset="0"/>
                </a:rPr>
                <a:t>Monogem</a:t>
              </a:r>
              <a:endParaRPr lang="en-US" altLang="ja-JP" b="1" dirty="0">
                <a:solidFill>
                  <a:srgbClr val="0000CC"/>
                </a:solidFill>
                <a:latin typeface="Times New Roman" pitchFamily="18" charset="0"/>
              </a:endParaRPr>
            </a:p>
            <a:p>
              <a:pPr algn="l">
                <a:buFont typeface="Wingdings" pitchFamily="2" charset="2"/>
                <a:buNone/>
                <a:defRPr/>
              </a:pPr>
              <a:endParaRPr lang="en-US" altLang="ja-JP" b="1" dirty="0">
                <a:solidFill>
                  <a:srgbClr val="FF0000"/>
                </a:solidFill>
                <a:latin typeface="Times New Roman" pitchFamily="18" charset="0"/>
              </a:endParaRPr>
            </a:p>
            <a:p>
              <a:pPr algn="l">
                <a:buFont typeface="Wingdings" pitchFamily="2" charset="2"/>
                <a:buNone/>
                <a:defRPr/>
              </a:pPr>
              <a:endParaRPr lang="en-US" altLang="ja-JP" b="1" dirty="0">
                <a:solidFill>
                  <a:srgbClr val="FF0000"/>
                </a:solidFill>
                <a:latin typeface="Times New Roman" pitchFamily="18" charset="0"/>
              </a:endParaRPr>
            </a:p>
            <a:p>
              <a:pPr algn="l">
                <a:buFont typeface="Wingdings" pitchFamily="2" charset="2"/>
                <a:buNone/>
                <a:defRPr/>
              </a:pPr>
              <a:endParaRPr lang="en-US" altLang="ja-JP" b="1" dirty="0">
                <a:solidFill>
                  <a:srgbClr val="FF0000"/>
                </a:solidFill>
                <a:latin typeface="Times New Roman" pitchFamily="18" charset="0"/>
              </a:endParaRPr>
            </a:p>
            <a:p>
              <a:pPr algn="l">
                <a:buFont typeface="Wingdings" pitchFamily="2" charset="2"/>
                <a:buNone/>
                <a:defRPr/>
              </a:pPr>
              <a:endParaRPr lang="en-US" altLang="ja-JP" b="1" dirty="0">
                <a:solidFill>
                  <a:srgbClr val="FF0000"/>
                </a:solidFill>
                <a:latin typeface="Times New Roman" pitchFamily="18" charset="0"/>
              </a:endParaRPr>
            </a:p>
            <a:p>
              <a:pPr algn="l">
                <a:buFont typeface="Wingdings" pitchFamily="2" charset="2"/>
                <a:buNone/>
                <a:defRPr/>
              </a:pPr>
              <a:endParaRPr lang="en-US" altLang="ja-JP" sz="2000" b="1" dirty="0">
                <a:solidFill>
                  <a:srgbClr val="FF0000"/>
                </a:solidFill>
                <a:latin typeface="Times New Roman" pitchFamily="18" charset="0"/>
              </a:endParaRPr>
            </a:p>
            <a:p>
              <a:pPr algn="l">
                <a:buFont typeface="Wingdings" pitchFamily="2" charset="2"/>
                <a:buNone/>
                <a:defRPr/>
              </a:pPr>
              <a:r>
                <a:rPr lang="en-US" altLang="ja-JP" sz="2000" b="1" dirty="0">
                  <a:solidFill>
                    <a:srgbClr val="FF0000"/>
                  </a:solidFill>
                  <a:latin typeface="Times New Roman" pitchFamily="18" charset="0"/>
                </a:rPr>
                <a:t>Unobserved Sources?</a:t>
              </a:r>
            </a:p>
          </p:txBody>
        </p:sp>
        <p:pic>
          <p:nvPicPr>
            <p:cNvPr id="47120" name="Picture 1" descr="E:\CREST\図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63543" y="4106219"/>
              <a:ext cx="1080697" cy="953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1" name="Picture 2" descr="E:\CREST\図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24405" y="4102430"/>
              <a:ext cx="1062118" cy="992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53894" y="4102431"/>
              <a:ext cx="985806" cy="1021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791579" y="152636"/>
            <a:ext cx="808273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altLang="ja-JP" sz="22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altLang="ja-JP" sz="2000" dirty="0" smtClean="0">
                <a:solidFill>
                  <a:srgbClr val="FF6600"/>
                </a:solidFill>
                <a:latin typeface="Comic Sans MS" pitchFamily="66" charset="0"/>
              </a:rPr>
              <a:t>CALET Main Target</a:t>
            </a:r>
            <a:r>
              <a:rPr lang="en-US" altLang="ja-JP" sz="2000" dirty="0" smtClean="0">
                <a:solidFill>
                  <a:srgbClr val="000000"/>
                </a:solidFill>
                <a:latin typeface="Comic Sans MS" pitchFamily="66" charset="0"/>
              </a:rPr>
              <a:t>: Nearby Sources of  Electrons in </a:t>
            </a:r>
            <a:r>
              <a:rPr lang="en-US" altLang="ja-JP" sz="2000" dirty="0" err="1" smtClean="0">
                <a:solidFill>
                  <a:srgbClr val="000000"/>
                </a:solidFill>
                <a:latin typeface="Comic Sans MS" pitchFamily="66" charset="0"/>
              </a:rPr>
              <a:t>TeV</a:t>
            </a:r>
            <a:r>
              <a:rPr lang="en-US" altLang="ja-JP" sz="2000" dirty="0" smtClean="0">
                <a:solidFill>
                  <a:srgbClr val="000000"/>
                </a:solidFill>
                <a:latin typeface="Comic Sans MS" pitchFamily="66" charset="0"/>
              </a:rPr>
              <a:t> region</a:t>
            </a:r>
            <a:endParaRPr lang="ja-JP" altLang="en-US" sz="2000" dirty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grpSp>
        <p:nvGrpSpPr>
          <p:cNvPr id="47106" name="グループ化 14"/>
          <p:cNvGrpSpPr>
            <a:grpSpLocks/>
          </p:cNvGrpSpPr>
          <p:nvPr/>
        </p:nvGrpSpPr>
        <p:grpSpPr bwMode="auto">
          <a:xfrm>
            <a:off x="-72516" y="2708920"/>
            <a:ext cx="5319985" cy="4012543"/>
            <a:chOff x="0" y="2285992"/>
            <a:chExt cx="5572164" cy="4200547"/>
          </a:xfrm>
        </p:grpSpPr>
        <p:pic>
          <p:nvPicPr>
            <p:cNvPr id="47123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285992"/>
              <a:ext cx="5572164" cy="4200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24" name="Rectangle 5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 flipV="1">
              <a:off x="3083677" y="4619508"/>
              <a:ext cx="642943" cy="360000"/>
            </a:xfrm>
            <a:prstGeom prst="rect">
              <a:avLst/>
            </a:prstGeom>
            <a:solidFill>
              <a:srgbClr val="FFFF00">
                <a:alpha val="30196"/>
              </a:srgbClr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7125" name="Rectangle 6"/>
            <p:cNvSpPr>
              <a:spLocks noChangeArrowheads="1"/>
            </p:cNvSpPr>
            <p:nvPr/>
          </p:nvSpPr>
          <p:spPr bwMode="auto">
            <a:xfrm>
              <a:off x="4202935" y="4964823"/>
              <a:ext cx="896940" cy="360000"/>
            </a:xfrm>
            <a:prstGeom prst="rect">
              <a:avLst/>
            </a:prstGeom>
            <a:solidFill>
              <a:srgbClr val="FFFF00">
                <a:alpha val="30196"/>
              </a:srgbClr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7126" name="Rectangle 7"/>
            <p:cNvSpPr>
              <a:spLocks noChangeArrowheads="1"/>
            </p:cNvSpPr>
            <p:nvPr/>
          </p:nvSpPr>
          <p:spPr bwMode="auto">
            <a:xfrm>
              <a:off x="3996531" y="2786058"/>
              <a:ext cx="1150937" cy="360000"/>
            </a:xfrm>
            <a:prstGeom prst="rect">
              <a:avLst/>
            </a:prstGeom>
            <a:solidFill>
              <a:srgbClr val="FFFF00">
                <a:alpha val="30196"/>
              </a:srgbClr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7127" name="テキスト ボックス 13"/>
            <p:cNvSpPr txBox="1">
              <a:spLocks noChangeArrowheads="1"/>
            </p:cNvSpPr>
            <p:nvPr/>
          </p:nvSpPr>
          <p:spPr bwMode="auto">
            <a:xfrm>
              <a:off x="1071570" y="5291693"/>
              <a:ext cx="198419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ja-JP" sz="1400" dirty="0">
                  <a:solidFill>
                    <a:srgbClr val="000000"/>
                  </a:solidFill>
                  <a:latin typeface="Arial" pitchFamily="34" charset="0"/>
                </a:rPr>
                <a:t>(F</a:t>
              </a:r>
              <a:r>
                <a:rPr lang="en-US" altLang="ja-JP" sz="1400" baseline="-25000" dirty="0">
                  <a:solidFill>
                    <a:srgbClr val="000000"/>
                  </a:solidFill>
                  <a:latin typeface="Arial" pitchFamily="34" charset="0"/>
                </a:rPr>
                <a:t>0</a:t>
              </a:r>
              <a:r>
                <a:rPr lang="en-US" altLang="ja-JP" sz="1400" dirty="0">
                  <a:solidFill>
                    <a:srgbClr val="000000"/>
                  </a:solidFill>
                  <a:latin typeface="Arial" pitchFamily="34" charset="0"/>
                </a:rPr>
                <a:t>: E</a:t>
              </a:r>
              <a:r>
                <a:rPr lang="en-US" altLang="ja-JP" sz="1400" baseline="30000" dirty="0">
                  <a:solidFill>
                    <a:srgbClr val="000000"/>
                  </a:solidFill>
                  <a:latin typeface="Arial" pitchFamily="34" charset="0"/>
                </a:rPr>
                <a:t>3 </a:t>
              </a:r>
              <a:r>
                <a:rPr lang="en-US" altLang="ja-JP" sz="1400" dirty="0">
                  <a:solidFill>
                    <a:srgbClr val="000000"/>
                  </a:solidFill>
                  <a:latin typeface="Arial" pitchFamily="34" charset="0"/>
                </a:rPr>
                <a:t>x Flux at 3TeV) </a:t>
              </a:r>
              <a:endParaRPr lang="ja-JP" altLang="en-US" sz="14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1065164" y="2060848"/>
            <a:ext cx="3654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Contribution to 3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TeV</a:t>
            </a:r>
            <a:r>
              <a:rPr kumimoji="1" lang="en-US" altLang="ja-JP" dirty="0" smtClean="0">
                <a:latin typeface="Comic Sans MS"/>
                <a:cs typeface="Comic Sans MS"/>
              </a:rPr>
              <a:t> Electrons </a:t>
            </a:r>
          </a:p>
          <a:p>
            <a:r>
              <a:rPr kumimoji="1" lang="en-US" altLang="ja-JP" dirty="0" smtClean="0">
                <a:latin typeface="Comic Sans MS"/>
                <a:cs typeface="Comic Sans MS"/>
              </a:rPr>
              <a:t>from Nearby Source Candidates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>
            <a:off x="0" y="692696"/>
            <a:ext cx="9144000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8" name="Picture 4" descr="calet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791580" cy="791580"/>
          </a:xfrm>
          <a:prstGeom prst="rect">
            <a:avLst/>
          </a:prstGeom>
          <a:noFill/>
        </p:spPr>
      </p:pic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359532" y="6525344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September  22, 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3124200" y="6525344"/>
            <a:ext cx="3319463" cy="476250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solidFill>
                  <a:srgbClr val="000000"/>
                </a:solidFill>
              </a:rPr>
              <a:t>JPS2013A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6696075" y="6525344"/>
            <a:ext cx="2133600" cy="476250"/>
          </a:xfrm>
        </p:spPr>
        <p:txBody>
          <a:bodyPr/>
          <a:lstStyle/>
          <a:p>
            <a:pPr>
              <a:defRPr/>
            </a:pPr>
            <a:fld id="{2D0503C4-D7E4-4639-A9D9-1FB1713D43B9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0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8" y="3470275"/>
            <a:ext cx="5461000" cy="34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Text Box 5"/>
          <p:cNvSpPr txBox="1">
            <a:spLocks noChangeArrowheads="1"/>
          </p:cNvSpPr>
          <p:nvPr/>
        </p:nvSpPr>
        <p:spPr bwMode="auto">
          <a:xfrm>
            <a:off x="575556" y="15032"/>
            <a:ext cx="82978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Comic Sans MS" pitchFamily="66" charset="0"/>
              </a:rPr>
              <a:t>  </a:t>
            </a:r>
            <a:r>
              <a:rPr lang="en-US" altLang="ja-JP" dirty="0" smtClean="0">
                <a:solidFill>
                  <a:srgbClr val="000000"/>
                </a:solidFill>
                <a:latin typeface="Comic Sans MS" pitchFamily="66" charset="0"/>
              </a:rPr>
              <a:t>CALET Capability for Electron (+ Positron ) Observation : Nearby Sources </a:t>
            </a:r>
            <a:endParaRPr lang="ja-JP" altLang="en-US" dirty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sp>
        <p:nvSpPr>
          <p:cNvPr id="53255" name="Text Box 16"/>
          <p:cNvSpPr txBox="1">
            <a:spLocks noChangeArrowheads="1"/>
          </p:cNvSpPr>
          <p:nvPr/>
        </p:nvSpPr>
        <p:spPr bwMode="auto">
          <a:xfrm>
            <a:off x="4572000" y="5857875"/>
            <a:ext cx="571500" cy="307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ja-JP" sz="1400">
                <a:solidFill>
                  <a:srgbClr val="000000"/>
                </a:solidFill>
                <a:latin typeface="Comic Sans MS" pitchFamily="66" charset="0"/>
              </a:rPr>
              <a:t>Vela</a:t>
            </a:r>
          </a:p>
        </p:txBody>
      </p:sp>
      <p:pic>
        <p:nvPicPr>
          <p:cNvPr id="53256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175" y="571500"/>
            <a:ext cx="5259388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2" descr="C:\Documents and Settings\torii\デスクトップ\sim_anisoD4EcnoTau0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88" y="4143375"/>
            <a:ext cx="3419475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8" name="テキスト ボックス 13"/>
          <p:cNvSpPr txBox="1">
            <a:spLocks noChangeArrowheads="1"/>
          </p:cNvSpPr>
          <p:nvPr/>
        </p:nvSpPr>
        <p:spPr bwMode="auto">
          <a:xfrm>
            <a:off x="6000750" y="714375"/>
            <a:ext cx="24844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>
                <a:solidFill>
                  <a:srgbClr val="000000"/>
                </a:solidFill>
                <a:latin typeface="Comic Sans MS" pitchFamily="66" charset="0"/>
              </a:rPr>
              <a:t>Expected Anisotropy</a:t>
            </a:r>
          </a:p>
          <a:p>
            <a:pPr algn="l"/>
            <a:r>
              <a:rPr lang="en-US" altLang="ja-JP">
                <a:solidFill>
                  <a:srgbClr val="000000"/>
                </a:solidFill>
                <a:latin typeface="Comic Sans MS" pitchFamily="66" charset="0"/>
              </a:rPr>
              <a:t> from Vela SNR</a:t>
            </a:r>
            <a:endParaRPr lang="ja-JP" alt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3259" name="テキスト ボックス 14"/>
          <p:cNvSpPr txBox="1">
            <a:spLocks noChangeArrowheads="1"/>
          </p:cNvSpPr>
          <p:nvPr/>
        </p:nvSpPr>
        <p:spPr bwMode="auto">
          <a:xfrm>
            <a:off x="2857500" y="3071813"/>
            <a:ext cx="18716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>
                <a:solidFill>
                  <a:srgbClr val="000000"/>
                </a:solidFill>
                <a:latin typeface="Comic Sans MS" pitchFamily="66" charset="0"/>
              </a:rPr>
              <a:t>Expected Flux  </a:t>
            </a:r>
          </a:p>
          <a:p>
            <a:pPr algn="l"/>
            <a:endParaRPr lang="ja-JP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665413" y="1714500"/>
            <a:ext cx="2620962" cy="1000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500063" y="1571625"/>
            <a:ext cx="2087562" cy="2000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3262" name="テキスト ボックス 20"/>
          <p:cNvSpPr txBox="1">
            <a:spLocks noChangeArrowheads="1"/>
          </p:cNvSpPr>
          <p:nvPr/>
        </p:nvSpPr>
        <p:spPr bwMode="auto">
          <a:xfrm>
            <a:off x="582613" y="3335338"/>
            <a:ext cx="21431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ja-JP" sz="1200" dirty="0" smtClean="0">
                <a:solidFill>
                  <a:srgbClr val="FF0000"/>
                </a:solidFill>
                <a:latin typeface="Arial" pitchFamily="34" charset="0"/>
              </a:rPr>
              <a:t>&gt;1000          </a:t>
            </a:r>
            <a:r>
              <a:rPr lang="en-US" altLang="ja-JP" sz="1200" dirty="0">
                <a:solidFill>
                  <a:srgbClr val="FF0000"/>
                </a:solidFill>
                <a:latin typeface="Arial" pitchFamily="34" charset="0"/>
              </a:rPr>
              <a:t>827           644</a:t>
            </a:r>
            <a:endParaRPr lang="ja-JP" altLang="en-US" sz="1200" dirty="0">
              <a:solidFill>
                <a:srgbClr val="FF0000"/>
              </a:solidFill>
              <a:latin typeface="Arial" pitchFamily="34" charset="0"/>
            </a:endParaRPr>
          </a:p>
        </p:txBody>
      </p:sp>
      <p:grpSp>
        <p:nvGrpSpPr>
          <p:cNvPr id="53263" name="グループ化 30"/>
          <p:cNvGrpSpPr>
            <a:grpSpLocks/>
          </p:cNvGrpSpPr>
          <p:nvPr/>
        </p:nvGrpSpPr>
        <p:grpSpPr bwMode="auto">
          <a:xfrm>
            <a:off x="5500688" y="1357313"/>
            <a:ext cx="3384550" cy="2600325"/>
            <a:chOff x="5540471" y="1071546"/>
            <a:chExt cx="3384000" cy="2600804"/>
          </a:xfrm>
        </p:grpSpPr>
        <p:pic>
          <p:nvPicPr>
            <p:cNvPr id="53266" name="Picture 3" descr="C:\Documents and Settings\torii\デスクトップ\ene2anisoD4EcnoTau0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540471" y="1071546"/>
              <a:ext cx="3384000" cy="2600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3" name="直線矢印コネクタ 22"/>
            <p:cNvCxnSpPr/>
            <p:nvPr/>
          </p:nvCxnSpPr>
          <p:spPr>
            <a:xfrm rot="10800000">
              <a:off x="6215048" y="1928954"/>
              <a:ext cx="1642796" cy="1587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rot="5400000">
              <a:off x="7201285" y="2607735"/>
              <a:ext cx="1357562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269" name="テキスト ボックス 27"/>
            <p:cNvSpPr txBox="1">
              <a:spLocks noChangeArrowheads="1"/>
            </p:cNvSpPr>
            <p:nvPr/>
          </p:nvSpPr>
          <p:spPr bwMode="auto">
            <a:xfrm>
              <a:off x="6858016" y="1549587"/>
              <a:ext cx="12884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ja-JP" sz="1400" b="1">
                  <a:solidFill>
                    <a:srgbClr val="FF0000"/>
                  </a:solidFill>
                  <a:latin typeface="Arial" pitchFamily="34" charset="0"/>
                </a:rPr>
                <a:t>~10% @1TeV</a:t>
              </a:r>
              <a:endParaRPr lang="ja-JP" altLang="en-US" sz="1400" b="1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  <p:sp>
        <p:nvSpPr>
          <p:cNvPr id="53264" name="テキスト ボックス 28"/>
          <p:cNvSpPr txBox="1">
            <a:spLocks noChangeArrowheads="1"/>
          </p:cNvSpPr>
          <p:nvPr/>
        </p:nvSpPr>
        <p:spPr bwMode="auto">
          <a:xfrm>
            <a:off x="1785938" y="5929313"/>
            <a:ext cx="8651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1200">
                <a:solidFill>
                  <a:srgbClr val="000000"/>
                </a:solidFill>
                <a:latin typeface="Comic Sans MS" pitchFamily="66" charset="0"/>
              </a:rPr>
              <a:t>Monogem</a:t>
            </a:r>
            <a:endParaRPr lang="ja-JP" altLang="en-US" sz="12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3265" name="テキスト ボックス 29"/>
          <p:cNvSpPr txBox="1">
            <a:spLocks noChangeArrowheads="1"/>
          </p:cNvSpPr>
          <p:nvPr/>
        </p:nvSpPr>
        <p:spPr bwMode="auto">
          <a:xfrm>
            <a:off x="3286125" y="5822950"/>
            <a:ext cx="10493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1200">
                <a:solidFill>
                  <a:srgbClr val="000000"/>
                </a:solidFill>
                <a:latin typeface="Comic Sans MS" pitchFamily="66" charset="0"/>
              </a:rPr>
              <a:t>Cygnus Loop</a:t>
            </a:r>
            <a:endParaRPr lang="ja-JP" altLang="en-US" sz="12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>
            <a:off x="0" y="512676"/>
            <a:ext cx="9144000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2" name="Picture 4" descr="calet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11560" cy="611560"/>
          </a:xfrm>
          <a:prstGeom prst="rect">
            <a:avLst/>
          </a:prstGeom>
          <a:noFill/>
        </p:spPr>
      </p:pic>
      <p:sp>
        <p:nvSpPr>
          <p:cNvPr id="2" name="正方形/長方形 1"/>
          <p:cNvSpPr/>
          <p:nvPr/>
        </p:nvSpPr>
        <p:spPr>
          <a:xfrm>
            <a:off x="821930" y="4633391"/>
            <a:ext cx="23099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FF6600"/>
                </a:solidFill>
              </a:rPr>
              <a:t>uniform source distribution</a:t>
            </a:r>
            <a:endParaRPr lang="ja-JP" altLang="en-US" sz="1400" dirty="0">
              <a:solidFill>
                <a:srgbClr val="FF6600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September  22, 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JPS2013A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503C4-D7E4-4639-A9D9-1FB1713D43B9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432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2" descr="f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001" y="1403684"/>
            <a:ext cx="4105275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3" descr="f4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001" y="4134184"/>
            <a:ext cx="4103688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4" descr="f3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9251" y="1444959"/>
            <a:ext cx="40322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5" descr="f6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89251" y="4134184"/>
            <a:ext cx="4176713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7" name="Text Box 6"/>
          <p:cNvSpPr txBox="1">
            <a:spLocks noChangeArrowheads="1"/>
          </p:cNvSpPr>
          <p:nvPr/>
        </p:nvSpPr>
        <p:spPr bwMode="auto">
          <a:xfrm>
            <a:off x="503548" y="0"/>
            <a:ext cx="8766175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2000" dirty="0">
                <a:latin typeface="Comic Sans MS" pitchFamily="66" charset="0"/>
              </a:rPr>
              <a:t>Model Dependence of Energy Spectrum and Nearby Source </a:t>
            </a:r>
            <a:r>
              <a:rPr lang="en-US" altLang="ja-JP" sz="2000" dirty="0" smtClean="0">
                <a:latin typeface="Comic Sans MS" pitchFamily="66" charset="0"/>
              </a:rPr>
              <a:t>Effect</a:t>
            </a:r>
          </a:p>
          <a:p>
            <a:pPr>
              <a:lnSpc>
                <a:spcPct val="130000"/>
              </a:lnSpc>
            </a:pPr>
            <a:endParaRPr lang="en-US" altLang="ja-JP" sz="1000" dirty="0" smtClean="0">
              <a:latin typeface="Comic Sans MS" pitchFamily="66" charset="0"/>
            </a:endParaRPr>
          </a:p>
          <a:p>
            <a:pPr>
              <a:lnSpc>
                <a:spcPct val="130000"/>
              </a:lnSpc>
            </a:pPr>
            <a:r>
              <a:rPr lang="en-US" altLang="ja-JP" sz="1600" dirty="0" err="1" smtClean="0">
                <a:solidFill>
                  <a:srgbClr val="0000FF"/>
                </a:solidFill>
                <a:latin typeface="Comic Sans MS" pitchFamily="66" charset="0"/>
              </a:rPr>
              <a:t>Ec</a:t>
            </a:r>
            <a:r>
              <a:rPr lang="en-US" altLang="ja-JP" sz="1600" dirty="0" smtClean="0">
                <a:solidFill>
                  <a:srgbClr val="0000FF"/>
                </a:solidFill>
                <a:latin typeface="Comic Sans MS" pitchFamily="66" charset="0"/>
              </a:rPr>
              <a:t>: Cutoff Energy    </a:t>
            </a:r>
            <a:r>
              <a:rPr lang="en-US" altLang="en-US" sz="1600" dirty="0" smtClean="0">
                <a:solidFill>
                  <a:srgbClr val="0000FF"/>
                </a:solidFill>
                <a:latin typeface="Comic Sans MS" pitchFamily="66" charset="0"/>
              </a:rPr>
              <a:t>ΔT: Acceleration Period   D: Diffusion Constant at 1 </a:t>
            </a:r>
            <a:r>
              <a:rPr lang="en-US" alt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TeV</a:t>
            </a:r>
            <a:r>
              <a:rPr lang="en-US" altLang="en-US" sz="1600" dirty="0" smtClean="0">
                <a:solidFill>
                  <a:srgbClr val="0000FF"/>
                </a:solidFill>
                <a:latin typeface="Comic Sans MS" pitchFamily="66" charset="0"/>
              </a:rPr>
              <a:t> (</a:t>
            </a:r>
            <a:r>
              <a:rPr lang="en-US" altLang="ja-JP" sz="1600" dirty="0" smtClean="0">
                <a:solidFill>
                  <a:srgbClr val="0000FF"/>
                </a:solidFill>
                <a:latin typeface="Comic Sans MS" pitchFamily="66" charset="0"/>
              </a:rPr>
              <a:t>∝</a:t>
            </a:r>
            <a:r>
              <a:rPr lang="en-US" altLang="en-US" sz="1600" dirty="0" smtClean="0">
                <a:solidFill>
                  <a:srgbClr val="0000FF"/>
                </a:solidFill>
                <a:latin typeface="Comic Sans MS" pitchFamily="66" charset="0"/>
              </a:rPr>
              <a:t>E</a:t>
            </a:r>
            <a:r>
              <a:rPr lang="en-US" altLang="en-US" sz="1600" baseline="30000" dirty="0" smtClean="0">
                <a:solidFill>
                  <a:srgbClr val="0000FF"/>
                </a:solidFill>
                <a:latin typeface="Comic Sans MS" pitchFamily="66" charset="0"/>
              </a:rPr>
              <a:t>0.6</a:t>
            </a:r>
            <a:r>
              <a:rPr lang="en-US" altLang="ja-JP" sz="1600" dirty="0" smtClean="0">
                <a:solidFill>
                  <a:srgbClr val="0000FF"/>
                </a:solidFill>
                <a:latin typeface="Comic Sans MS" pitchFamily="66" charset="0"/>
              </a:rPr>
              <a:t>)</a:t>
            </a:r>
            <a:r>
              <a:rPr lang="ja-JP" altLang="en-US" sz="1600" dirty="0" smtClean="0">
                <a:solidFill>
                  <a:srgbClr val="0000FF"/>
                </a:solidFill>
                <a:latin typeface="Comic Sans MS" pitchFamily="66" charset="0"/>
              </a:rPr>
              <a:t>　</a:t>
            </a:r>
            <a:endParaRPr lang="en-US" altLang="ja-JP" sz="16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48138" name="Rectangle 7"/>
          <p:cNvSpPr>
            <a:spLocks noChangeArrowheads="1"/>
          </p:cNvSpPr>
          <p:nvPr/>
        </p:nvSpPr>
        <p:spPr bwMode="auto">
          <a:xfrm>
            <a:off x="6837176" y="5215272"/>
            <a:ext cx="1584325" cy="936625"/>
          </a:xfrm>
          <a:prstGeom prst="rect">
            <a:avLst/>
          </a:prstGeom>
          <a:solidFill>
            <a:srgbClr val="FF000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139" name="Text Box 8"/>
          <p:cNvSpPr txBox="1">
            <a:spLocks noChangeArrowheads="1"/>
          </p:cNvSpPr>
          <p:nvPr/>
        </p:nvSpPr>
        <p:spPr bwMode="auto">
          <a:xfrm>
            <a:off x="1081628" y="1133809"/>
            <a:ext cx="32195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dirty="0" err="1">
                <a:latin typeface="Times New Roman" pitchFamily="18" charset="0"/>
              </a:rPr>
              <a:t>Ec</a:t>
            </a:r>
            <a:r>
              <a:rPr lang="en-US" altLang="ja-JP" sz="1600" b="1" dirty="0">
                <a:latin typeface="Times New Roman" pitchFamily="18" charset="0"/>
              </a:rPr>
              <a:t>=∞</a:t>
            </a:r>
            <a:r>
              <a:rPr lang="ja-JP" altLang="en-US" sz="1600" b="1" dirty="0">
                <a:latin typeface="Times New Roman" pitchFamily="18" charset="0"/>
              </a:rPr>
              <a:t>、 </a:t>
            </a:r>
            <a:r>
              <a:rPr lang="en-US" altLang="ja-JP" sz="1600" b="1" dirty="0">
                <a:latin typeface="Times New Roman" pitchFamily="18" charset="0"/>
              </a:rPr>
              <a:t>ΔT=0 </a:t>
            </a:r>
            <a:r>
              <a:rPr lang="en-US" altLang="ja-JP" sz="1600" b="1" dirty="0" err="1" smtClean="0">
                <a:latin typeface="Times New Roman" pitchFamily="18" charset="0"/>
              </a:rPr>
              <a:t>yr</a:t>
            </a:r>
            <a:r>
              <a:rPr lang="ja-JP" altLang="en-US" sz="1600" b="1" dirty="0" smtClean="0">
                <a:latin typeface="Times New Roman" pitchFamily="18" charset="0"/>
              </a:rPr>
              <a:t>、</a:t>
            </a:r>
            <a:r>
              <a:rPr lang="en-US" altLang="ja-JP" sz="1600" b="1" dirty="0" smtClean="0">
                <a:latin typeface="Times New Roman" pitchFamily="18" charset="0"/>
              </a:rPr>
              <a:t> </a:t>
            </a:r>
            <a:r>
              <a:rPr lang="en-US" altLang="ja-JP" sz="1600" b="1" dirty="0">
                <a:latin typeface="Times New Roman" pitchFamily="18" charset="0"/>
              </a:rPr>
              <a:t>Do=2x10</a:t>
            </a:r>
            <a:r>
              <a:rPr lang="en-US" altLang="ja-JP" sz="1600" b="1" baseline="30000" dirty="0">
                <a:latin typeface="Times New Roman" pitchFamily="18" charset="0"/>
              </a:rPr>
              <a:t>29 </a:t>
            </a:r>
            <a:r>
              <a:rPr lang="en-US" altLang="ja-JP" sz="1600" b="1" dirty="0">
                <a:latin typeface="Times New Roman" pitchFamily="18" charset="0"/>
              </a:rPr>
              <a:t>cm</a:t>
            </a:r>
            <a:r>
              <a:rPr lang="en-US" altLang="ja-JP" sz="1600" b="1" baseline="30000" dirty="0">
                <a:latin typeface="Times New Roman" pitchFamily="18" charset="0"/>
              </a:rPr>
              <a:t>2</a:t>
            </a:r>
            <a:r>
              <a:rPr lang="en-US" altLang="ja-JP" sz="1600" b="1" dirty="0">
                <a:latin typeface="Times New Roman" pitchFamily="18" charset="0"/>
              </a:rPr>
              <a:t>/s</a:t>
            </a:r>
          </a:p>
        </p:txBody>
      </p:sp>
      <p:sp>
        <p:nvSpPr>
          <p:cNvPr id="48140" name="Rectangle 9"/>
          <p:cNvSpPr>
            <a:spLocks noChangeArrowheads="1"/>
          </p:cNvSpPr>
          <p:nvPr/>
        </p:nvSpPr>
        <p:spPr bwMode="auto">
          <a:xfrm>
            <a:off x="6765739" y="2478422"/>
            <a:ext cx="1512887" cy="935037"/>
          </a:xfrm>
          <a:prstGeom prst="rect">
            <a:avLst/>
          </a:prstGeom>
          <a:solidFill>
            <a:srgbClr val="339966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141" name="Text Box 10"/>
          <p:cNvSpPr txBox="1">
            <a:spLocks noChangeArrowheads="1"/>
          </p:cNvSpPr>
          <p:nvPr/>
        </p:nvSpPr>
        <p:spPr bwMode="auto">
          <a:xfrm>
            <a:off x="5829114" y="1133809"/>
            <a:ext cx="16970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srgbClr val="0000CC"/>
                </a:solidFill>
                <a:latin typeface="Times New Roman" pitchFamily="18" charset="0"/>
              </a:rPr>
              <a:t>Do=5 x 10</a:t>
            </a:r>
            <a:r>
              <a:rPr lang="en-US" altLang="ja-JP" sz="1600" b="1" baseline="30000">
                <a:solidFill>
                  <a:srgbClr val="0000CC"/>
                </a:solidFill>
                <a:latin typeface="Times New Roman" pitchFamily="18" charset="0"/>
              </a:rPr>
              <a:t>29 </a:t>
            </a:r>
            <a:r>
              <a:rPr lang="en-US" altLang="ja-JP" sz="1600" b="1">
                <a:solidFill>
                  <a:srgbClr val="0000CC"/>
                </a:solidFill>
                <a:latin typeface="Times New Roman" pitchFamily="18" charset="0"/>
              </a:rPr>
              <a:t>cm</a:t>
            </a:r>
            <a:r>
              <a:rPr lang="en-US" altLang="ja-JP" sz="1600" b="1" baseline="30000">
                <a:solidFill>
                  <a:srgbClr val="0000CC"/>
                </a:solidFill>
                <a:latin typeface="Times New Roman" pitchFamily="18" charset="0"/>
              </a:rPr>
              <a:t>2</a:t>
            </a:r>
            <a:r>
              <a:rPr lang="en-US" altLang="ja-JP" sz="1600" b="1">
                <a:solidFill>
                  <a:srgbClr val="0000CC"/>
                </a:solidFill>
                <a:latin typeface="Times New Roman" pitchFamily="18" charset="0"/>
              </a:rPr>
              <a:t>/s</a:t>
            </a:r>
          </a:p>
        </p:txBody>
      </p:sp>
      <p:sp>
        <p:nvSpPr>
          <p:cNvPr id="48142" name="Text Box 11"/>
          <p:cNvSpPr txBox="1">
            <a:spLocks noChangeArrowheads="1"/>
          </p:cNvSpPr>
          <p:nvPr/>
        </p:nvSpPr>
        <p:spPr bwMode="auto">
          <a:xfrm>
            <a:off x="1941326" y="3846847"/>
            <a:ext cx="1201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srgbClr val="996600"/>
                </a:solidFill>
                <a:latin typeface="Times New Roman" pitchFamily="18" charset="0"/>
              </a:rPr>
              <a:t>Ec= 20 TeV</a:t>
            </a:r>
          </a:p>
        </p:txBody>
      </p:sp>
      <p:sp>
        <p:nvSpPr>
          <p:cNvPr id="48143" name="Rectangle 12"/>
          <p:cNvSpPr>
            <a:spLocks noChangeArrowheads="1"/>
          </p:cNvSpPr>
          <p:nvPr/>
        </p:nvSpPr>
        <p:spPr bwMode="auto">
          <a:xfrm>
            <a:off x="2733489" y="5213684"/>
            <a:ext cx="1584325" cy="936625"/>
          </a:xfrm>
          <a:prstGeom prst="rect">
            <a:avLst/>
          </a:prstGeom>
          <a:solidFill>
            <a:srgbClr val="FFCC00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144" name="Rectangle 13"/>
          <p:cNvSpPr>
            <a:spLocks noChangeArrowheads="1"/>
          </p:cNvSpPr>
          <p:nvPr/>
        </p:nvSpPr>
        <p:spPr bwMode="auto">
          <a:xfrm>
            <a:off x="2733489" y="2478422"/>
            <a:ext cx="1584325" cy="936625"/>
          </a:xfrm>
          <a:prstGeom prst="rect">
            <a:avLst/>
          </a:prstGeom>
          <a:solidFill>
            <a:srgbClr val="0000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145" name="Text Box 14"/>
          <p:cNvSpPr txBox="1">
            <a:spLocks noChangeArrowheads="1"/>
          </p:cNvSpPr>
          <p:nvPr/>
        </p:nvSpPr>
        <p:spPr bwMode="auto">
          <a:xfrm>
            <a:off x="5590800" y="3846847"/>
            <a:ext cx="22355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dirty="0" err="1">
                <a:solidFill>
                  <a:srgbClr val="FF0000"/>
                </a:solidFill>
                <a:latin typeface="Times New Roman" pitchFamily="18" charset="0"/>
              </a:rPr>
              <a:t>Ec</a:t>
            </a:r>
            <a:r>
              <a:rPr lang="en-US" altLang="ja-JP" sz="1600" b="1" dirty="0">
                <a:solidFill>
                  <a:srgbClr val="FF0000"/>
                </a:solidFill>
                <a:latin typeface="Times New Roman" pitchFamily="18" charset="0"/>
              </a:rPr>
              <a:t>=20 </a:t>
            </a:r>
            <a:r>
              <a:rPr lang="en-US" altLang="ja-JP" sz="1600" b="1" dirty="0" err="1">
                <a:solidFill>
                  <a:srgbClr val="FF0000"/>
                </a:solidFill>
                <a:latin typeface="Times New Roman" pitchFamily="18" charset="0"/>
              </a:rPr>
              <a:t>TeV</a:t>
            </a:r>
            <a:r>
              <a:rPr lang="ja-JP" altLang="en-US" sz="1600" b="1" dirty="0">
                <a:solidFill>
                  <a:srgbClr val="FF0000"/>
                </a:solidFill>
                <a:latin typeface="Times New Roman" pitchFamily="18" charset="0"/>
              </a:rPr>
              <a:t>、 </a:t>
            </a:r>
            <a:r>
              <a:rPr lang="en-US" altLang="ja-JP" sz="1600" b="1" dirty="0">
                <a:solidFill>
                  <a:srgbClr val="FF0000"/>
                </a:solidFill>
                <a:latin typeface="Times New Roman" pitchFamily="18" charset="0"/>
              </a:rPr>
              <a:t>ΔT</a:t>
            </a:r>
            <a:r>
              <a:rPr lang="en-US" altLang="ja-JP" sz="1600" b="1" dirty="0" smtClean="0">
                <a:solidFill>
                  <a:srgbClr val="FF0000"/>
                </a:solidFill>
                <a:latin typeface="Times New Roman" pitchFamily="18" charset="0"/>
              </a:rPr>
              <a:t>=10</a:t>
            </a:r>
            <a:r>
              <a:rPr lang="en-US" altLang="ja-JP" sz="16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altLang="ja-JP" sz="1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ja-JP" sz="1600" b="1" dirty="0" err="1">
                <a:solidFill>
                  <a:srgbClr val="FF0000"/>
                </a:solidFill>
                <a:latin typeface="Times New Roman" pitchFamily="18" charset="0"/>
              </a:rPr>
              <a:t>yr</a:t>
            </a:r>
            <a:endParaRPr lang="en-US" altLang="ja-JP" sz="1600" b="1" dirty="0">
              <a:latin typeface="Times New Roman" pitchFamily="18" charset="0"/>
            </a:endParaRPr>
          </a:p>
        </p:txBody>
      </p:sp>
      <p:sp>
        <p:nvSpPr>
          <p:cNvPr id="48146" name="Text Box 15"/>
          <p:cNvSpPr txBox="1">
            <a:spLocks noChangeArrowheads="1"/>
          </p:cNvSpPr>
          <p:nvPr/>
        </p:nvSpPr>
        <p:spPr bwMode="auto">
          <a:xfrm>
            <a:off x="6319651" y="6439234"/>
            <a:ext cx="2536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ＭＳ Ｐゴシック" pitchFamily="50" charset="-128"/>
              </a:rPr>
              <a:t>Kobayashi et al. </a:t>
            </a:r>
            <a:r>
              <a:rPr lang="en-US" altLang="ja-JP" sz="1600" dirty="0" err="1">
                <a:latin typeface="ＭＳ Ｐゴシック" pitchFamily="50" charset="-128"/>
              </a:rPr>
              <a:t>ApJ</a:t>
            </a:r>
            <a:r>
              <a:rPr lang="en-US" altLang="ja-JP" sz="1600" dirty="0">
                <a:latin typeface="ＭＳ Ｐゴシック" pitchFamily="50" charset="-128"/>
              </a:rPr>
              <a:t> (2004)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79612" y="1844824"/>
            <a:ext cx="15508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>
                <a:solidFill>
                  <a:srgbClr val="FF6600"/>
                </a:solidFill>
              </a:rPr>
              <a:t>uniform source distribution</a:t>
            </a:r>
            <a:endParaRPr kumimoji="1" lang="ja-JP" altLang="en-US" sz="900" dirty="0">
              <a:solidFill>
                <a:srgbClr val="FF6600"/>
              </a:solidFill>
            </a:endParaRP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8" name="Picture 4" descr="calet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56692" cy="656692"/>
          </a:xfrm>
          <a:prstGeom prst="rect">
            <a:avLst/>
          </a:prstGeom>
          <a:noFill/>
        </p:spPr>
      </p:pic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DD1F0E-730E-4E07-9327-A26C306EC877}" type="slidenum">
              <a:rPr lang="ja-JP" altLang="en-US" smtClean="0"/>
              <a:pPr>
                <a:defRPr/>
              </a:pPr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07053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467544" y="3897052"/>
            <a:ext cx="8244916" cy="2774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l" defTabSz="4572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p"/>
            </a:pPr>
            <a:r>
              <a:rPr kumimoji="0" lang="en-US" altLang="ja-JP" sz="1600" dirty="0">
                <a:solidFill>
                  <a:prstClr val="black"/>
                </a:solidFill>
                <a:latin typeface="Comic Sans MS"/>
                <a:ea typeface="ＭＳ Ｐゴシック" pitchFamily="-104" charset="-128"/>
                <a:cs typeface="Comic Sans MS"/>
              </a:rPr>
              <a:t>It is now relatively well established that there is an enhancement in the electron energy spectrum </a:t>
            </a:r>
            <a:r>
              <a:rPr kumimoji="0" lang="en-US" altLang="ja-JP" sz="1600" dirty="0" smtClean="0">
                <a:solidFill>
                  <a:prstClr val="black"/>
                </a:solidFill>
                <a:latin typeface="Comic Sans MS"/>
                <a:ea typeface="ＭＳ Ｐゴシック" pitchFamily="-104" charset="-128"/>
                <a:cs typeface="Comic Sans MS"/>
              </a:rPr>
              <a:t>in the </a:t>
            </a:r>
            <a:r>
              <a:rPr kumimoji="0" lang="en-US" altLang="ja-JP" sz="1600" dirty="0">
                <a:solidFill>
                  <a:prstClr val="black"/>
                </a:solidFill>
                <a:latin typeface="Comic Sans MS"/>
                <a:ea typeface="ＭＳ Ｐゴシック" pitchFamily="-104" charset="-128"/>
                <a:cs typeface="Comic Sans MS"/>
              </a:rPr>
              <a:t>2</a:t>
            </a:r>
            <a:r>
              <a:rPr kumimoji="0" lang="en-US" altLang="ja-JP" sz="1600" dirty="0" smtClean="0">
                <a:solidFill>
                  <a:prstClr val="black"/>
                </a:solidFill>
                <a:latin typeface="Comic Sans MS"/>
                <a:ea typeface="ＭＳ Ｐゴシック" pitchFamily="-104" charset="-128"/>
                <a:cs typeface="Comic Sans MS"/>
              </a:rPr>
              <a:t>00 </a:t>
            </a:r>
            <a:r>
              <a:rPr kumimoji="0" lang="en-US" altLang="ja-JP" sz="1600" dirty="0">
                <a:solidFill>
                  <a:prstClr val="black"/>
                </a:solidFill>
                <a:latin typeface="Comic Sans MS"/>
                <a:ea typeface="ＭＳ Ｐゴシック" pitchFamily="-104" charset="-128"/>
                <a:cs typeface="Comic Sans MS"/>
              </a:rPr>
              <a:t>~1000 </a:t>
            </a:r>
            <a:r>
              <a:rPr kumimoji="0" lang="en-US" altLang="ja-JP" sz="1600" dirty="0" err="1">
                <a:solidFill>
                  <a:prstClr val="black"/>
                </a:solidFill>
                <a:latin typeface="Comic Sans MS"/>
                <a:ea typeface="ＭＳ Ｐゴシック" pitchFamily="-104" charset="-128"/>
                <a:cs typeface="Comic Sans MS"/>
              </a:rPr>
              <a:t>GeV</a:t>
            </a:r>
            <a:r>
              <a:rPr kumimoji="0" lang="en-US" altLang="ja-JP" sz="1600" dirty="0">
                <a:solidFill>
                  <a:prstClr val="black"/>
                </a:solidFill>
                <a:latin typeface="Comic Sans MS"/>
                <a:ea typeface="ＭＳ Ｐゴシック" pitchFamily="-104" charset="-128"/>
                <a:cs typeface="Comic Sans MS"/>
              </a:rPr>
              <a:t> energy </a:t>
            </a:r>
            <a:r>
              <a:rPr kumimoji="0" lang="en-US" altLang="ja-JP" sz="1600" dirty="0" smtClean="0">
                <a:solidFill>
                  <a:prstClr val="black"/>
                </a:solidFill>
                <a:latin typeface="Comic Sans MS"/>
                <a:ea typeface="ＭＳ Ｐゴシック" pitchFamily="-104" charset="-128"/>
                <a:cs typeface="Comic Sans MS"/>
              </a:rPr>
              <a:t>range, </a:t>
            </a:r>
            <a:r>
              <a:rPr kumimoji="0" lang="en-US" altLang="ja-JP" sz="1600" dirty="0" smtClean="0">
                <a:solidFill>
                  <a:srgbClr val="FF0000"/>
                </a:solidFill>
                <a:latin typeface="Comic Sans MS"/>
                <a:ea typeface="ＭＳ Ｐゴシック" pitchFamily="-104" charset="-128"/>
                <a:cs typeface="Comic Sans MS"/>
              </a:rPr>
              <a:t>which is not expected for a uniform distribution of sources in Galaxy.  Source </a:t>
            </a:r>
            <a:r>
              <a:rPr kumimoji="0" lang="en-US" altLang="ja-JP" sz="1600" dirty="0">
                <a:solidFill>
                  <a:srgbClr val="FF0000"/>
                </a:solidFill>
                <a:latin typeface="Comic Sans MS"/>
                <a:ea typeface="ＭＳ Ｐゴシック" pitchFamily="-104" charset="-128"/>
                <a:cs typeface="Comic Sans MS"/>
              </a:rPr>
              <a:t>c</a:t>
            </a:r>
            <a:r>
              <a:rPr kumimoji="0" lang="en-US" altLang="ja-JP" sz="1600" dirty="0" smtClean="0">
                <a:solidFill>
                  <a:srgbClr val="FF0000"/>
                </a:solidFill>
                <a:latin typeface="Comic Sans MS"/>
                <a:ea typeface="ＭＳ Ｐゴシック" pitchFamily="-104" charset="-128"/>
                <a:cs typeface="Comic Sans MS"/>
              </a:rPr>
              <a:t>andidates are suggested to be   nearby </a:t>
            </a:r>
            <a:r>
              <a:rPr kumimoji="0" lang="en-US" altLang="ja-JP" sz="1600" dirty="0">
                <a:solidFill>
                  <a:srgbClr val="FF0000"/>
                </a:solidFill>
                <a:latin typeface="Comic Sans MS"/>
                <a:ea typeface="ＭＳ Ｐゴシック" pitchFamily="-104" charset="-128"/>
                <a:cs typeface="Comic Sans MS"/>
              </a:rPr>
              <a:t>p</a:t>
            </a:r>
            <a:r>
              <a:rPr kumimoji="0" lang="en-US" altLang="ja-JP" sz="1600" dirty="0" smtClean="0">
                <a:solidFill>
                  <a:srgbClr val="FF0000"/>
                </a:solidFill>
                <a:latin typeface="Comic Sans MS"/>
                <a:ea typeface="ＭＳ Ｐゴシック" pitchFamily="-104" charset="-128"/>
                <a:cs typeface="Comic Sans MS"/>
              </a:rPr>
              <a:t>ulsars or dark </a:t>
            </a:r>
            <a:r>
              <a:rPr kumimoji="0" lang="en-US" altLang="ja-JP" sz="1600" dirty="0">
                <a:solidFill>
                  <a:srgbClr val="FF0000"/>
                </a:solidFill>
                <a:latin typeface="Comic Sans MS"/>
                <a:ea typeface="ＭＳ Ｐゴシック" pitchFamily="-104" charset="-128"/>
                <a:cs typeface="Comic Sans MS"/>
              </a:rPr>
              <a:t>m</a:t>
            </a:r>
            <a:r>
              <a:rPr kumimoji="0" lang="en-US" altLang="ja-JP" sz="1600" dirty="0" smtClean="0">
                <a:solidFill>
                  <a:srgbClr val="FF0000"/>
                </a:solidFill>
                <a:latin typeface="Comic Sans MS"/>
                <a:ea typeface="ＭＳ Ｐゴシック" pitchFamily="-104" charset="-128"/>
                <a:cs typeface="Comic Sans MS"/>
              </a:rPr>
              <a:t>atter. </a:t>
            </a:r>
            <a:endParaRPr kumimoji="0" lang="en-US" altLang="ja-JP" sz="1600" dirty="0">
              <a:solidFill>
                <a:srgbClr val="FF0000"/>
              </a:solidFill>
              <a:latin typeface="Comic Sans MS"/>
              <a:ea typeface="ＭＳ Ｐゴシック" pitchFamily="-104" charset="-128"/>
              <a:cs typeface="Comic Sans MS"/>
            </a:endParaRPr>
          </a:p>
          <a:p>
            <a:pPr marL="285750" lvl="0" indent="-285750" algn="l" defTabSz="4572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Wingdings" charset="2"/>
              <a:buChar char="p"/>
            </a:pPr>
            <a:r>
              <a:rPr kumimoji="0" lang="en-US" altLang="ja-JP" sz="1600" dirty="0">
                <a:solidFill>
                  <a:prstClr val="black"/>
                </a:solidFill>
                <a:latin typeface="Comic Sans MS"/>
                <a:ea typeface="ＭＳ Ｐゴシック" pitchFamily="-104" charset="-128"/>
                <a:cs typeface="Comic Sans MS"/>
              </a:rPr>
              <a:t>ATIC, Fermi-</a:t>
            </a:r>
            <a:r>
              <a:rPr kumimoji="0" lang="en-US" altLang="ja-JP" sz="1600" dirty="0" smtClean="0">
                <a:solidFill>
                  <a:prstClr val="black"/>
                </a:solidFill>
                <a:latin typeface="Comic Sans MS"/>
                <a:ea typeface="ＭＳ Ｐゴシック" pitchFamily="-104" charset="-128"/>
                <a:cs typeface="Comic Sans MS"/>
              </a:rPr>
              <a:t>LAT and HESS all </a:t>
            </a:r>
            <a:r>
              <a:rPr kumimoji="0" lang="en-US" altLang="ja-JP" sz="1600" dirty="0">
                <a:solidFill>
                  <a:prstClr val="black"/>
                </a:solidFill>
                <a:latin typeface="Comic Sans MS"/>
                <a:ea typeface="ＭＳ Ｐゴシック" pitchFamily="-104" charset="-128"/>
                <a:cs typeface="Comic Sans MS"/>
              </a:rPr>
              <a:t>see an </a:t>
            </a:r>
            <a:r>
              <a:rPr kumimoji="0" lang="en-US" altLang="ja-JP" sz="1600" dirty="0" smtClean="0">
                <a:solidFill>
                  <a:prstClr val="black"/>
                </a:solidFill>
                <a:latin typeface="Comic Sans MS"/>
                <a:ea typeface="ＭＳ Ｐゴシック" pitchFamily="-104" charset="-128"/>
                <a:cs typeface="Comic Sans MS"/>
              </a:rPr>
              <a:t>enhancement</a:t>
            </a:r>
            <a:r>
              <a:rPr kumimoji="0" lang="en-US" altLang="ja-JP" sz="1600" dirty="0">
                <a:solidFill>
                  <a:prstClr val="black"/>
                </a:solidFill>
                <a:latin typeface="Comic Sans MS"/>
                <a:ea typeface="ＭＳ Ｐゴシック" pitchFamily="-104" charset="-128"/>
                <a:cs typeface="Comic Sans MS"/>
              </a:rPr>
              <a:t>, but experiment limitations preclude a complete characterization of the feature</a:t>
            </a:r>
            <a:r>
              <a:rPr kumimoji="0" lang="en-US" altLang="ja-JP" sz="1600" dirty="0" smtClean="0">
                <a:solidFill>
                  <a:prstClr val="black"/>
                </a:solidFill>
                <a:latin typeface="Comic Sans MS"/>
                <a:ea typeface="ＭＳ Ｐゴシック" pitchFamily="-104" charset="-128"/>
                <a:cs typeface="Comic Sans MS"/>
              </a:rPr>
              <a:t>.</a:t>
            </a:r>
          </a:p>
          <a:p>
            <a:pPr marL="285750" lvl="0" indent="-285750" algn="l" defTabSz="4572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Wingdings" charset="2"/>
              <a:buChar char="p"/>
            </a:pPr>
            <a:r>
              <a:rPr kumimoji="0" lang="en-US" altLang="ja-JP" sz="1600" dirty="0" smtClean="0">
                <a:solidFill>
                  <a:prstClr val="black"/>
                </a:solidFill>
                <a:latin typeface="Comic Sans MS"/>
                <a:ea typeface="ＭＳ Ｐゴシック" pitchFamily="-104" charset="-128"/>
                <a:cs typeface="Comic Sans MS"/>
              </a:rPr>
              <a:t>Recent AMS-02 observations are consistent with Fermi-LAT above 100 </a:t>
            </a:r>
            <a:r>
              <a:rPr kumimoji="0" lang="en-US" altLang="ja-JP" sz="1600" dirty="0" err="1" smtClean="0">
                <a:solidFill>
                  <a:prstClr val="black"/>
                </a:solidFill>
                <a:latin typeface="Comic Sans MS"/>
                <a:ea typeface="ＭＳ Ｐゴシック" pitchFamily="-104" charset="-128"/>
                <a:cs typeface="Comic Sans MS"/>
              </a:rPr>
              <a:t>GeV</a:t>
            </a:r>
            <a:r>
              <a:rPr kumimoji="0" lang="en-US" altLang="ja-JP" sz="1600" dirty="0" smtClean="0">
                <a:solidFill>
                  <a:prstClr val="black"/>
                </a:solidFill>
                <a:latin typeface="Comic Sans MS"/>
                <a:ea typeface="ＭＳ Ｐゴシック" pitchFamily="-104" charset="-128"/>
                <a:cs typeface="Comic Sans MS"/>
              </a:rPr>
              <a:t>, but a systematic discrepancy exists in the 10-100 </a:t>
            </a:r>
            <a:r>
              <a:rPr kumimoji="0" lang="en-US" altLang="ja-JP" sz="1600" dirty="0" err="1" smtClean="0">
                <a:solidFill>
                  <a:prstClr val="black"/>
                </a:solidFill>
                <a:latin typeface="Comic Sans MS"/>
                <a:ea typeface="ＭＳ Ｐゴシック" pitchFamily="-104" charset="-128"/>
                <a:cs typeface="Comic Sans MS"/>
              </a:rPr>
              <a:t>GeV</a:t>
            </a:r>
            <a:r>
              <a:rPr kumimoji="0" lang="en-US" altLang="ja-JP" sz="1600" dirty="0" smtClean="0">
                <a:solidFill>
                  <a:prstClr val="black"/>
                </a:solidFill>
                <a:latin typeface="Comic Sans MS"/>
                <a:ea typeface="ＭＳ Ｐゴシック" pitchFamily="-104" charset="-128"/>
                <a:cs typeface="Comic Sans MS"/>
              </a:rPr>
              <a:t> range .</a:t>
            </a:r>
          </a:p>
          <a:p>
            <a:pPr marL="285750" indent="-285750" algn="l" defTabSz="4572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Wingdings" charset="2"/>
              <a:buChar char="p"/>
            </a:pPr>
            <a:r>
              <a:rPr lang="en-US" altLang="ja-JP" sz="1600" dirty="0" smtClean="0">
                <a:latin typeface="Comic Sans MS"/>
                <a:ea typeface="ＭＳ Ｐゴシック" pitchFamily="-104" charset="-128"/>
                <a:cs typeface="Comic Sans MS"/>
              </a:rPr>
              <a:t>The </a:t>
            </a:r>
            <a:r>
              <a:rPr lang="en-US" altLang="ja-JP" sz="1600" dirty="0">
                <a:latin typeface="Comic Sans MS"/>
                <a:ea typeface="ＭＳ Ｐゴシック" pitchFamily="-104" charset="-128"/>
                <a:cs typeface="Comic Sans MS"/>
              </a:rPr>
              <a:t>exact shape of the spectral feature </a:t>
            </a:r>
            <a:r>
              <a:rPr lang="en-US" altLang="ja-JP" sz="1600" dirty="0" smtClean="0">
                <a:latin typeface="Comic Sans MS"/>
                <a:ea typeface="ＭＳ Ｐゴシック" pitchFamily="-104" charset="-128"/>
                <a:cs typeface="Comic Sans MS"/>
              </a:rPr>
              <a:t>needs </a:t>
            </a:r>
            <a:r>
              <a:rPr lang="en-US" altLang="ja-JP" sz="1600" dirty="0">
                <a:latin typeface="Comic Sans MS"/>
                <a:ea typeface="ＭＳ Ｐゴシック" pitchFamily="-104" charset="-128"/>
                <a:cs typeface="Comic Sans MS"/>
              </a:rPr>
              <a:t>to be refined and details of this shape may help identify the source of the energetic electrons</a:t>
            </a:r>
            <a:r>
              <a:rPr lang="en-US" altLang="ja-JP" sz="1600" dirty="0" smtClean="0">
                <a:latin typeface="Comic Sans MS"/>
                <a:ea typeface="ＭＳ Ｐゴシック" pitchFamily="-104" charset="-128"/>
                <a:cs typeface="Comic Sans MS"/>
              </a:rPr>
              <a:t>.</a:t>
            </a:r>
            <a:endParaRPr lang="en-US" altLang="ja-JP" sz="1600" dirty="0">
              <a:latin typeface="Comic Sans MS"/>
              <a:ea typeface="ＭＳ Ｐゴシック" pitchFamily="-104" charset="-128"/>
              <a:cs typeface="Comic Sans M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-16160" y="15280"/>
            <a:ext cx="9289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Comic Sans MS"/>
                <a:cs typeface="Comic Sans MS"/>
              </a:rPr>
              <a:t>Recent results of electron and positron observations</a:t>
            </a:r>
            <a:r>
              <a:rPr lang="en-US" altLang="ja-JP" sz="2000" dirty="0" smtClean="0">
                <a:latin typeface="Comic Sans MS"/>
                <a:cs typeface="Comic Sans MS"/>
              </a:rPr>
              <a:t> 1-1000 </a:t>
            </a:r>
            <a:r>
              <a:rPr lang="en-US" altLang="ja-JP" sz="2000" dirty="0" err="1" smtClean="0">
                <a:latin typeface="Comic Sans MS"/>
                <a:cs typeface="Comic Sans MS"/>
              </a:rPr>
              <a:t>GeV</a:t>
            </a:r>
            <a:r>
              <a:rPr kumimoji="1" lang="en-US" altLang="ja-JP" sz="2000" dirty="0" smtClean="0">
                <a:latin typeface="Comic Sans MS"/>
                <a:cs typeface="Comic Sans MS"/>
              </a:rPr>
              <a:t>  </a:t>
            </a:r>
            <a:endParaRPr kumimoji="1" lang="ja-JP" altLang="en-US" sz="2000" dirty="0">
              <a:latin typeface="Comic Sans MS"/>
              <a:cs typeface="Comic Sans MS"/>
            </a:endParaRPr>
          </a:p>
        </p:txBody>
      </p:sp>
      <p:pic>
        <p:nvPicPr>
          <p:cNvPr id="15" name="Picture 1" descr="E3_newexp_nogri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893" y="1124744"/>
            <a:ext cx="4195579" cy="275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図 16" descr="es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4297741" cy="2916324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-289048" y="548680"/>
            <a:ext cx="943304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Something interesting in the </a:t>
            </a:r>
            <a:r>
              <a:rPr lang="en-US" altLang="ja-JP" sz="1600" b="1" dirty="0">
                <a:solidFill>
                  <a:srgbClr val="FF0000"/>
                </a:solidFill>
                <a:latin typeface="Comic Sans MS"/>
                <a:cs typeface="Comic Sans MS"/>
              </a:rPr>
              <a:t>electron energy </a:t>
            </a:r>
            <a:r>
              <a:rPr lang="en-US" altLang="ja-JP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spectrum below 1 </a:t>
            </a:r>
            <a:r>
              <a:rPr lang="en-US" altLang="ja-JP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TeV</a:t>
            </a:r>
            <a:endParaRPr lang="en-US" altLang="ja-JP" sz="16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is revealed by accurate measurements with high statistics</a:t>
            </a:r>
            <a:endParaRPr lang="en-US" altLang="ja-JP" sz="1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0" y="512676"/>
            <a:ext cx="9144000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768244" y="148478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AMS-02</a:t>
            </a:r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2843808" y="1412776"/>
            <a:ext cx="1044116" cy="936104"/>
          </a:xfrm>
          <a:prstGeom prst="ellipse">
            <a:avLst/>
          </a:prstGeom>
          <a:solidFill>
            <a:srgbClr val="FF6600">
              <a:alpha val="9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DD1F0E-730E-4E07-9327-A26C306EC877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6264188" y="2024844"/>
            <a:ext cx="1044116" cy="936104"/>
          </a:xfrm>
          <a:prstGeom prst="ellipse">
            <a:avLst/>
          </a:prstGeom>
          <a:solidFill>
            <a:srgbClr val="FF6600">
              <a:alpha val="9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9810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611560" y="764704"/>
            <a:ext cx="6984776" cy="1426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ja-JP" dirty="0" smtClean="0">
                <a:latin typeface="Comic Sans MS"/>
                <a:ea typeface="ＭＳ Ｐゴシック" pitchFamily="-104" charset="-128"/>
                <a:cs typeface="Comic Sans MS"/>
              </a:rPr>
              <a:t>AMS-02 observed: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altLang="ja-JP" dirty="0" smtClean="0">
                <a:latin typeface="Comic Sans MS"/>
                <a:cs typeface="Comic Sans MS"/>
              </a:rPr>
              <a:t>Steady </a:t>
            </a:r>
            <a:r>
              <a:rPr lang="en-US" altLang="ja-JP" dirty="0">
                <a:latin typeface="Comic Sans MS"/>
                <a:cs typeface="Comic Sans MS"/>
              </a:rPr>
              <a:t>increase </a:t>
            </a:r>
            <a:r>
              <a:rPr lang="en-US" altLang="ja-JP" dirty="0" smtClean="0">
                <a:latin typeface="Comic Sans MS"/>
                <a:cs typeface="Comic Sans MS"/>
              </a:rPr>
              <a:t>from 10 to ~ </a:t>
            </a:r>
            <a:r>
              <a:rPr lang="en-US" altLang="ja-JP" dirty="0">
                <a:latin typeface="Comic Sans MS"/>
                <a:cs typeface="Comic Sans MS"/>
              </a:rPr>
              <a:t>250 </a:t>
            </a:r>
            <a:r>
              <a:rPr lang="en-US" altLang="ja-JP" dirty="0" err="1">
                <a:latin typeface="Comic Sans MS"/>
                <a:cs typeface="Comic Sans MS"/>
              </a:rPr>
              <a:t>GeV</a:t>
            </a:r>
            <a:r>
              <a:rPr lang="en-US" altLang="ja-JP" dirty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with slope decreasing </a:t>
            </a:r>
            <a:r>
              <a:rPr lang="en-US" altLang="ja-JP" dirty="0">
                <a:latin typeface="Comic Sans MS"/>
                <a:cs typeface="Comic Sans MS"/>
              </a:rPr>
              <a:t>by an order of </a:t>
            </a:r>
            <a:r>
              <a:rPr lang="en-US" altLang="ja-JP" dirty="0" smtClean="0">
                <a:latin typeface="Comic Sans MS"/>
                <a:cs typeface="Comic Sans MS"/>
              </a:rPr>
              <a:t>magnitude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altLang="ja-JP" dirty="0">
                <a:latin typeface="Comic Sans MS"/>
                <a:cs typeface="Comic Sans MS"/>
              </a:rPr>
              <a:t>No fine </a:t>
            </a:r>
            <a:r>
              <a:rPr lang="en-US" altLang="ja-JP" dirty="0" smtClean="0">
                <a:latin typeface="Comic Sans MS"/>
                <a:cs typeface="Comic Sans MS"/>
              </a:rPr>
              <a:t>structure, consistent </a:t>
            </a:r>
            <a:r>
              <a:rPr lang="en-US" altLang="ja-JP" dirty="0">
                <a:latin typeface="Comic Sans MS"/>
                <a:cs typeface="Comic Sans MS"/>
              </a:rPr>
              <a:t>with sum of diffuse spectrum and </a:t>
            </a:r>
            <a:r>
              <a:rPr lang="en-US" altLang="ja-JP" dirty="0" smtClean="0">
                <a:latin typeface="Comic Sans MS"/>
                <a:cs typeface="Comic Sans MS"/>
              </a:rPr>
              <a:t>a </a:t>
            </a:r>
            <a:r>
              <a:rPr lang="en-US" altLang="ja-JP" dirty="0">
                <a:latin typeface="Comic Sans MS"/>
                <a:cs typeface="Comic Sans MS"/>
              </a:rPr>
              <a:t>single common power law </a:t>
            </a:r>
            <a:r>
              <a:rPr lang="en-US" altLang="ja-JP" dirty="0" smtClean="0">
                <a:latin typeface="Comic Sans MS"/>
                <a:cs typeface="Comic Sans MS"/>
              </a:rPr>
              <a:t>source.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36912"/>
            <a:ext cx="4527803" cy="347496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835696" y="116632"/>
            <a:ext cx="4728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Comic Sans MS"/>
                <a:cs typeface="Comic Sans MS"/>
              </a:rPr>
              <a:t>Positron fraction from AMS-02</a:t>
            </a:r>
            <a:endParaRPr kumimoji="1" lang="ja-JP" altLang="en-US" sz="2400" dirty="0">
              <a:latin typeface="Comic Sans MS"/>
              <a:cs typeface="Comic Sans M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968044" y="2600908"/>
            <a:ext cx="4175956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dirty="0" smtClean="0">
                <a:latin typeface="Comic Sans MS"/>
                <a:cs typeface="Comic Sans MS"/>
              </a:rPr>
              <a:t>The positron fraction is higher by about one-order of magnitude at 100 </a:t>
            </a:r>
            <a:r>
              <a:rPr kumimoji="1" lang="en-US" altLang="ja-JP" sz="1600" dirty="0" err="1" smtClean="0">
                <a:latin typeface="Comic Sans MS"/>
                <a:cs typeface="Comic Sans MS"/>
              </a:rPr>
              <a:t>GeV</a:t>
            </a:r>
            <a:r>
              <a:rPr lang="en-US" altLang="ja-JP" sz="1600" dirty="0">
                <a:latin typeface="Comic Sans MS"/>
                <a:cs typeface="Comic Sans MS"/>
              </a:rPr>
              <a:t> </a:t>
            </a:r>
            <a:r>
              <a:rPr lang="en-US" altLang="ja-JP" sz="1600" dirty="0" smtClean="0">
                <a:latin typeface="Comic Sans MS"/>
                <a:cs typeface="Comic Sans MS"/>
              </a:rPr>
              <a:t>than predicted for secondary positrons by a widely used CR propagation model.</a:t>
            </a:r>
            <a:endParaRPr kumimoji="1" lang="en-US" altLang="ja-JP" sz="1600" dirty="0" smtClean="0">
              <a:latin typeface="Comic Sans MS"/>
              <a:cs typeface="Comic Sans MS"/>
            </a:endParaRPr>
          </a:p>
          <a:p>
            <a:pPr algn="l"/>
            <a:endParaRPr lang="en-US" altLang="ja-JP" dirty="0">
              <a:latin typeface="Comic Sans MS"/>
              <a:cs typeface="Comic Sans MS"/>
            </a:endParaRPr>
          </a:p>
          <a:p>
            <a:pPr algn="l">
              <a:spcBef>
                <a:spcPts val="600"/>
              </a:spcBef>
            </a:pPr>
            <a:r>
              <a:rPr kumimoji="1" lang="en-US" altLang="ja-JP" sz="1600" dirty="0" smtClean="0">
                <a:latin typeface="Comic Sans MS"/>
                <a:cs typeface="Comic Sans MS"/>
              </a:rPr>
              <a:t>Possible solutions:</a:t>
            </a:r>
          </a:p>
          <a:p>
            <a:pPr marL="342900" indent="-342900" algn="l">
              <a:spcBef>
                <a:spcPts val="600"/>
              </a:spcBef>
              <a:buFont typeface="+mj-lt"/>
              <a:buAutoNum type="arabicPeriod"/>
            </a:pPr>
            <a:r>
              <a:rPr lang="en-US" altLang="ja-JP" sz="1600" dirty="0" smtClean="0">
                <a:latin typeface="Comic Sans MS"/>
                <a:cs typeface="Comic Sans MS"/>
              </a:rPr>
              <a:t>New primary sources of positrons</a:t>
            </a:r>
          </a:p>
          <a:p>
            <a:pPr marL="520700" indent="-292100" algn="l">
              <a:spcBef>
                <a:spcPts val="600"/>
              </a:spcBef>
            </a:pPr>
            <a:r>
              <a:rPr lang="en-US" altLang="ja-JP" sz="1600" dirty="0">
                <a:latin typeface="Comic Sans MS"/>
                <a:cs typeface="Comic Sans MS"/>
              </a:rPr>
              <a:t> </a:t>
            </a:r>
            <a:r>
              <a:rPr lang="en-US" altLang="ja-JP" sz="1600" dirty="0" smtClean="0">
                <a:latin typeface="Comic Sans MS"/>
                <a:cs typeface="Comic Sans MS"/>
              </a:rPr>
              <a:t> - Annihilation of dark matter</a:t>
            </a:r>
          </a:p>
          <a:p>
            <a:pPr marL="520700" indent="-292100" algn="l">
              <a:spcBef>
                <a:spcPts val="600"/>
              </a:spcBef>
            </a:pPr>
            <a:r>
              <a:rPr lang="en-US" altLang="ja-JP" sz="1600" dirty="0" smtClean="0">
                <a:latin typeface="Comic Sans MS"/>
                <a:cs typeface="Comic Sans MS"/>
              </a:rPr>
              <a:t>  - Positron production and acceleration by pulsars</a:t>
            </a:r>
            <a:br>
              <a:rPr lang="en-US" altLang="ja-JP" sz="1600" dirty="0" smtClean="0">
                <a:latin typeface="Comic Sans MS"/>
                <a:cs typeface="Comic Sans MS"/>
              </a:rPr>
            </a:br>
            <a:endParaRPr lang="en-US" altLang="ja-JP" sz="1600" dirty="0" smtClean="0">
              <a:latin typeface="Comic Sans MS"/>
              <a:cs typeface="Comic Sans MS"/>
            </a:endParaRPr>
          </a:p>
          <a:p>
            <a:pPr marL="228600" indent="-228600" algn="l">
              <a:spcBef>
                <a:spcPts val="0"/>
              </a:spcBef>
              <a:buAutoNum type="arabicPeriod" startAt="2"/>
            </a:pPr>
            <a:r>
              <a:rPr lang="en-US" altLang="ja-JP" sz="1600" dirty="0" smtClean="0">
                <a:latin typeface="Comic Sans MS"/>
                <a:cs typeface="Comic Sans MS"/>
              </a:rPr>
              <a:t>Modifications of Galactic cosmic-ray </a:t>
            </a:r>
          </a:p>
          <a:p>
            <a:pPr marL="228600" indent="-228600" algn="l">
              <a:spcBef>
                <a:spcPts val="0"/>
              </a:spcBef>
            </a:pPr>
            <a:r>
              <a:rPr lang="en-US" altLang="ja-JP" sz="1600" dirty="0">
                <a:latin typeface="Comic Sans MS"/>
                <a:cs typeface="Comic Sans MS"/>
              </a:rPr>
              <a:t> </a:t>
            </a:r>
            <a:r>
              <a:rPr lang="en-US" altLang="ja-JP" sz="1600" dirty="0" smtClean="0">
                <a:latin typeface="Comic Sans MS"/>
                <a:cs typeface="Comic Sans MS"/>
              </a:rPr>
              <a:t>   propagation model</a:t>
            </a:r>
          </a:p>
          <a:p>
            <a:pPr algn="l">
              <a:spcBef>
                <a:spcPts val="600"/>
              </a:spcBef>
            </a:pPr>
            <a:r>
              <a:rPr kumimoji="1" lang="en-US" altLang="ja-JP" dirty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  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0" y="692696"/>
            <a:ext cx="9144000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ja-JP" smtClean="0"/>
              <a:t>JPS2013A</a:t>
            </a:r>
            <a:endParaRPr lang="ja-JP" altLang="en-US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DD1F0E-730E-4E07-9327-A26C306EC877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49745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575557" y="4676944"/>
            <a:ext cx="8136903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Fits of the </a:t>
            </a:r>
            <a:r>
              <a:rPr lang="en-US" altLang="ja-JP" sz="1400" b="1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Generic Source Spectrum </a:t>
            </a:r>
            <a:r>
              <a:rPr lang="en-US" altLang="ja-JP" sz="14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(</a:t>
            </a:r>
            <a:r>
              <a:rPr lang="en-US" altLang="ja-JP" sz="1400" b="1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dashed red line, background flux solid red line</a:t>
            </a:r>
            <a:r>
              <a:rPr lang="en-US" altLang="ja-JP" sz="1400" b="1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)</a:t>
            </a:r>
            <a:r>
              <a:rPr lang="en-US" altLang="ja-JP" sz="14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 and </a:t>
            </a:r>
            <a:r>
              <a:rPr lang="en-US" altLang="ja-JP" sz="1400" b="1" dirty="0" err="1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Kaluza</a:t>
            </a:r>
            <a:r>
              <a:rPr lang="en-US" altLang="ja-JP" sz="1400" b="1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 Klein Dark Matter of different masses, calculated using the annihilation and propagation routines of </a:t>
            </a:r>
            <a:r>
              <a:rPr lang="en-US" altLang="ja-JP" sz="1400" b="1" dirty="0" err="1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DarkSUSY</a:t>
            </a:r>
            <a:r>
              <a:rPr lang="en-US" altLang="ja-JP" sz="1400" b="1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,</a:t>
            </a:r>
            <a:r>
              <a:rPr lang="en-US" altLang="ja-JP" sz="14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 </a:t>
            </a:r>
            <a:r>
              <a:rPr lang="en-US" altLang="ja-JP" sz="1400" b="1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to positron fraction (right plot) data </a:t>
            </a:r>
            <a:r>
              <a:rPr lang="en-US" altLang="ja-JP" sz="1400" b="1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from AMS-02 (red) </a:t>
            </a:r>
            <a:r>
              <a:rPr lang="en-US" altLang="ja-JP" sz="14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and </a:t>
            </a:r>
            <a:r>
              <a:rPr lang="en-US" altLang="ja-JP" sz="1400" b="1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total flux (left plot) </a:t>
            </a:r>
            <a:r>
              <a:rPr lang="en-US" altLang="ja-JP" sz="14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measured </a:t>
            </a:r>
            <a:r>
              <a:rPr lang="en-US" altLang="ja-JP" sz="1400" b="1" dirty="0" smtClean="0">
                <a:solidFill>
                  <a:srgbClr val="9BBB59">
                    <a:lumMod val="75000"/>
                  </a:srgbClr>
                </a:solidFill>
                <a:latin typeface="Comic Sans MS"/>
                <a:ea typeface="ＭＳ Ｐゴシック"/>
                <a:cs typeface="Comic Sans MS"/>
              </a:rPr>
              <a:t>by Fermi, including systematic error (green)</a:t>
            </a:r>
            <a:r>
              <a:rPr lang="en-US" altLang="ja-JP" sz="14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.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altLang="ja-JP" sz="1600" i="1" dirty="0" smtClean="0">
              <a:solidFill>
                <a:prstClr val="black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03548" y="5694347"/>
            <a:ext cx="8269931" cy="83099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ja-JP" altLang="ja-JP" sz="1600" b="1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χ²</a:t>
            </a:r>
            <a:r>
              <a:rPr lang="en-US" altLang="ja-JP" sz="1600" b="1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 is below 95% CL exclusion for all the cases except m(LKP)=500 </a:t>
            </a:r>
            <a:r>
              <a:rPr lang="en-US" altLang="ja-JP" sz="1600" b="1" dirty="0" err="1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GeV</a:t>
            </a:r>
            <a:r>
              <a:rPr lang="en-US" altLang="ja-JP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, thus </a:t>
            </a:r>
            <a:r>
              <a:rPr lang="en-US" altLang="ja-JP" sz="1600" b="1" dirty="0" smtClean="0">
                <a:solidFill>
                  <a:srgbClr val="FF6600"/>
                </a:solidFill>
                <a:latin typeface="Comic Sans MS"/>
                <a:ea typeface="ＭＳ Ｐゴシック"/>
                <a:cs typeface="Comic Sans MS"/>
              </a:rPr>
              <a:t>proving that both Dark Matter annihilation and local accelerators are valid hypotheses within the constraints of current experiments. 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2015" y="116632"/>
            <a:ext cx="9051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Consistent understanding of the e</a:t>
            </a:r>
            <a:r>
              <a:rPr lang="en-US" altLang="ja-JP" sz="2000" baseline="300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altLang="ja-JP" sz="20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+e</a:t>
            </a:r>
            <a:r>
              <a:rPr lang="en-US" altLang="ja-JP" sz="2000" baseline="300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altLang="ja-JP" sz="20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 spectrum with the positron fraction</a:t>
            </a:r>
            <a:endParaRPr lang="ja-JP" altLang="en-US" sz="2000" dirty="0" smtClean="0">
              <a:solidFill>
                <a:prstClr val="black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10"/>
          </p:nvPr>
        </p:nvSpPr>
        <p:spPr>
          <a:xfrm>
            <a:off x="431540" y="6479732"/>
            <a:ext cx="2133600" cy="365125"/>
          </a:xfrm>
        </p:spPr>
        <p:txBody>
          <a:bodyPr/>
          <a:lstStyle/>
          <a:p>
            <a:r>
              <a:rPr lang="en-US" altLang="ja-JP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1"/>
          </p:nvPr>
        </p:nvSpPr>
        <p:spPr>
          <a:xfrm>
            <a:off x="3095836" y="6505132"/>
            <a:ext cx="2895600" cy="365125"/>
          </a:xfrm>
        </p:spPr>
        <p:txBody>
          <a:bodyPr/>
          <a:lstStyle/>
          <a:p>
            <a:r>
              <a:rPr lang="en-US" altLang="ja-JP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2"/>
          </p:nvPr>
        </p:nvSpPr>
        <p:spPr>
          <a:xfrm>
            <a:off x="6552220" y="6477595"/>
            <a:ext cx="2133600" cy="365125"/>
          </a:xfrm>
        </p:spPr>
        <p:txBody>
          <a:bodyPr/>
          <a:lstStyle/>
          <a:p>
            <a:fld id="{ACCFDE17-0ED0-F54F-880F-651244B67B6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660400" y="1806142"/>
            <a:ext cx="7621654" cy="2955006"/>
            <a:chOff x="660400" y="1806142"/>
            <a:chExt cx="7621654" cy="2955006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0400" y="1806142"/>
              <a:ext cx="7621654" cy="2955006"/>
            </a:xfrm>
            <a:prstGeom prst="rect">
              <a:avLst/>
            </a:prstGeom>
          </p:spPr>
        </p:pic>
        <p:pic>
          <p:nvPicPr>
            <p:cNvPr id="1025" name="Picture 1" descr="legend-l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1880828"/>
              <a:ext cx="1259373" cy="886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正方形/長方形 6"/>
            <p:cNvSpPr/>
            <p:nvPr/>
          </p:nvSpPr>
          <p:spPr>
            <a:xfrm>
              <a:off x="5544108" y="1844824"/>
              <a:ext cx="1260140" cy="972108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" name="図形グループ 9"/>
          <p:cNvGrpSpPr/>
          <p:nvPr/>
        </p:nvGrpSpPr>
        <p:grpSpPr>
          <a:xfrm>
            <a:off x="0" y="584684"/>
            <a:ext cx="9144000" cy="1224136"/>
            <a:chOff x="0" y="584684"/>
            <a:chExt cx="9144000" cy="1224136"/>
          </a:xfrm>
        </p:grpSpPr>
        <p:sp>
          <p:nvSpPr>
            <p:cNvPr id="2" name="TextShape 4"/>
            <p:cNvSpPr txBox="1"/>
            <p:nvPr/>
          </p:nvSpPr>
          <p:spPr>
            <a:xfrm>
              <a:off x="323528" y="692696"/>
              <a:ext cx="8640960" cy="1116124"/>
            </a:xfrm>
            <a:prstGeom prst="rect">
              <a:avLst/>
            </a:prstGeom>
          </p:spPr>
          <p:txBody>
            <a:bodyPr wrap="none" lIns="90000" tIns="45000" rIns="90000" bIns="45000"/>
            <a:lstStyle/>
            <a:p>
              <a:pPr algn="just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omic Sans MS"/>
                  <a:ea typeface="+mn-ea"/>
                  <a:cs typeface="Comic Sans MS"/>
                </a:rPr>
                <a:t>Background:</a:t>
              </a:r>
              <a:r>
                <a:rPr lang="en-US" sz="1600" dirty="0">
                  <a:solidFill>
                    <a:prstClr val="black"/>
                  </a:solidFill>
                  <a:latin typeface="Comic Sans MS"/>
                  <a:ea typeface="+mn-ea"/>
                  <a:cs typeface="Comic Sans MS"/>
                </a:rPr>
                <a:t> power law (different for </a:t>
              </a:r>
              <a:r>
                <a:rPr lang="en-US" sz="1600" dirty="0" smtClean="0">
                  <a:solidFill>
                    <a:prstClr val="black"/>
                  </a:solidFill>
                  <a:latin typeface="Comic Sans MS"/>
                  <a:ea typeface="+mn-ea"/>
                  <a:cs typeface="Comic Sans MS"/>
                </a:rPr>
                <a:t>electron and positron</a:t>
              </a:r>
              <a:r>
                <a:rPr lang="en-US" sz="1600" dirty="0">
                  <a:solidFill>
                    <a:prstClr val="black"/>
                  </a:solidFill>
                  <a:latin typeface="Comic Sans MS"/>
                  <a:ea typeface="+mn-ea"/>
                  <a:cs typeface="Comic Sans MS"/>
                </a:rPr>
                <a:t>) </a:t>
              </a:r>
              <a:r>
                <a:rPr lang="en-US" sz="1600" dirty="0" smtClean="0">
                  <a:solidFill>
                    <a:prstClr val="black"/>
                  </a:solidFill>
                  <a:latin typeface="Comic Sans MS"/>
                  <a:ea typeface="+mn-ea"/>
                  <a:cs typeface="Comic Sans MS"/>
                </a:rPr>
                <a:t>with </a:t>
              </a:r>
              <a:r>
                <a:rPr lang="en-US" sz="1600" dirty="0">
                  <a:solidFill>
                    <a:prstClr val="black"/>
                  </a:solidFill>
                  <a:latin typeface="Comic Sans MS"/>
                  <a:ea typeface="+mn-ea"/>
                  <a:cs typeface="Comic Sans MS"/>
                </a:rPr>
                <a:t>exp. cutoff</a:t>
              </a:r>
              <a:endParaRPr sz="1600" dirty="0">
                <a:solidFill>
                  <a:prstClr val="black"/>
                </a:solidFill>
                <a:latin typeface="Comic Sans MS"/>
                <a:ea typeface="+mn-ea"/>
                <a:cs typeface="Comic Sans MS"/>
              </a:endParaRPr>
            </a:p>
            <a:p>
              <a:pPr algn="just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omic Sans MS"/>
                  <a:ea typeface="+mn-ea"/>
                  <a:cs typeface="Comic Sans MS"/>
                </a:rPr>
                <a:t>+ case A) Dark Matter</a:t>
              </a:r>
              <a:r>
                <a:rPr lang="en-US" sz="1600" dirty="0">
                  <a:solidFill>
                    <a:prstClr val="black"/>
                  </a:solidFill>
                  <a:latin typeface="Comic Sans MS"/>
                  <a:ea typeface="+mn-ea"/>
                  <a:cs typeface="Comic Sans MS"/>
                </a:rPr>
                <a:t>: </a:t>
              </a:r>
              <a:r>
                <a:rPr lang="en-US" sz="1600" dirty="0" smtClean="0">
                  <a:solidFill>
                    <a:prstClr val="black"/>
                  </a:solidFill>
                  <a:latin typeface="Comic Sans MS"/>
                  <a:ea typeface="+mn-ea"/>
                  <a:cs typeface="Comic Sans MS"/>
                </a:rPr>
                <a:t>Lightest </a:t>
              </a:r>
              <a:r>
                <a:rPr lang="en-US" sz="1600" dirty="0" err="1" smtClean="0">
                  <a:solidFill>
                    <a:prstClr val="black"/>
                  </a:solidFill>
                  <a:latin typeface="Comic Sans MS"/>
                  <a:ea typeface="+mn-ea"/>
                  <a:cs typeface="Comic Sans MS"/>
                </a:rPr>
                <a:t>Kaluza</a:t>
              </a:r>
              <a:r>
                <a:rPr lang="en-US" sz="1600" dirty="0" smtClean="0">
                  <a:solidFill>
                    <a:prstClr val="black"/>
                  </a:solidFill>
                  <a:latin typeface="Comic Sans MS"/>
                  <a:ea typeface="+mn-ea"/>
                  <a:cs typeface="Comic Sans MS"/>
                </a:rPr>
                <a:t> </a:t>
              </a:r>
              <a:r>
                <a:rPr lang="en-US" sz="1600" dirty="0">
                  <a:solidFill>
                    <a:prstClr val="black"/>
                  </a:solidFill>
                  <a:latin typeface="Comic Sans MS"/>
                  <a:ea typeface="+mn-ea"/>
                  <a:cs typeface="Comic Sans MS"/>
                </a:rPr>
                <a:t>Klein Dark Matter (LKP</a:t>
              </a:r>
              <a:r>
                <a:rPr lang="en-US" sz="1600" dirty="0" smtClean="0">
                  <a:solidFill>
                    <a:prstClr val="black"/>
                  </a:solidFill>
                  <a:latin typeface="Comic Sans MS"/>
                  <a:ea typeface="+mn-ea"/>
                  <a:cs typeface="Comic Sans MS"/>
                </a:rPr>
                <a:t>) in the </a:t>
              </a:r>
              <a:r>
                <a:rPr lang="en-US" sz="1600" dirty="0" err="1" smtClean="0">
                  <a:solidFill>
                    <a:prstClr val="black"/>
                  </a:solidFill>
                  <a:latin typeface="Comic Sans MS"/>
                  <a:ea typeface="+mn-ea"/>
                  <a:cs typeface="Comic Sans MS"/>
                </a:rPr>
                <a:t>mUED</a:t>
              </a:r>
              <a:r>
                <a:rPr lang="en-US" sz="1600" dirty="0">
                  <a:solidFill>
                    <a:prstClr val="black"/>
                  </a:solidFill>
                  <a:latin typeface="Comic Sans MS"/>
                  <a:ea typeface="+mn-ea"/>
                  <a:cs typeface="Comic Sans MS"/>
                </a:rPr>
                <a:t> </a:t>
              </a:r>
              <a:r>
                <a:rPr lang="en-US" sz="1600" dirty="0" smtClean="0">
                  <a:solidFill>
                    <a:prstClr val="black"/>
                  </a:solidFill>
                  <a:latin typeface="Comic Sans MS"/>
                  <a:ea typeface="+mn-ea"/>
                  <a:cs typeface="Comic Sans MS"/>
                </a:rPr>
                <a:t>scenario</a:t>
              </a:r>
            </a:p>
            <a:p>
              <a:pPr algn="just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600" dirty="0" smtClean="0"/>
                <a:t>                            </a:t>
              </a:r>
              <a:r>
                <a:rPr lang="el-GR" altLang="ja-JP" sz="1400" dirty="0" smtClean="0">
                  <a:latin typeface="Comic Sans MS"/>
                  <a:cs typeface="Comic Sans MS"/>
                </a:rPr>
                <a:t>– </a:t>
              </a:r>
              <a:r>
                <a:rPr lang="el-GR" altLang="ja-JP" sz="1400" dirty="0">
                  <a:latin typeface="Comic Sans MS"/>
                  <a:cs typeface="Comic Sans MS"/>
                </a:rPr>
                <a:t>Branching ratios</a:t>
              </a:r>
              <a:r>
                <a:rPr lang="el-GR" altLang="ja-JP" sz="1400" dirty="0" smtClean="0">
                  <a:latin typeface="Comic Sans MS"/>
                  <a:cs typeface="Comic Sans MS"/>
                </a:rPr>
                <a:t>:</a:t>
              </a:r>
              <a:r>
                <a:rPr lang="en-US" altLang="ja-JP" sz="1400" dirty="0" smtClean="0">
                  <a:latin typeface="Comic Sans MS"/>
                  <a:cs typeface="Comic Sans MS"/>
                </a:rPr>
                <a:t> </a:t>
              </a:r>
              <a:r>
                <a:rPr lang="el-GR" altLang="ja-JP" sz="1400" dirty="0" smtClean="0">
                  <a:latin typeface="Comic Sans MS"/>
                  <a:cs typeface="Comic Sans MS"/>
                </a:rPr>
                <a:t>20</a:t>
              </a:r>
              <a:r>
                <a:rPr lang="el-GR" altLang="ja-JP" sz="1400" dirty="0">
                  <a:latin typeface="Comic Sans MS"/>
                  <a:cs typeface="Comic Sans MS"/>
                </a:rPr>
                <a:t>% e+e-, 20% </a:t>
              </a:r>
              <a:r>
                <a:rPr lang="el-GR" altLang="ja-JP" sz="1400" dirty="0">
                  <a:solidFill>
                    <a:srgbClr val="000000"/>
                  </a:solidFill>
                  <a:latin typeface="Comic Sans MS"/>
                  <a:ea typeface="Arial"/>
                  <a:cs typeface="Comic Sans MS"/>
                </a:rPr>
                <a:t>μ+μ-</a:t>
              </a:r>
              <a:r>
                <a:rPr lang="el-GR" altLang="ja-JP" sz="1400" dirty="0">
                  <a:latin typeface="Comic Sans MS"/>
                  <a:cs typeface="Comic Sans MS"/>
                </a:rPr>
                <a:t>, 20% </a:t>
              </a:r>
              <a:r>
                <a:rPr lang="el-GR" altLang="ja-JP" sz="1400" dirty="0">
                  <a:solidFill>
                    <a:srgbClr val="000000"/>
                  </a:solidFill>
                  <a:latin typeface="Comic Sans MS"/>
                  <a:ea typeface="Arial"/>
                  <a:cs typeface="Comic Sans MS"/>
                </a:rPr>
                <a:t>τ+τ, 11%</a:t>
              </a:r>
              <a:r>
                <a:rPr lang="el-GR" altLang="ja-JP" sz="1400" dirty="0">
                  <a:latin typeface="Comic Sans MS"/>
                  <a:cs typeface="Comic Sans MS"/>
                </a:rPr>
                <a:t> uu, 11% cc, 11% tt, 2% </a:t>
              </a:r>
              <a:r>
                <a:rPr lang="el-GR" altLang="ja-JP" sz="1400" dirty="0" smtClean="0">
                  <a:latin typeface="Comic Sans MS"/>
                  <a:cs typeface="Comic Sans MS"/>
                </a:rPr>
                <a:t>hh</a:t>
              </a:r>
              <a:endParaRPr lang="en-US" sz="1600" dirty="0" smtClean="0">
                <a:solidFill>
                  <a:prstClr val="black"/>
                </a:solidFill>
                <a:latin typeface="Comic Sans MS"/>
                <a:ea typeface="+mn-ea"/>
                <a:cs typeface="Comic Sans MS"/>
              </a:endParaRPr>
            </a:p>
            <a:p>
              <a:pPr algn="just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black"/>
                  </a:solidFill>
                  <a:latin typeface="Comic Sans MS"/>
                  <a:ea typeface="+mn-ea"/>
                  <a:cs typeface="Comic Sans MS"/>
                </a:rPr>
                <a:t>+ </a:t>
              </a:r>
              <a:r>
                <a:rPr lang="en-US" sz="1600" b="1" dirty="0">
                  <a:solidFill>
                    <a:prstClr val="black"/>
                  </a:solidFill>
                  <a:latin typeface="Comic Sans MS"/>
                  <a:ea typeface="+mn-ea"/>
                  <a:cs typeface="Comic Sans MS"/>
                </a:rPr>
                <a:t>case B) GSS</a:t>
              </a:r>
              <a:r>
                <a:rPr lang="en-US" sz="1600" dirty="0">
                  <a:solidFill>
                    <a:prstClr val="black"/>
                  </a:solidFill>
                  <a:latin typeface="Comic Sans MS"/>
                  <a:ea typeface="+mn-ea"/>
                  <a:cs typeface="Comic Sans MS"/>
                </a:rPr>
                <a:t>: Generic Source Spectrum </a:t>
              </a:r>
              <a:r>
                <a:rPr lang="en-US" sz="1600" dirty="0" smtClean="0">
                  <a:solidFill>
                    <a:prstClr val="black"/>
                  </a:solidFill>
                  <a:latin typeface="Comic Sans MS"/>
                  <a:ea typeface="+mn-ea"/>
                  <a:cs typeface="Comic Sans MS"/>
                </a:rPr>
                <a:t>(say, Nearby Pulsars: power </a:t>
              </a:r>
              <a:r>
                <a:rPr lang="en-US" sz="1600" dirty="0">
                  <a:solidFill>
                    <a:prstClr val="black"/>
                  </a:solidFill>
                  <a:latin typeface="Comic Sans MS"/>
                  <a:ea typeface="+mn-ea"/>
                  <a:cs typeface="Comic Sans MS"/>
                </a:rPr>
                <a:t>law </a:t>
              </a:r>
              <a:r>
                <a:rPr lang="en-US" sz="1600" dirty="0" smtClean="0">
                  <a:solidFill>
                    <a:prstClr val="black"/>
                  </a:solidFill>
                  <a:latin typeface="Comic Sans MS"/>
                  <a:ea typeface="+mn-ea"/>
                  <a:cs typeface="Comic Sans MS"/>
                </a:rPr>
                <a:t>with </a:t>
              </a:r>
              <a:r>
                <a:rPr lang="en-US" sz="1600" dirty="0">
                  <a:solidFill>
                    <a:prstClr val="black"/>
                  </a:solidFill>
                  <a:latin typeface="Comic Sans MS"/>
                  <a:ea typeface="+mn-ea"/>
                  <a:cs typeface="Comic Sans MS"/>
                </a:rPr>
                <a:t>cutoff</a:t>
              </a:r>
              <a:r>
                <a:rPr lang="en-US" sz="1600" dirty="0" smtClean="0">
                  <a:solidFill>
                    <a:prstClr val="black"/>
                  </a:solidFill>
                  <a:latin typeface="Comic Sans MS"/>
                  <a:ea typeface="+mn-ea"/>
                  <a:cs typeface="Comic Sans MS"/>
                </a:rPr>
                <a:t>)</a:t>
              </a:r>
            </a:p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/>
                  <a:ea typeface="+mn-ea"/>
                </a:rPr>
                <a:t> </a:t>
              </a:r>
              <a:endParaRPr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0" y="584684"/>
              <a:ext cx="9144000" cy="0"/>
            </a:xfrm>
            <a:prstGeom prst="line">
              <a:avLst/>
            </a:prstGeom>
            <a:noFill/>
            <a:ln w="57150" cmpd="thinThick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b="1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6624228" y="1088740"/>
              <a:ext cx="316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-</a:t>
              </a:r>
              <a:endParaRPr kumimoji="1" lang="ja-JP" altLang="en-US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7920372" y="1069524"/>
              <a:ext cx="196730" cy="33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-</a:t>
              </a:r>
              <a:endParaRPr kumimoji="1" lang="ja-JP" altLang="en-US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7272300" y="1088740"/>
              <a:ext cx="316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-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05339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359532" y="908720"/>
            <a:ext cx="840795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b="1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The expected 2yr-signal in CALET </a:t>
            </a:r>
            <a:r>
              <a:rPr lang="en-US" altLang="ja-JP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was calculated for each case, based on the detector’s simulated properties</a:t>
            </a:r>
            <a:r>
              <a:rPr lang="en-US" altLang="ja-JP" sz="1600" b="1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. </a:t>
            </a:r>
            <a:r>
              <a:rPr lang="en-US" altLang="ja-JP" sz="1600" b="1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An </a:t>
            </a:r>
            <a:r>
              <a:rPr lang="en-US" altLang="ja-JP" sz="1600" b="1" dirty="0" err="1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unbinned</a:t>
            </a:r>
            <a:r>
              <a:rPr lang="en-US" altLang="ja-JP" sz="1600" b="1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 analysis </a:t>
            </a:r>
            <a:r>
              <a:rPr lang="en-US" altLang="ja-JP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by </a:t>
            </a:r>
            <a:r>
              <a:rPr lang="en-US" altLang="ja-JP" sz="1600" b="1" dirty="0">
                <a:solidFill>
                  <a:srgbClr val="FF0000"/>
                </a:solidFill>
                <a:latin typeface="Comic Sans MS"/>
                <a:cs typeface="Comic Sans MS"/>
              </a:rPr>
              <a:t>least square </a:t>
            </a:r>
            <a:r>
              <a:rPr lang="en-US" altLang="ja-JP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fit </a:t>
            </a:r>
            <a:r>
              <a:rPr lang="en-US" altLang="ja-JP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based on the event distribution in energy was developed, which is able to separate the </a:t>
            </a:r>
            <a:r>
              <a:rPr lang="en-US" altLang="ja-JP" sz="1600" dirty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Generic Source Spectrum </a:t>
            </a:r>
            <a:r>
              <a:rPr lang="en-US" altLang="ja-JP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(GSS) and Dark Matter cases. </a:t>
            </a:r>
            <a:r>
              <a:rPr lang="en-US" altLang="ja-JP" sz="1600" b="1" dirty="0" smtClean="0">
                <a:latin typeface="Comic Sans MS"/>
                <a:ea typeface="ＭＳ Ｐゴシック"/>
                <a:cs typeface="Comic Sans MS"/>
              </a:rPr>
              <a:t>Specifically</a:t>
            </a:r>
            <a:r>
              <a:rPr lang="en-US" altLang="ja-JP" sz="1600" b="1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 it identifies the drop in the spectrum at the mass of the Dark Matter particle, allowing reconstruction of the mass with high precision. </a:t>
            </a:r>
            <a:endParaRPr lang="ja-JP" altLang="en-US" sz="1600" b="1" dirty="0" smtClean="0">
              <a:solidFill>
                <a:srgbClr val="FF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44624"/>
            <a:ext cx="8877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CALET capability to separate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the generic source spectrum and Dark Matter cases</a:t>
            </a:r>
            <a:endParaRPr lang="ja-JP" altLang="en-US" sz="2000" dirty="0" smtClean="0">
              <a:solidFill>
                <a:prstClr val="black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79512" y="5625244"/>
            <a:ext cx="93250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defTabSz="457200" fontAlgn="auto">
              <a:spcBef>
                <a:spcPts val="0"/>
              </a:spcBef>
              <a:spcAft>
                <a:spcPts val="0"/>
              </a:spcAft>
              <a:buSzPct val="45000"/>
              <a:buFont typeface="Wingdings" charset="2"/>
              <a:buChar char="l"/>
            </a:pPr>
            <a:r>
              <a:rPr lang="en-US" altLang="ja-JP" sz="1600" b="1" dirty="0" smtClean="0">
                <a:solidFill>
                  <a:srgbClr val="FF6600"/>
                </a:solidFill>
                <a:latin typeface="Comic Sans MS"/>
                <a:ea typeface="ＭＳ Ｐゴシック"/>
                <a:cs typeface="Comic Sans MS"/>
              </a:rPr>
              <a:t>Clear Separation </a:t>
            </a:r>
            <a:r>
              <a:rPr lang="en-US" altLang="ja-JP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between local accelerators (Generic Source Spectrum – GSS) and 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  <a:buSzPct val="45000"/>
            </a:pPr>
            <a:r>
              <a:rPr lang="en-US" altLang="ja-JP" sz="1600" dirty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 </a:t>
            </a:r>
            <a:r>
              <a:rPr lang="en-US" altLang="ja-JP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    </a:t>
            </a:r>
            <a:r>
              <a:rPr lang="en-US" altLang="ja-JP" sz="1600" dirty="0" err="1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Kaluza</a:t>
            </a:r>
            <a:r>
              <a:rPr lang="en-US" altLang="ja-JP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 Klein Dark Matter Annihilation possible </a:t>
            </a:r>
            <a:r>
              <a:rPr lang="en-US" altLang="ja-JP" sz="1600" b="1" dirty="0" smtClean="0">
                <a:solidFill>
                  <a:srgbClr val="FF6600"/>
                </a:solidFill>
                <a:latin typeface="Comic Sans MS"/>
                <a:ea typeface="ＭＳ Ｐゴシック"/>
                <a:cs typeface="Comic Sans MS"/>
              </a:rPr>
              <a:t>with 2-yr CALET data</a:t>
            </a:r>
            <a:r>
              <a:rPr lang="en-US" altLang="ja-JP" sz="1600" b="1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.</a:t>
            </a:r>
            <a:endParaRPr lang="en-US" altLang="ja-JP" sz="1000" b="1" dirty="0" smtClean="0">
              <a:solidFill>
                <a:prstClr val="black"/>
              </a:solidFill>
              <a:latin typeface="Comic Sans MS"/>
              <a:ea typeface="ＭＳ Ｐゴシック"/>
              <a:cs typeface="Comic Sans MS"/>
            </a:endParaRPr>
          </a:p>
          <a:p>
            <a:pPr marL="285750" indent="-285750" algn="l" defTabSz="457200" fontAlgn="auto">
              <a:spcBef>
                <a:spcPts val="0"/>
              </a:spcBef>
              <a:spcAft>
                <a:spcPts val="0"/>
              </a:spcAft>
              <a:buSzPct val="45000"/>
              <a:buFont typeface="Wingdings" charset="2"/>
              <a:buChar char="l"/>
            </a:pPr>
            <a:r>
              <a:rPr lang="en-US" altLang="ja-JP" sz="1600" dirty="0" smtClean="0">
                <a:solidFill>
                  <a:srgbClr val="FF6600"/>
                </a:solidFill>
                <a:latin typeface="Comic Sans MS"/>
                <a:ea typeface="ＭＳ Ｐゴシック"/>
                <a:cs typeface="Comic Sans MS"/>
              </a:rPr>
              <a:t>Mass</a:t>
            </a:r>
            <a:r>
              <a:rPr lang="en-US" altLang="ja-JP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 of Lightest </a:t>
            </a:r>
            <a:r>
              <a:rPr lang="en-US" altLang="ja-JP" sz="1600" dirty="0" err="1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Kaluza</a:t>
            </a:r>
            <a:r>
              <a:rPr lang="en-US" altLang="ja-JP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 Klein Particle can be reconstructed with high resolution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  <a:buSzPct val="45000"/>
            </a:pPr>
            <a:r>
              <a:rPr lang="en-US" altLang="ja-JP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    </a:t>
            </a:r>
            <a:r>
              <a:rPr lang="en-US" altLang="ja-JP" sz="1600" dirty="0" smtClean="0">
                <a:solidFill>
                  <a:srgbClr val="FF6600"/>
                </a:solidFill>
                <a:latin typeface="Comic Sans MS"/>
                <a:ea typeface="ＭＳ Ｐゴシック"/>
                <a:cs typeface="Comic Sans MS"/>
              </a:rPr>
              <a:t> (</a:t>
            </a:r>
            <a:r>
              <a:rPr lang="en-US" altLang="ja-JP" sz="1600" dirty="0">
                <a:solidFill>
                  <a:srgbClr val="FF6600"/>
                </a:solidFill>
                <a:latin typeface="Comic Sans MS"/>
                <a:ea typeface="ＭＳ Ｐゴシック"/>
                <a:cs typeface="Comic Sans MS"/>
              </a:rPr>
              <a:t>σ〜11.6GeV)</a:t>
            </a:r>
            <a:r>
              <a:rPr lang="en-US" altLang="ja-JP" sz="1600" dirty="0" smtClean="0">
                <a:solidFill>
                  <a:srgbClr val="FF6600"/>
                </a:solidFill>
                <a:latin typeface="Comic Sans MS"/>
                <a:ea typeface="ＭＳ Ｐゴシック"/>
                <a:cs typeface="Comic Sans MS"/>
              </a:rPr>
              <a:t>.</a:t>
            </a:r>
            <a:endParaRPr lang="en-US" altLang="ja-JP" sz="1600" dirty="0">
              <a:solidFill>
                <a:srgbClr val="FF66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55576" y="2456892"/>
            <a:ext cx="745282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i="1" dirty="0" smtClean="0"/>
              <a:t>Distribution </a:t>
            </a:r>
            <a:r>
              <a:rPr lang="en-US" altLang="ja-JP" sz="1600" i="1" dirty="0"/>
              <a:t>of a fit parameter used for separation </a:t>
            </a:r>
            <a:endParaRPr lang="en-US" altLang="ja-JP" sz="1600" i="1" dirty="0" smtClean="0"/>
          </a:p>
          <a:p>
            <a:r>
              <a:rPr lang="en-US" altLang="ja-JP" sz="1600" i="1" dirty="0" smtClean="0"/>
              <a:t>between </a:t>
            </a:r>
            <a:r>
              <a:rPr lang="en-US" altLang="ja-JP" sz="1600" i="1" dirty="0"/>
              <a:t>Dark Matter </a:t>
            </a:r>
            <a:r>
              <a:rPr lang="en-US" altLang="ja-JP" sz="1600" i="1" dirty="0" smtClean="0"/>
              <a:t>and </a:t>
            </a:r>
            <a:r>
              <a:rPr lang="en-US" altLang="ja-JP" sz="1600" i="1" dirty="0"/>
              <a:t>GSS for 1000 simulated samples of each case.</a:t>
            </a:r>
            <a:r>
              <a:rPr lang="en-US" altLang="ja-JP" sz="1600" dirty="0"/>
              <a:t> </a:t>
            </a:r>
            <a:endParaRPr lang="ja-JP" altLang="en-US" sz="1600" dirty="0"/>
          </a:p>
        </p:txBody>
      </p:sp>
      <p:grpSp>
        <p:nvGrpSpPr>
          <p:cNvPr id="16" name="図形グループ 15"/>
          <p:cNvGrpSpPr/>
          <p:nvPr/>
        </p:nvGrpSpPr>
        <p:grpSpPr>
          <a:xfrm>
            <a:off x="4283968" y="2999525"/>
            <a:ext cx="3204356" cy="2697727"/>
            <a:chOff x="1187624" y="2996952"/>
            <a:chExt cx="3204356" cy="2697727"/>
          </a:xfrm>
        </p:grpSpPr>
        <p:pic>
          <p:nvPicPr>
            <p:cNvPr id="12" name="図 11" descr="separationnonstackednonfilledselect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2996952"/>
              <a:ext cx="3204356" cy="2697727"/>
            </a:xfrm>
            <a:prstGeom prst="rect">
              <a:avLst/>
            </a:prstGeom>
          </p:spPr>
        </p:pic>
        <p:pic>
          <p:nvPicPr>
            <p:cNvPr id="13" name="図 12" descr="legend4-lin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781" y="3248980"/>
              <a:ext cx="1356166" cy="698400"/>
            </a:xfrm>
            <a:prstGeom prst="rect">
              <a:avLst/>
            </a:prstGeom>
          </p:spPr>
        </p:pic>
      </p:grpSp>
      <p:grpSp>
        <p:nvGrpSpPr>
          <p:cNvPr id="15" name="図形グループ 14"/>
          <p:cNvGrpSpPr/>
          <p:nvPr/>
        </p:nvGrpSpPr>
        <p:grpSpPr>
          <a:xfrm>
            <a:off x="1115616" y="2996952"/>
            <a:ext cx="3270254" cy="2700300"/>
            <a:chOff x="4535996" y="2996952"/>
            <a:chExt cx="3270254" cy="2700300"/>
          </a:xfrm>
        </p:grpSpPr>
        <p:pic>
          <p:nvPicPr>
            <p:cNvPr id="2" name="図 1" descr="separationnonstackednonfilledselectA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5996" y="2996952"/>
              <a:ext cx="3270254" cy="2700300"/>
            </a:xfrm>
            <a:prstGeom prst="rect">
              <a:avLst/>
            </a:prstGeom>
          </p:spPr>
        </p:pic>
        <p:pic>
          <p:nvPicPr>
            <p:cNvPr id="14" name="図 13" descr="legend5-lin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156" y="3248980"/>
              <a:ext cx="1368152" cy="704573"/>
            </a:xfrm>
            <a:prstGeom prst="rect">
              <a:avLst/>
            </a:prstGeom>
          </p:spPr>
        </p:pic>
      </p:grpSp>
      <p:sp>
        <p:nvSpPr>
          <p:cNvPr id="17" name="Line 7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>
          <a:xfrm>
            <a:off x="395536" y="6520259"/>
            <a:ext cx="2133600" cy="365125"/>
          </a:xfrm>
        </p:spPr>
        <p:txBody>
          <a:bodyPr/>
          <a:lstStyle/>
          <a:p>
            <a:r>
              <a:rPr lang="en-US" altLang="ja-JP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/>
          <a:p>
            <a:r>
              <a:rPr lang="en-US" altLang="ja-JP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ACCFDE17-0ED0-F54F-880F-651244B67B6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383868" y="3356992"/>
            <a:ext cx="2469772" cy="369332"/>
          </a:xfrm>
          <a:prstGeom prst="rect">
            <a:avLst/>
          </a:prstGeom>
          <a:solidFill>
            <a:srgbClr val="FFF11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22pSP-4  </a:t>
            </a:r>
            <a:r>
              <a:rPr kumimoji="1" lang="en-US" altLang="ja-JP" dirty="0" err="1" smtClean="0"/>
              <a:t>H.Motz</a:t>
            </a:r>
            <a:r>
              <a:rPr kumimoji="1" lang="en-US" altLang="ja-JP" dirty="0" smtClean="0"/>
              <a:t> et al.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9534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020" y="836712"/>
            <a:ext cx="4085220" cy="2723480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367644" y="152636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000000"/>
                </a:solidFill>
                <a:latin typeface="Comic Sans MS" pitchFamily="66" charset="0"/>
              </a:rPr>
              <a:t>Detection of High </a:t>
            </a:r>
            <a:r>
              <a:rPr lang="en-US" altLang="ja-JP" sz="2400" dirty="0">
                <a:solidFill>
                  <a:srgbClr val="000000"/>
                </a:solidFill>
                <a:latin typeface="Comic Sans MS" pitchFamily="66" charset="0"/>
              </a:rPr>
              <a:t>Energy </a:t>
            </a:r>
            <a:r>
              <a:rPr lang="en-US" altLang="ja-JP" sz="2400" dirty="0" smtClean="0">
                <a:solidFill>
                  <a:srgbClr val="000000"/>
                </a:solidFill>
                <a:latin typeface="Comic Sans MS" pitchFamily="66" charset="0"/>
              </a:rPr>
              <a:t>Gamma-rays</a:t>
            </a:r>
            <a:endParaRPr lang="en-US" altLang="ja-JP" sz="24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91680" y="3753036"/>
            <a:ext cx="6984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Expected flux of diffuse gamma-rays observations in five year </a:t>
            </a: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525607"/>
              </p:ext>
            </p:extLst>
          </p:nvPr>
        </p:nvGraphicFramePr>
        <p:xfrm>
          <a:off x="395536" y="1027089"/>
          <a:ext cx="4176464" cy="265393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320258"/>
                <a:gridCol w="1856206"/>
              </a:tblGrid>
              <a:tr h="2631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latin typeface="Comic Sans MS"/>
                          <a:cs typeface="Comic Sans MS"/>
                        </a:rPr>
                        <a:t>Energy Range</a:t>
                      </a:r>
                      <a:endParaRPr kumimoji="1" lang="ja-JP" altLang="en-US" sz="1200" b="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latin typeface="Comic Sans MS"/>
                          <a:cs typeface="Comic Sans MS"/>
                        </a:rPr>
                        <a:t>4 GeV-10 </a:t>
                      </a:r>
                      <a:r>
                        <a:rPr kumimoji="1" lang="en-US" altLang="ja-JP" sz="1200" b="0" dirty="0" err="1" smtClean="0">
                          <a:latin typeface="Comic Sans MS"/>
                          <a:cs typeface="Comic Sans MS"/>
                        </a:rPr>
                        <a:t>TeV</a:t>
                      </a:r>
                      <a:endParaRPr kumimoji="1" lang="ja-JP" altLang="en-US" sz="1200" b="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2631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Effective Area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600 cm</a:t>
                      </a:r>
                      <a:r>
                        <a:rPr kumimoji="1" lang="en-US" altLang="ja-JP" sz="1200" baseline="30000" dirty="0" smtClean="0">
                          <a:latin typeface="Comic Sans MS"/>
                          <a:cs typeface="Comic Sans MS"/>
                        </a:rPr>
                        <a:t>2</a:t>
                      </a:r>
                      <a:r>
                        <a:rPr kumimoji="1" lang="en-US" altLang="ja-JP" sz="1200" baseline="0" dirty="0" smtClean="0">
                          <a:latin typeface="Comic Sans MS"/>
                          <a:cs typeface="Comic Sans MS"/>
                        </a:rPr>
                        <a:t> (10GeV)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2631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Field-of</a:t>
                      </a:r>
                      <a:r>
                        <a:rPr kumimoji="1" lang="en-US" altLang="ja-JP" sz="1200" baseline="0" dirty="0" smtClean="0">
                          <a:latin typeface="Comic Sans MS"/>
                          <a:cs typeface="Comic Sans MS"/>
                        </a:rPr>
                        <a:t>-View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2 </a:t>
                      </a:r>
                      <a:r>
                        <a:rPr kumimoji="1" lang="en-US" altLang="ja-JP" sz="1200" dirty="0" err="1" smtClean="0">
                          <a:latin typeface="Comic Sans MS"/>
                          <a:cs typeface="Comic Sans MS"/>
                        </a:rPr>
                        <a:t>sr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2631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Geometrical</a:t>
                      </a:r>
                      <a:r>
                        <a:rPr kumimoji="1" lang="en-US" altLang="ja-JP" sz="1200" baseline="0" dirty="0" smtClean="0">
                          <a:latin typeface="Comic Sans MS"/>
                          <a:cs typeface="Comic Sans MS"/>
                        </a:rPr>
                        <a:t> Factor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1100 cm</a:t>
                      </a:r>
                      <a:r>
                        <a:rPr kumimoji="1" lang="en-US" altLang="ja-JP" sz="1200" baseline="30000" dirty="0" smtClean="0">
                          <a:latin typeface="Comic Sans MS"/>
                          <a:cs typeface="Comic Sans MS"/>
                        </a:rPr>
                        <a:t>2</a:t>
                      </a:r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sr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2631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Energy</a:t>
                      </a:r>
                      <a:r>
                        <a:rPr kumimoji="1" lang="en-US" altLang="ja-JP" sz="1200" baseline="0" dirty="0" smtClean="0">
                          <a:latin typeface="Comic Sans MS"/>
                          <a:cs typeface="Comic Sans MS"/>
                        </a:rPr>
                        <a:t> Resolution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3% (10 </a:t>
                      </a:r>
                      <a:r>
                        <a:rPr kumimoji="1" lang="en-US" altLang="ja-JP" sz="1200" dirty="0" err="1" smtClean="0">
                          <a:latin typeface="Comic Sans MS"/>
                          <a:cs typeface="Comic Sans MS"/>
                        </a:rPr>
                        <a:t>GeV</a:t>
                      </a:r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)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2631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Angular Resolution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0.35 °</a:t>
                      </a:r>
                      <a:r>
                        <a:rPr kumimoji="1" lang="ja-JP" altLang="en-US" sz="1200" dirty="0" smtClean="0">
                          <a:latin typeface="Comic Sans MS"/>
                          <a:cs typeface="Comic Sans MS"/>
                        </a:rPr>
                        <a:t>　（</a:t>
                      </a:r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10GeV)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2631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Pointing Accuracy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6′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338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Point Source Sensitivity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8 x 10</a:t>
                      </a:r>
                      <a:r>
                        <a:rPr kumimoji="1" lang="en-US" altLang="ja-JP" sz="1200" baseline="30000" dirty="0" smtClean="0">
                          <a:latin typeface="Comic Sans MS"/>
                          <a:cs typeface="Comic Sans MS"/>
                        </a:rPr>
                        <a:t>-9</a:t>
                      </a:r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 cm</a:t>
                      </a:r>
                      <a:r>
                        <a:rPr kumimoji="1" lang="en-US" altLang="ja-JP" sz="1200" baseline="30000" dirty="0" smtClean="0">
                          <a:latin typeface="Comic Sans MS"/>
                          <a:cs typeface="Comic Sans MS"/>
                        </a:rPr>
                        <a:t>-2</a:t>
                      </a:r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s</a:t>
                      </a:r>
                      <a:r>
                        <a:rPr kumimoji="1" lang="en-US" altLang="ja-JP" sz="1200" baseline="30000" dirty="0" smtClean="0">
                          <a:latin typeface="Comic Sans MS"/>
                          <a:cs typeface="Comic Sans MS"/>
                        </a:rPr>
                        <a:t>-1</a:t>
                      </a:r>
                      <a:endParaRPr kumimoji="1" lang="ja-JP" altLang="en-US" sz="1200" baseline="30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9980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Observation</a:t>
                      </a:r>
                      <a:r>
                        <a:rPr kumimoji="1" lang="en-US" altLang="ja-JP" sz="1200" baseline="0" dirty="0" smtClean="0">
                          <a:latin typeface="Comic Sans MS"/>
                          <a:cs typeface="Comic Sans MS"/>
                        </a:rPr>
                        <a:t> Period (planned)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2014-2019 (5 years)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441034" y="656692"/>
            <a:ext cx="4161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latin typeface="Comic Sans MS"/>
                <a:cs typeface="Comic Sans MS"/>
              </a:rPr>
              <a:t> </a:t>
            </a:r>
            <a:r>
              <a:rPr kumimoji="1"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Performance for Gamma-ray Detection</a:t>
            </a:r>
            <a:endParaRPr kumimoji="1" lang="ja-JP" altLang="en-US" sz="16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644008" y="656692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Simulation of </a:t>
            </a:r>
            <a:r>
              <a:rPr lang="en-US" altLang="ja-JP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Galactic </a:t>
            </a:r>
            <a:r>
              <a:rPr kumimoji="1" lang="en-US" altLang="ja-JP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Diffuse Radiation </a:t>
            </a:r>
            <a:endParaRPr kumimoji="1" lang="ja-JP" altLang="en-US" sz="1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716016" y="283319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ja-JP" sz="1400" b="1" dirty="0">
                <a:latin typeface="Comic Sans MS"/>
                <a:cs typeface="Comic Sans MS"/>
              </a:rPr>
              <a:t>~</a:t>
            </a:r>
            <a:r>
              <a:rPr lang="en-US" altLang="ja-JP" sz="1400" b="1" dirty="0" smtClean="0">
                <a:latin typeface="Comic Sans MS"/>
                <a:cs typeface="Comic Sans MS"/>
              </a:rPr>
              <a:t>25,000 photons are expected per one year</a:t>
            </a:r>
            <a:endParaRPr lang="en-US" altLang="ja-JP" sz="1400" dirty="0">
              <a:latin typeface="Comic Sans MS"/>
              <a:cs typeface="Comic Sans MS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328084" y="3356992"/>
            <a:ext cx="3024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latin typeface="Comic Sans MS"/>
                <a:cs typeface="Comic Sans MS"/>
              </a:rPr>
              <a:t>*) ~</a:t>
            </a:r>
            <a:r>
              <a:rPr lang="en-US" altLang="ja-JP" sz="1200" b="1" dirty="0">
                <a:latin typeface="Comic Sans MS"/>
                <a:cs typeface="Comic Sans MS"/>
              </a:rPr>
              <a:t>7,000 photons from </a:t>
            </a:r>
            <a:r>
              <a:rPr lang="en-US" altLang="ja-JP" sz="1200" b="1" dirty="0" smtClean="0">
                <a:latin typeface="Comic Sans MS"/>
                <a:cs typeface="Comic Sans MS"/>
              </a:rPr>
              <a:t>extragalactic </a:t>
            </a:r>
          </a:p>
          <a:p>
            <a:pPr algn="l"/>
            <a:r>
              <a:rPr lang="en-US" altLang="ja-JP" sz="1200" b="1" dirty="0" err="1" smtClean="0">
                <a:latin typeface="Comic Sans MS"/>
                <a:cs typeface="Comic Sans MS"/>
              </a:rPr>
              <a:t>γ</a:t>
            </a:r>
            <a:r>
              <a:rPr lang="en-US" altLang="ja-JP" sz="1200" b="1" dirty="0">
                <a:latin typeface="Comic Sans MS"/>
                <a:cs typeface="Comic Sans MS"/>
              </a:rPr>
              <a:t>-background (EGB</a:t>
            </a:r>
            <a:r>
              <a:rPr lang="en-US" altLang="ja-JP" sz="1200" b="1" dirty="0" smtClean="0">
                <a:latin typeface="Comic Sans MS"/>
                <a:cs typeface="Comic Sans MS"/>
              </a:rPr>
              <a:t>) each year</a:t>
            </a:r>
            <a:endParaRPr lang="en-US" altLang="ja-JP" sz="1200" b="1" dirty="0">
              <a:latin typeface="Comic Sans MS"/>
              <a:cs typeface="Comic Sans MS"/>
            </a:endParaRPr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0" y="656692"/>
            <a:ext cx="9144000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0" name="Picture 4" descr="calet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19572" cy="719572"/>
          </a:xfrm>
          <a:prstGeom prst="rect">
            <a:avLst/>
          </a:prstGeom>
          <a:noFill/>
        </p:spPr>
      </p:pic>
      <p:pic>
        <p:nvPicPr>
          <p:cNvPr id="8" name="図 7" descr="名称未設定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95576"/>
            <a:ext cx="4401774" cy="2989808"/>
          </a:xfrm>
          <a:prstGeom prst="rect">
            <a:avLst/>
          </a:prstGeom>
        </p:spPr>
      </p:pic>
      <p:pic>
        <p:nvPicPr>
          <p:cNvPr id="10" name="図 9" descr="名称未設定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90" y="3861048"/>
            <a:ext cx="4430914" cy="3009600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7272300" y="6165304"/>
            <a:ext cx="10801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b="1" dirty="0">
                <a:solidFill>
                  <a:srgbClr val="FF0000"/>
                </a:solidFill>
              </a:rPr>
              <a:t>Preliminary</a:t>
            </a:r>
            <a:endParaRPr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883342" y="4653136"/>
            <a:ext cx="1458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254061"/>
                </a:solidFill>
                <a:latin typeface="Comic Sans MS"/>
                <a:cs typeface="Comic Sans MS"/>
              </a:rPr>
              <a:t>extragalactic</a:t>
            </a:r>
            <a:endParaRPr kumimoji="1" lang="ja-JP" altLang="en-US" sz="1600" dirty="0">
              <a:solidFill>
                <a:srgbClr val="254061"/>
              </a:solidFill>
              <a:latin typeface="Comic Sans MS"/>
              <a:cs typeface="Comic Sans MS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537109" y="4653136"/>
            <a:ext cx="924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accent1">
                    <a:lumMod val="50000"/>
                  </a:schemeClr>
                </a:solidFill>
                <a:latin typeface="Comic Sans MS"/>
                <a:cs typeface="Comic Sans MS"/>
              </a:rPr>
              <a:t>galactic</a:t>
            </a:r>
            <a:endParaRPr kumimoji="1" lang="ja-JP" altLang="en-US" sz="1600" dirty="0">
              <a:solidFill>
                <a:schemeClr val="accent1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203848" y="5733256"/>
            <a:ext cx="2522408" cy="369332"/>
          </a:xfrm>
          <a:prstGeom prst="rect">
            <a:avLst/>
          </a:prstGeom>
          <a:solidFill>
            <a:srgbClr val="FFF11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22pSP-3 </a:t>
            </a:r>
            <a:r>
              <a:rPr kumimoji="1" lang="en-US" altLang="ja-JP" dirty="0" err="1" smtClean="0"/>
              <a:t>Y.Akaike</a:t>
            </a:r>
            <a:r>
              <a:rPr kumimoji="1" lang="en-US" altLang="ja-JP" dirty="0" smtClean="0"/>
              <a:t> et al.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63387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"/>
          <p:cNvSpPr txBox="1">
            <a:spLocks/>
          </p:cNvSpPr>
          <p:nvPr/>
        </p:nvSpPr>
        <p:spPr bwMode="auto">
          <a:xfrm>
            <a:off x="2072981" y="178595"/>
            <a:ext cx="5593319" cy="73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ja-JP" sz="3200" b="1" kern="0" dirty="0" smtClean="0">
                <a:solidFill>
                  <a:srgbClr val="3366FF"/>
                </a:solidFill>
                <a:latin typeface="Comic Sans MS"/>
                <a:ea typeface="ＭＳ Ｐゴシック"/>
                <a:cs typeface="Comic Sans MS"/>
                <a:sym typeface="Marker Felt" charset="0"/>
              </a:rPr>
              <a:t>CALET Collaboration Team</a:t>
            </a:r>
            <a:endParaRPr lang="ja-JP" altLang="en-US" sz="3200" b="1" kern="0" dirty="0">
              <a:solidFill>
                <a:srgbClr val="3366FF"/>
              </a:solidFill>
              <a:latin typeface="Comic Sans MS"/>
              <a:ea typeface="ＭＳ Ｐゴシック"/>
              <a:cs typeface="Comic Sans MS"/>
              <a:sym typeface="Marker Felt" charset="0"/>
            </a:endParaRPr>
          </a:p>
        </p:txBody>
      </p:sp>
      <p:sp>
        <p:nvSpPr>
          <p:cNvPr id="16" name="正方形/長方形 6"/>
          <p:cNvSpPr/>
          <p:nvPr/>
        </p:nvSpPr>
        <p:spPr>
          <a:xfrm>
            <a:off x="525572" y="772140"/>
            <a:ext cx="8025156" cy="3237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O. Adriani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19</a:t>
            </a:r>
            <a:r>
              <a:rPr kumimoji="0" lang="en-US" altLang="ja-JP" sz="14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,Y. Akaike</a:t>
            </a:r>
            <a:r>
              <a:rPr kumimoji="0" lang="en-US" altLang="ja-JP" sz="1400" baseline="300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3</a:t>
            </a:r>
            <a:r>
              <a:rPr kumimoji="0" lang="en-US" altLang="ja-JP" sz="14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K. Asano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17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M.G. Bagliesi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22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G. Bigongiari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22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W.R. Binns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24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M. Bongi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19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J.H. Buckley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24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</a:t>
            </a:r>
            <a:r>
              <a:rPr kumimoji="0" lang="en-US" altLang="ja-JP" sz="14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G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. Castellini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19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M.L. Cherry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9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G. Collazuol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26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K. Ebisawa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5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V. Di Felice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21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H. Fuke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5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A. Gherardi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19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T.G. Guzik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9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T. Hams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10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N. Hasebe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23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M. Hareyama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5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K. Hibino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7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 M. Ichimura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 K. Ioka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8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 M.H. Israel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24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</a:t>
            </a:r>
            <a:r>
              <a:rPr kumimoji="0" lang="en-US" altLang="ja-JP" sz="14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kumimoji="0" lang="en-US" sz="14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A. Javaid</a:t>
            </a:r>
            <a:r>
              <a:rPr kumimoji="0" lang="en-US" sz="1400" baseline="300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9</a:t>
            </a:r>
            <a:r>
              <a:rPr kumimoji="0" lang="en-US" sz="14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 </a:t>
            </a:r>
            <a:r>
              <a:rPr kumimoji="0" lang="en-US" altLang="ja-JP" sz="14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E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. Kamioka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15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</a:t>
            </a:r>
            <a:r>
              <a:rPr kumimoji="0" lang="en-US" altLang="ja-JP" sz="14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K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. Kasahara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23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Y. Katayose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4,25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J. Kataoka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23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R. Kataoka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17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N. Kawanaka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8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M.Y. Kim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22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H. Kitamura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11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</a:t>
            </a:r>
            <a:r>
              <a:rPr kumimoji="0" lang="en-US" altLang="ja-JP" sz="14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Y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. Komori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6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T. Kotani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23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H.S. Krawczynski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24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J.F. Krizmanic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10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A. Kubota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15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S. Kuramata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T. Lomtadze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20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</a:t>
            </a:r>
            <a:r>
              <a:rPr kumimoji="0" lang="en-US" altLang="ja-JP" sz="14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P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. Maestro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22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L. Marcelli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21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P.S. Marrocchesi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22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V. Millucci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22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J.W. Mitchell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10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</a:t>
            </a:r>
            <a:r>
              <a:rPr kumimoji="0" lang="en-US" altLang="ja-JP" sz="14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kumimoji="0" lang="en-US" sz="14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S. Miyake</a:t>
            </a:r>
            <a:r>
              <a:rPr kumimoji="0" lang="en-US" sz="1400" baseline="300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28</a:t>
            </a:r>
            <a:r>
              <a:rPr kumimoji="0" lang="en-US" sz="14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 </a:t>
            </a:r>
            <a:r>
              <a:rPr kumimoji="0" lang="en-US" altLang="ja-JP" sz="14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K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. Mizutani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14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A.A. Moiseev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10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</a:t>
            </a:r>
            <a:r>
              <a:rPr kumimoji="0" lang="en-US" altLang="ja-JP" sz="14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K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. Mori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5,23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M. Mori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13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N. Mori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19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K. Munakata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16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H. Murakami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23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Y.E. Nakagawa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23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</a:t>
            </a:r>
            <a:r>
              <a:rPr kumimoji="0" lang="en-US" altLang="ja-JP" sz="14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 S. Nakahira</a:t>
            </a:r>
            <a:r>
              <a:rPr kumimoji="0" lang="en-US" altLang="ja-JP" sz="1400" baseline="300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5</a:t>
            </a:r>
            <a:r>
              <a:rPr kumimoji="0" lang="en-US" altLang="ja-JP" sz="14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J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. Nishimura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5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S. Okuno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7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J.F. Ormes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18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S. Ozawa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23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P. Papini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19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B.F. Rauch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24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S. Ricciarini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19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Y. Saito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5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</a:t>
            </a:r>
            <a:r>
              <a:rPr kumimoji="0" lang="en-US" altLang="ja-JP" sz="14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kumimoji="0" lang="en-US" sz="14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T. Sakamoto</a:t>
            </a:r>
            <a:r>
              <a:rPr kumimoji="0" lang="en-US" sz="1400" baseline="300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</a:t>
            </a:r>
            <a:r>
              <a:rPr kumimoji="0" lang="en-US" sz="14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 </a:t>
            </a:r>
            <a:r>
              <a:rPr kumimoji="0" lang="en-US" altLang="ja-JP" sz="14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M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. Sasaki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10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M. Shibata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25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</a:t>
            </a:r>
            <a:r>
              <a:rPr kumimoji="0" lang="en-US" altLang="ja-JP" sz="14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Y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. Shimizu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4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A. Shiomi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12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R. Sparvoli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21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P. Spillantini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19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M. Takayanagi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5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M. Takita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3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T. Tamura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4,7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N. Tateyama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7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T. Terasawa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3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H. Tomida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5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S. Torii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4,23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Y. Tunesada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17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Y. Uchihori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11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S. Ueno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5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E. Vannuccini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19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J.P. Wefel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9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</a:t>
            </a:r>
            <a:r>
              <a:rPr kumimoji="0" lang="en-US" altLang="ja-JP" sz="14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K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. Yamaoka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4,23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</a:t>
            </a:r>
            <a:r>
              <a:rPr kumimoji="0" lang="en-US" altLang="ja-JP" sz="14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kumimoji="0" lang="en-US" sz="14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S. Yanagita</a:t>
            </a:r>
            <a:r>
              <a:rPr kumimoji="0" lang="en-US" sz="1400" baseline="300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27</a:t>
            </a:r>
            <a:r>
              <a:rPr kumimoji="0" lang="en-US" sz="14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 </a:t>
            </a:r>
            <a:r>
              <a:rPr kumimoji="0" lang="en-US" altLang="ja-JP" sz="14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A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. Yoshida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K. Yoshida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15</a:t>
            </a:r>
            <a:r>
              <a:rPr kumimoji="0" lang="en-US" altLang="ja-JP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, and T. Yuda</a:t>
            </a:r>
            <a:r>
              <a:rPr kumimoji="0" lang="en-US" altLang="ja-JP" sz="1400" baseline="300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3 </a:t>
            </a:r>
            <a:endParaRPr kumimoji="0" lang="ja-JP" altLang="en-US" sz="1400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7" name="正方形/長方形 7"/>
          <p:cNvSpPr/>
          <p:nvPr/>
        </p:nvSpPr>
        <p:spPr>
          <a:xfrm>
            <a:off x="565620" y="3887424"/>
            <a:ext cx="37857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1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Aoyama </a:t>
            </a:r>
            <a:r>
              <a:rPr kumimoji="0" lang="en-US" altLang="ja-JP" sz="12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Gakuin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University, Japan</a:t>
            </a:r>
            <a:endParaRPr kumimoji="0" lang="ja-JP" altLang="ja-JP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2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</a:t>
            </a:r>
            <a:r>
              <a:rPr kumimoji="0" lang="en-US" altLang="ja-JP" sz="1200" dirty="0" err="1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Hirosaki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University, Japan</a:t>
            </a:r>
            <a:endParaRPr kumimoji="0" lang="ja-JP" altLang="ja-JP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3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ICRR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, University of Tokyo, Japan</a:t>
            </a:r>
            <a:endParaRPr kumimoji="0" lang="ja-JP" altLang="ja-JP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4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JAXA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/SEUC, Japan</a:t>
            </a:r>
            <a:endParaRPr kumimoji="0" lang="ja-JP" altLang="ja-JP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5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JAXA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/ISAS, Japan</a:t>
            </a:r>
            <a:endParaRPr kumimoji="0" lang="ja-JP" altLang="ja-JP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6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Kanagawa 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University of 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Human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Services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, Japan</a:t>
            </a:r>
            <a:endParaRPr kumimoji="0" lang="ja-JP" altLang="ja-JP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7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Kanagawa 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University, Japan</a:t>
            </a:r>
            <a:endParaRPr kumimoji="0" lang="ja-JP" altLang="ja-JP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8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KEK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, Japan</a:t>
            </a:r>
            <a:endParaRPr kumimoji="0" lang="ja-JP" altLang="ja-JP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9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Louisiana 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State University, USA</a:t>
            </a:r>
            <a:endParaRPr kumimoji="0" lang="ja-JP" altLang="ja-JP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10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NASA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/GSFC, USA</a:t>
            </a:r>
            <a:endParaRPr kumimoji="0" lang="ja-JP" altLang="ja-JP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11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National 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Inst. of 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Radiological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Sciences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, Japan</a:t>
            </a:r>
            <a:endParaRPr kumimoji="0" lang="ja-JP" altLang="ja-JP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12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Nihon 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University, Japan</a:t>
            </a:r>
            <a:endParaRPr kumimoji="0" lang="ja-JP" altLang="ja-JP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13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</a:t>
            </a:r>
            <a:r>
              <a:rPr kumimoji="0" lang="en-US" altLang="ja-JP" sz="1200" dirty="0" err="1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Ritsumeikan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University, Japan</a:t>
            </a:r>
            <a:endParaRPr kumimoji="0" lang="ja-JP" altLang="ja-JP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14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Saitama 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University, Japan</a:t>
            </a:r>
            <a:r>
              <a:rPr kumimoji="0" lang="ja-JP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endParaRPr kumimoji="0" lang="ja-JP" altLang="en-US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8" name="正方形/長方形 8"/>
          <p:cNvSpPr/>
          <p:nvPr/>
        </p:nvSpPr>
        <p:spPr>
          <a:xfrm>
            <a:off x="4538150" y="3889241"/>
            <a:ext cx="40152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15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Shibaura 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Institute of Technology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,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Japan</a:t>
            </a:r>
            <a:endParaRPr kumimoji="0" lang="ja-JP" altLang="ja-JP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16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</a:t>
            </a:r>
            <a:r>
              <a:rPr kumimoji="0" lang="en-US" altLang="ja-JP" sz="1200" dirty="0" err="1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Shinshu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University, Japan</a:t>
            </a:r>
            <a:endParaRPr kumimoji="0" lang="ja-JP" altLang="ja-JP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17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Tokyo 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Technology Institute, Japan</a:t>
            </a:r>
            <a:endParaRPr kumimoji="0" lang="ja-JP" altLang="ja-JP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18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University 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of Denver, USA</a:t>
            </a:r>
            <a:endParaRPr kumimoji="0" lang="ja-JP" altLang="ja-JP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19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University 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of Florence, 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IFAC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(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CNR) and INFN, Italy</a:t>
            </a:r>
            <a:endParaRPr kumimoji="0" lang="ja-JP" altLang="ja-JP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20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University 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of Pisa and INFN, Italy</a:t>
            </a:r>
            <a:endParaRPr kumimoji="0" lang="ja-JP" altLang="ja-JP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21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University 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of Rome Tor </a:t>
            </a:r>
            <a:r>
              <a:rPr kumimoji="0" lang="en-US" altLang="ja-JP" sz="12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Vergata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and INFN, Italy</a:t>
            </a:r>
            <a:endParaRPr kumimoji="0" lang="ja-JP" altLang="ja-JP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22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University 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of Siena and INFN, Italy</a:t>
            </a:r>
            <a:endParaRPr kumimoji="0" lang="ja-JP" altLang="ja-JP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23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</a:t>
            </a:r>
            <a:r>
              <a:rPr kumimoji="0" lang="en-US" altLang="ja-JP" sz="1200" dirty="0" err="1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Waseda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University, Japan</a:t>
            </a:r>
            <a:endParaRPr kumimoji="0" lang="ja-JP" altLang="ja-JP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24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Washington 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University-St. Louis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,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USA</a:t>
            </a:r>
            <a:endParaRPr kumimoji="0" lang="ja-JP" altLang="ja-JP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25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Yokohama 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National University, Japan</a:t>
            </a:r>
            <a:endParaRPr kumimoji="0" lang="ja-JP" altLang="ja-JP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26</a:t>
            </a:r>
            <a:r>
              <a:rPr kumimoji="0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 University 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of </a:t>
            </a:r>
            <a:r>
              <a:rPr kumimoji="0" lang="en-US" altLang="ja-JP" sz="12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Padova</a:t>
            </a:r>
            <a:r>
              <a:rPr kumimoji="0" lang="en-US" altLang="ja-JP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and INFN, Italy</a:t>
            </a:r>
            <a:r>
              <a:rPr kumimoji="0" lang="ja-JP" altLang="ja-JP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endParaRPr kumimoji="0" lang="en-US" altLang="ja-JP" sz="1200" dirty="0" smtClean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2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27) Ibaraki University, Japan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2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28)Tokiwa University, Japan </a:t>
            </a:r>
            <a:endParaRPr kumimoji="0" lang="ja-JP" altLang="en-US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19" name="Picture 5" descr="a2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704" y="152636"/>
            <a:ext cx="538022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 descr="d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1765" y="152636"/>
            <a:ext cx="538022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 descr="f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366" y="152636"/>
            <a:ext cx="538022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484255"/>
            <a:ext cx="2133600" cy="365125"/>
          </a:xfrm>
        </p:spPr>
        <p:txBody>
          <a:bodyPr/>
          <a:lstStyle/>
          <a:p>
            <a:r>
              <a:rPr lang="en-US" b="0" dirty="0" smtClean="0">
                <a:solidFill>
                  <a:prstClr val="black"/>
                </a:solidFill>
                <a:latin typeface="Calibri"/>
              </a:rPr>
              <a:t>September  22, 2013</a:t>
            </a:r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484255"/>
            <a:ext cx="2895600" cy="365125"/>
          </a:xfrm>
        </p:spPr>
        <p:txBody>
          <a:bodyPr/>
          <a:lstStyle/>
          <a:p>
            <a:r>
              <a:rPr lang="en-US" b="0" dirty="0" smtClean="0">
                <a:latin typeface="Calibri"/>
              </a:rPr>
              <a:t>JPS2013A</a:t>
            </a:r>
            <a:endParaRPr lang="en-US" b="0" dirty="0">
              <a:latin typeface="Calibri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D420509D-8ED4-1045-BEF4-656A6BA3BBFB}" type="slidenum">
              <a:rPr lang="en-US" smtClean="0">
                <a:latin typeface="Calibri"/>
              </a:rPr>
              <a:pPr/>
              <a:t>2</a:t>
            </a:fld>
            <a:endParaRPr lang="en-US" dirty="0">
              <a:latin typeface="Calibri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5496" y="476672"/>
            <a:ext cx="1892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F110"/>
                </a:solidFill>
              </a:rPr>
              <a:t>JAXA   NASA    ASI</a:t>
            </a:r>
            <a:endParaRPr kumimoji="1" lang="ja-JP" altLang="en-US" sz="1600" dirty="0">
              <a:solidFill>
                <a:srgbClr val="FFF1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64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図形グループ 12"/>
          <p:cNvGrpSpPr/>
          <p:nvPr/>
        </p:nvGrpSpPr>
        <p:grpSpPr>
          <a:xfrm>
            <a:off x="0" y="2564904"/>
            <a:ext cx="5472608" cy="4104456"/>
            <a:chOff x="107504" y="2564904"/>
            <a:chExt cx="5472608" cy="4104456"/>
          </a:xfrm>
        </p:grpSpPr>
        <p:sp>
          <p:nvSpPr>
            <p:cNvPr id="6" name="円/楕円 5"/>
            <p:cNvSpPr/>
            <p:nvPr/>
          </p:nvSpPr>
          <p:spPr>
            <a:xfrm>
              <a:off x="3095836" y="4401108"/>
              <a:ext cx="1512168" cy="1584176"/>
            </a:xfrm>
            <a:prstGeom prst="ellipse">
              <a:avLst/>
            </a:prstGeom>
            <a:noFill/>
            <a:ln w="2222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04" y="2564904"/>
              <a:ext cx="5472608" cy="4104456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9812" y="3104964"/>
              <a:ext cx="1996860" cy="1188132"/>
            </a:xfrm>
            <a:prstGeom prst="rect">
              <a:avLst/>
            </a:prstGeom>
          </p:spPr>
        </p:pic>
        <p:sp>
          <p:nvSpPr>
            <p:cNvPr id="12" name="正方形/長方形 11"/>
            <p:cNvSpPr/>
            <p:nvPr/>
          </p:nvSpPr>
          <p:spPr>
            <a:xfrm>
              <a:off x="899592" y="5877272"/>
              <a:ext cx="315604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altLang="ja-JP" sz="1400" dirty="0"/>
                <a:t>Eγ = mLKP </a:t>
              </a:r>
              <a:r>
                <a:rPr lang="ja-JP" altLang="en-US" sz="1400" dirty="0" smtClean="0"/>
                <a:t>　　</a:t>
              </a:r>
              <a:r>
                <a:rPr lang="hu-HU" altLang="ja-JP" sz="1400" dirty="0" smtClean="0"/>
                <a:t>Energy </a:t>
              </a:r>
              <a:r>
                <a:rPr lang="hu-HU" altLang="ja-JP" sz="1400" dirty="0"/>
                <a:t>resolution 2%</a:t>
              </a:r>
              <a:endParaRPr lang="ja-JP" altLang="en-US" sz="1400" dirty="0"/>
            </a:p>
          </p:txBody>
        </p:sp>
      </p:grpSp>
      <p:sp>
        <p:nvSpPr>
          <p:cNvPr id="4" name="正方形/長方形 3"/>
          <p:cNvSpPr/>
          <p:nvPr/>
        </p:nvSpPr>
        <p:spPr>
          <a:xfrm>
            <a:off x="611560" y="872716"/>
            <a:ext cx="795688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dirty="0" smtClean="0">
                <a:latin typeface="Comic Sans MS"/>
                <a:cs typeface="Comic Sans MS"/>
              </a:rPr>
              <a:t>Monochromatic gamma-ray signals from WIMP dark matter annihilation would provide a distinctive signature of dark matter, if detected. Since </a:t>
            </a:r>
            <a:r>
              <a:rPr lang="en-US" altLang="ja-JP" dirty="0" smtClean="0">
                <a:solidFill>
                  <a:srgbClr val="FF6600"/>
                </a:solidFill>
                <a:latin typeface="Comic Sans MS"/>
                <a:cs typeface="Comic Sans MS"/>
              </a:rPr>
              <a:t>gamma-ray line signatures are expected in the sub-</a:t>
            </a:r>
            <a:r>
              <a:rPr lang="en-US" altLang="ja-JP" dirty="0" err="1" smtClean="0">
                <a:solidFill>
                  <a:srgbClr val="FF6600"/>
                </a:solidFill>
                <a:latin typeface="Comic Sans MS"/>
                <a:cs typeface="Comic Sans MS"/>
              </a:rPr>
              <a:t>TeV</a:t>
            </a:r>
            <a:r>
              <a:rPr lang="en-US" altLang="ja-JP" dirty="0" smtClean="0">
                <a:solidFill>
                  <a:srgbClr val="FF6600"/>
                </a:solidFill>
                <a:latin typeface="Comic Sans MS"/>
                <a:cs typeface="Comic Sans MS"/>
              </a:rPr>
              <a:t> to </a:t>
            </a:r>
            <a:r>
              <a:rPr lang="en-US" altLang="ja-JP" dirty="0" err="1" smtClean="0">
                <a:solidFill>
                  <a:srgbClr val="FF6600"/>
                </a:solidFill>
                <a:latin typeface="Comic Sans MS"/>
                <a:cs typeface="Comic Sans MS"/>
              </a:rPr>
              <a:t>TeV</a:t>
            </a:r>
            <a:r>
              <a:rPr lang="en-US" altLang="ja-JP" dirty="0" smtClean="0">
                <a:solidFill>
                  <a:srgbClr val="FF6600"/>
                </a:solidFill>
                <a:latin typeface="Comic Sans MS"/>
                <a:cs typeface="Comic Sans MS"/>
              </a:rPr>
              <a:t> region,</a:t>
            </a:r>
            <a:r>
              <a:rPr lang="en-US" altLang="ja-JP" dirty="0" smtClean="0">
                <a:latin typeface="Comic Sans MS"/>
                <a:cs typeface="Comic Sans MS"/>
              </a:rPr>
              <a:t> due to annihilation or decay of dark matter particles, </a:t>
            </a:r>
            <a:r>
              <a:rPr lang="en-US" altLang="ja-JP" dirty="0" smtClean="0">
                <a:solidFill>
                  <a:srgbClr val="FF6600"/>
                </a:solidFill>
                <a:latin typeface="Comic Sans MS"/>
                <a:cs typeface="Comic Sans MS"/>
              </a:rPr>
              <a:t>CALET, with an excellent energy resolution of ~ 2 % above 100 </a:t>
            </a:r>
            <a:r>
              <a:rPr lang="en-US" altLang="ja-JP" dirty="0" err="1" smtClean="0">
                <a:solidFill>
                  <a:srgbClr val="FF6600"/>
                </a:solidFill>
                <a:latin typeface="Comic Sans MS"/>
                <a:cs typeface="Comic Sans MS"/>
              </a:rPr>
              <a:t>GeV</a:t>
            </a:r>
            <a:r>
              <a:rPr lang="en-US" altLang="ja-JP" dirty="0" smtClean="0">
                <a:solidFill>
                  <a:srgbClr val="FF6600"/>
                </a:solidFill>
                <a:latin typeface="Comic Sans MS"/>
                <a:cs typeface="Comic Sans MS"/>
              </a:rPr>
              <a:t>, </a:t>
            </a:r>
            <a:r>
              <a:rPr lang="en-US" altLang="ja-JP" dirty="0" smtClean="0">
                <a:latin typeface="Comic Sans MS"/>
                <a:cs typeface="Comic Sans MS"/>
              </a:rPr>
              <a:t>is a suitable instrument to detect these signatures . </a:t>
            </a:r>
            <a:endParaRPr lang="en-US" altLang="ja-JP" dirty="0">
              <a:latin typeface="Comic Sans MS"/>
              <a:cs typeface="Comic Sans M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27584" y="188640"/>
            <a:ext cx="7824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CALET Capability for Detection of Gamma-ray Lines from Dark Matter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0" y="692696"/>
            <a:ext cx="9144000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8" name="Picture 4" descr="calet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55576" cy="755576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5292080" y="2744924"/>
            <a:ext cx="417646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 altLang="ja-JP" sz="1600" dirty="0" smtClean="0">
                <a:latin typeface="Comic Sans MS"/>
                <a:cs typeface="Comic Sans MS"/>
              </a:rPr>
              <a:t>●</a:t>
            </a:r>
            <a:r>
              <a:rPr lang="en-US" altLang="ja-JP" sz="1600" dirty="0" smtClean="0">
                <a:latin typeface="Comic Sans MS"/>
                <a:cs typeface="Comic Sans MS"/>
              </a:rPr>
              <a:t> Parameters taken from </a:t>
            </a:r>
            <a:r>
              <a:rPr lang="en-US" altLang="ja-JP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Kaluza</a:t>
            </a:r>
            <a:r>
              <a:rPr lang="en-US" altLang="ja-JP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  <a:r>
              <a:rPr lang="ja-JP" alt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　</a:t>
            </a:r>
            <a:endParaRPr lang="en-US" altLang="ja-JP" sz="16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l"/>
            <a:r>
              <a:rPr lang="ja-JP" altLang="ja-JP" sz="1600" dirty="0">
                <a:solidFill>
                  <a:srgbClr val="FF0000"/>
                </a:solidFill>
                <a:latin typeface="Comic Sans MS"/>
                <a:cs typeface="Comic Sans MS"/>
              </a:rPr>
              <a:t>　</a:t>
            </a:r>
            <a:r>
              <a:rPr lang="ja-JP" alt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　</a:t>
            </a:r>
            <a:r>
              <a:rPr lang="en-US" altLang="ja-JP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Klein </a:t>
            </a:r>
            <a:r>
              <a:rPr lang="en-US" altLang="ja-JP" sz="1600" dirty="0">
                <a:solidFill>
                  <a:srgbClr val="FF0000"/>
                </a:solidFill>
                <a:latin typeface="Comic Sans MS"/>
                <a:cs typeface="Comic Sans MS"/>
              </a:rPr>
              <a:t>Dark </a:t>
            </a:r>
            <a:r>
              <a:rPr lang="en-US" altLang="ja-JP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Matter “</a:t>
            </a:r>
            <a:r>
              <a:rPr lang="en-US" altLang="ja-JP" sz="1600" dirty="0">
                <a:solidFill>
                  <a:srgbClr val="FF0000"/>
                </a:solidFill>
                <a:latin typeface="Comic Sans MS"/>
                <a:cs typeface="Comic Sans MS"/>
              </a:rPr>
              <a:t>Best Fit” </a:t>
            </a:r>
            <a:r>
              <a:rPr lang="en-US" altLang="ja-JP" sz="1600" dirty="0">
                <a:latin typeface="Comic Sans MS"/>
                <a:cs typeface="Comic Sans MS"/>
              </a:rPr>
              <a:t>to </a:t>
            </a:r>
            <a:endParaRPr lang="en-US" altLang="ja-JP" sz="1600" dirty="0" smtClean="0">
              <a:latin typeface="Comic Sans MS"/>
              <a:cs typeface="Comic Sans MS"/>
            </a:endParaRPr>
          </a:p>
          <a:p>
            <a:pPr algn="l"/>
            <a:r>
              <a:rPr lang="ja-JP" altLang="ja-JP" sz="1600" dirty="0">
                <a:latin typeface="Comic Sans MS"/>
                <a:cs typeface="Comic Sans MS"/>
              </a:rPr>
              <a:t>　</a:t>
            </a:r>
            <a:r>
              <a:rPr lang="ja-JP" altLang="en-US" sz="1600" dirty="0" smtClean="0">
                <a:latin typeface="Comic Sans MS"/>
                <a:cs typeface="Comic Sans MS"/>
              </a:rPr>
              <a:t>　</a:t>
            </a:r>
            <a:r>
              <a:rPr lang="en-US" altLang="ja-JP" sz="1600" dirty="0" smtClean="0">
                <a:latin typeface="Comic Sans MS"/>
                <a:cs typeface="Comic Sans MS"/>
              </a:rPr>
              <a:t>e</a:t>
            </a:r>
            <a:r>
              <a:rPr lang="en-US" altLang="ja-JP" sz="1600" baseline="30000" dirty="0" smtClean="0">
                <a:latin typeface="Comic Sans MS"/>
                <a:cs typeface="Comic Sans MS"/>
              </a:rPr>
              <a:t>+</a:t>
            </a:r>
            <a:r>
              <a:rPr lang="en-US" altLang="ja-JP" sz="1600" dirty="0" smtClean="0">
                <a:latin typeface="Comic Sans MS"/>
                <a:cs typeface="Comic Sans MS"/>
              </a:rPr>
              <a:t> and e</a:t>
            </a:r>
            <a:r>
              <a:rPr lang="en-US" altLang="ja-JP" sz="1600" baseline="30000" dirty="0" smtClean="0">
                <a:latin typeface="Comic Sans MS"/>
                <a:cs typeface="Comic Sans MS"/>
              </a:rPr>
              <a:t>-</a:t>
            </a:r>
            <a:r>
              <a:rPr lang="en-US" altLang="ja-JP" sz="1600" dirty="0" smtClean="0">
                <a:latin typeface="Comic Sans MS"/>
                <a:cs typeface="Comic Sans MS"/>
              </a:rPr>
              <a:t>data </a:t>
            </a:r>
            <a:r>
              <a:rPr lang="en-US" altLang="ja-JP" sz="1600" dirty="0">
                <a:latin typeface="Comic Sans MS"/>
                <a:cs typeface="Comic Sans MS"/>
              </a:rPr>
              <a:t>explaining </a:t>
            </a:r>
            <a:r>
              <a:rPr lang="en-US" altLang="ja-JP" sz="1600" dirty="0" smtClean="0">
                <a:latin typeface="Comic Sans MS"/>
                <a:cs typeface="Comic Sans MS"/>
              </a:rPr>
              <a:t>the </a:t>
            </a:r>
          </a:p>
          <a:p>
            <a:pPr algn="l"/>
            <a:r>
              <a:rPr lang="ja-JP" altLang="ja-JP" sz="1600" dirty="0">
                <a:latin typeface="Comic Sans MS"/>
                <a:cs typeface="Comic Sans MS"/>
              </a:rPr>
              <a:t>　</a:t>
            </a:r>
            <a:r>
              <a:rPr lang="ja-JP" altLang="en-US" sz="1600" dirty="0" smtClean="0">
                <a:latin typeface="Comic Sans MS"/>
                <a:cs typeface="Comic Sans MS"/>
              </a:rPr>
              <a:t>　</a:t>
            </a:r>
            <a:r>
              <a:rPr lang="en-US" altLang="ja-JP" sz="1600" dirty="0" smtClean="0">
                <a:latin typeface="Comic Sans MS"/>
                <a:cs typeface="Comic Sans MS"/>
              </a:rPr>
              <a:t>positron excess</a:t>
            </a:r>
            <a:endParaRPr lang="en-US" altLang="ja-JP" sz="1600" dirty="0">
              <a:latin typeface="Comic Sans MS"/>
              <a:cs typeface="Comic Sans MS"/>
            </a:endParaRPr>
          </a:p>
          <a:p>
            <a:pPr algn="l"/>
            <a:r>
              <a:rPr lang="el-GR" altLang="ja-JP" sz="1600" dirty="0">
                <a:latin typeface="Comic Sans MS"/>
                <a:cs typeface="Comic Sans MS"/>
              </a:rPr>
              <a:t>=&gt; BF </a:t>
            </a:r>
            <a:r>
              <a:rPr lang="en-US" altLang="ja-JP" sz="1600" dirty="0" smtClean="0">
                <a:latin typeface="Comic Sans MS"/>
                <a:cs typeface="Comic Sans MS"/>
              </a:rPr>
              <a:t>×</a:t>
            </a:r>
            <a:r>
              <a:rPr lang="ja-JP" altLang="en-US" sz="1600" dirty="0" smtClean="0">
                <a:latin typeface="Comic Sans MS"/>
                <a:cs typeface="Comic Sans MS"/>
              </a:rPr>
              <a:t>　</a:t>
            </a:r>
            <a:r>
              <a:rPr lang="el-GR" altLang="ja-JP" sz="1600" dirty="0" smtClean="0">
                <a:latin typeface="Comic Sans MS"/>
                <a:cs typeface="Comic Sans MS"/>
              </a:rPr>
              <a:t>&lt;</a:t>
            </a:r>
            <a:r>
              <a:rPr lang="el-GR" altLang="ja-JP" sz="1600" dirty="0">
                <a:latin typeface="Comic Sans MS"/>
                <a:cs typeface="Comic Sans MS"/>
              </a:rPr>
              <a:t>σv&gt; [10</a:t>
            </a:r>
            <a:r>
              <a:rPr lang="el-GR" altLang="ja-JP" sz="1600" baseline="30000" dirty="0">
                <a:latin typeface="Comic Sans MS"/>
                <a:cs typeface="Comic Sans MS"/>
              </a:rPr>
              <a:t>-22</a:t>
            </a:r>
            <a:r>
              <a:rPr lang="el-GR" altLang="ja-JP" sz="1600" dirty="0">
                <a:latin typeface="Comic Sans MS"/>
                <a:cs typeface="Comic Sans MS"/>
              </a:rPr>
              <a:t>cm</a:t>
            </a:r>
            <a:r>
              <a:rPr lang="el-GR" altLang="ja-JP" sz="1600" baseline="30000" dirty="0">
                <a:latin typeface="Comic Sans MS"/>
                <a:cs typeface="Comic Sans MS"/>
              </a:rPr>
              <a:t>3</a:t>
            </a:r>
            <a:r>
              <a:rPr lang="el-GR" altLang="ja-JP" sz="1600" dirty="0">
                <a:latin typeface="Comic Sans MS"/>
                <a:cs typeface="Comic Sans MS"/>
              </a:rPr>
              <a:t>/s]</a:t>
            </a:r>
            <a:r>
              <a:rPr lang="el-GR" altLang="ja-JP" sz="1600" dirty="0" smtClean="0">
                <a:latin typeface="Comic Sans MS"/>
                <a:cs typeface="Comic Sans MS"/>
              </a:rPr>
              <a:t>:</a:t>
            </a:r>
            <a:endParaRPr lang="en-US" altLang="ja-JP" sz="1600" dirty="0" smtClean="0">
              <a:latin typeface="Comic Sans MS"/>
              <a:cs typeface="Comic Sans MS"/>
            </a:endParaRPr>
          </a:p>
          <a:p>
            <a:pPr algn="l"/>
            <a:r>
              <a:rPr lang="ja-JP" altLang="ja-JP" sz="1600" dirty="0">
                <a:latin typeface="Comic Sans MS"/>
                <a:cs typeface="Comic Sans MS"/>
              </a:rPr>
              <a:t>　</a:t>
            </a:r>
            <a:r>
              <a:rPr lang="ja-JP" altLang="en-US" sz="1600" dirty="0" smtClean="0">
                <a:latin typeface="Comic Sans MS"/>
                <a:cs typeface="Comic Sans MS"/>
              </a:rPr>
              <a:t>　</a:t>
            </a:r>
            <a:r>
              <a:rPr lang="el-GR" altLang="ja-JP" sz="1600" dirty="0" smtClean="0">
                <a:latin typeface="Comic Sans MS"/>
                <a:cs typeface="Comic Sans MS"/>
              </a:rPr>
              <a:t>0.962 </a:t>
            </a:r>
            <a:r>
              <a:rPr lang="el-GR" altLang="ja-JP" sz="1600" dirty="0">
                <a:latin typeface="Comic Sans MS"/>
                <a:cs typeface="Comic Sans MS"/>
              </a:rPr>
              <a:t>, </a:t>
            </a:r>
            <a:r>
              <a:rPr lang="el-GR" altLang="ja-JP" sz="1600" dirty="0">
                <a:solidFill>
                  <a:srgbClr val="008000"/>
                </a:solidFill>
                <a:latin typeface="Comic Sans MS"/>
                <a:cs typeface="Comic Sans MS"/>
              </a:rPr>
              <a:t>1.379</a:t>
            </a:r>
            <a:r>
              <a:rPr lang="el-GR" altLang="ja-JP" sz="1600" dirty="0">
                <a:latin typeface="Comic Sans MS"/>
                <a:cs typeface="Comic Sans MS"/>
              </a:rPr>
              <a:t> , </a:t>
            </a:r>
            <a:r>
              <a:rPr lang="el-GR" altLang="ja-JP" sz="1600" dirty="0">
                <a:solidFill>
                  <a:srgbClr val="0000FF"/>
                </a:solidFill>
                <a:latin typeface="Comic Sans MS"/>
                <a:cs typeface="Comic Sans MS"/>
              </a:rPr>
              <a:t>1.687 </a:t>
            </a:r>
            <a:r>
              <a:rPr lang="el-GR" altLang="ja-JP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,</a:t>
            </a:r>
            <a:endParaRPr lang="en-US" altLang="ja-JP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l"/>
            <a:r>
              <a:rPr lang="ja-JP" altLang="ja-JP" sz="1600" dirty="0">
                <a:latin typeface="Comic Sans MS"/>
                <a:cs typeface="Comic Sans MS"/>
              </a:rPr>
              <a:t>　</a:t>
            </a:r>
            <a:r>
              <a:rPr lang="ja-JP" altLang="en-US" sz="1600" dirty="0" smtClean="0">
                <a:latin typeface="Comic Sans MS"/>
                <a:cs typeface="Comic Sans MS"/>
              </a:rPr>
              <a:t>　</a:t>
            </a:r>
            <a:r>
              <a:rPr lang="el-GR" altLang="ja-JP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2.093</a:t>
            </a:r>
            <a:r>
              <a:rPr lang="el-GR" altLang="ja-JP" sz="1600" dirty="0" smtClean="0">
                <a:latin typeface="Comic Sans MS"/>
                <a:cs typeface="Comic Sans MS"/>
              </a:rPr>
              <a:t> </a:t>
            </a:r>
            <a:r>
              <a:rPr lang="el-GR" altLang="ja-JP" sz="1600" dirty="0">
                <a:latin typeface="Comic Sans MS"/>
                <a:cs typeface="Comic Sans MS"/>
              </a:rPr>
              <a:t>,</a:t>
            </a:r>
            <a:r>
              <a:rPr lang="el-GR" altLang="ja-JP" sz="1600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 2.971 </a:t>
            </a:r>
            <a:r>
              <a:rPr lang="el-GR" altLang="ja-JP" sz="1600" dirty="0">
                <a:latin typeface="Comic Sans MS"/>
                <a:cs typeface="Comic Sans MS"/>
              </a:rPr>
              <a:t>, </a:t>
            </a:r>
            <a:r>
              <a:rPr lang="el-GR" altLang="ja-JP" sz="1600" dirty="0" smtClean="0">
                <a:solidFill>
                  <a:srgbClr val="FF9F29"/>
                </a:solidFill>
                <a:latin typeface="Comic Sans MS"/>
                <a:cs typeface="Comic Sans MS"/>
              </a:rPr>
              <a:t>3.926</a:t>
            </a:r>
            <a:endParaRPr lang="en-US" altLang="ja-JP" sz="1600" dirty="0" smtClean="0">
              <a:solidFill>
                <a:srgbClr val="FF9F29"/>
              </a:solidFill>
              <a:latin typeface="Comic Sans MS"/>
              <a:cs typeface="Comic Sans MS"/>
            </a:endParaRPr>
          </a:p>
          <a:p>
            <a:pPr algn="l">
              <a:lnSpc>
                <a:spcPct val="50000"/>
              </a:lnSpc>
            </a:pPr>
            <a:endParaRPr lang="en-US" altLang="ja-JP" sz="1600" dirty="0">
              <a:solidFill>
                <a:srgbClr val="FF9F29"/>
              </a:solidFill>
              <a:latin typeface="Comic Sans MS"/>
              <a:cs typeface="Comic Sans MS"/>
            </a:endParaRPr>
          </a:p>
          <a:p>
            <a:pPr algn="l"/>
            <a:r>
              <a:rPr lang="hr-HR" altLang="ja-JP" sz="1600" dirty="0" smtClean="0">
                <a:latin typeface="Comic Sans MS"/>
                <a:cs typeface="Comic Sans MS"/>
              </a:rPr>
              <a:t>● </a:t>
            </a:r>
            <a:r>
              <a:rPr lang="hr-HR" altLang="ja-JP" sz="1600" dirty="0">
                <a:latin typeface="Comic Sans MS"/>
                <a:cs typeface="Comic Sans MS"/>
              </a:rPr>
              <a:t>Branching </a:t>
            </a:r>
            <a:r>
              <a:rPr lang="hr-HR" altLang="ja-JP" sz="1600" dirty="0" smtClean="0">
                <a:latin typeface="Comic Sans MS"/>
                <a:cs typeface="Comic Sans MS"/>
              </a:rPr>
              <a:t>ratios:</a:t>
            </a:r>
          </a:p>
          <a:p>
            <a:pPr algn="l"/>
            <a:r>
              <a:rPr lang="ja-JP" altLang="ja-JP" sz="1600" dirty="0">
                <a:latin typeface="Comic Sans MS"/>
                <a:cs typeface="Comic Sans MS"/>
              </a:rPr>
              <a:t>　</a:t>
            </a:r>
            <a:r>
              <a:rPr lang="ja-JP" altLang="en-US" sz="1600" dirty="0" smtClean="0">
                <a:latin typeface="Comic Sans MS"/>
                <a:cs typeface="Comic Sans MS"/>
              </a:rPr>
              <a:t>　</a:t>
            </a:r>
            <a:r>
              <a:rPr lang="el-GR" altLang="ja-JP" sz="1600" dirty="0" smtClean="0">
                <a:latin typeface="Comic Sans MS"/>
                <a:cs typeface="Comic Sans MS"/>
              </a:rPr>
              <a:t>γγ</a:t>
            </a:r>
            <a:r>
              <a:rPr lang="el-GR" altLang="ja-JP" sz="1600" dirty="0">
                <a:latin typeface="Comic Sans MS"/>
                <a:cs typeface="Comic Sans MS"/>
              </a:rPr>
              <a:t>: </a:t>
            </a:r>
            <a:r>
              <a:rPr lang="el-GR" altLang="ja-JP" sz="1600" dirty="0" smtClean="0">
                <a:latin typeface="Comic Sans MS"/>
                <a:cs typeface="Comic Sans MS"/>
              </a:rPr>
              <a:t>5</a:t>
            </a:r>
            <a:r>
              <a:rPr lang="en-US" altLang="ja-JP" sz="1600" dirty="0" smtClean="0">
                <a:latin typeface="Comic Sans MS"/>
                <a:cs typeface="Comic Sans MS"/>
              </a:rPr>
              <a:t>x</a:t>
            </a:r>
            <a:r>
              <a:rPr lang="el-GR" altLang="ja-JP" sz="1600" dirty="0" smtClean="0">
                <a:latin typeface="Comic Sans MS"/>
                <a:cs typeface="Comic Sans MS"/>
              </a:rPr>
              <a:t>10</a:t>
            </a:r>
            <a:r>
              <a:rPr lang="el-GR" altLang="ja-JP" sz="1600" baseline="30000" dirty="0">
                <a:latin typeface="Comic Sans MS"/>
                <a:cs typeface="Comic Sans MS"/>
              </a:rPr>
              <a:t>-3</a:t>
            </a:r>
            <a:r>
              <a:rPr lang="el-GR" altLang="ja-JP" sz="1600" dirty="0">
                <a:latin typeface="Comic Sans MS"/>
                <a:cs typeface="Comic Sans MS"/>
              </a:rPr>
              <a:t> , Zγ: </a:t>
            </a:r>
            <a:r>
              <a:rPr lang="el-GR" altLang="ja-JP" sz="1600" dirty="0" smtClean="0">
                <a:latin typeface="Comic Sans MS"/>
                <a:cs typeface="Comic Sans MS"/>
              </a:rPr>
              <a:t>5</a:t>
            </a:r>
            <a:r>
              <a:rPr lang="en-US" altLang="ja-JP" sz="1600" dirty="0" smtClean="0">
                <a:latin typeface="Comic Sans MS"/>
                <a:cs typeface="Comic Sans MS"/>
              </a:rPr>
              <a:t>x</a:t>
            </a:r>
            <a:r>
              <a:rPr lang="el-GR" altLang="ja-JP" sz="1600" dirty="0" smtClean="0">
                <a:latin typeface="Comic Sans MS"/>
                <a:cs typeface="Comic Sans MS"/>
              </a:rPr>
              <a:t>10</a:t>
            </a:r>
            <a:r>
              <a:rPr lang="el-GR" altLang="ja-JP" sz="1600" baseline="30000" dirty="0">
                <a:latin typeface="Comic Sans MS"/>
                <a:cs typeface="Comic Sans MS"/>
              </a:rPr>
              <a:t>-</a:t>
            </a:r>
            <a:r>
              <a:rPr lang="el-GR" altLang="ja-JP" sz="1600" baseline="30000" dirty="0" smtClean="0">
                <a:latin typeface="Comic Sans MS"/>
                <a:cs typeface="Comic Sans MS"/>
              </a:rPr>
              <a:t>4</a:t>
            </a:r>
            <a:endParaRPr lang="en-US" altLang="ja-JP" sz="1600" baseline="30000" dirty="0" smtClean="0">
              <a:latin typeface="Comic Sans MS"/>
              <a:cs typeface="Comic Sans MS"/>
            </a:endParaRPr>
          </a:p>
          <a:p>
            <a:pPr algn="l">
              <a:lnSpc>
                <a:spcPct val="50000"/>
              </a:lnSpc>
            </a:pPr>
            <a:endParaRPr lang="en-US" altLang="ja-JP" sz="1600" baseline="30000" dirty="0" smtClean="0">
              <a:latin typeface="Comic Sans MS"/>
              <a:cs typeface="Comic Sans MS"/>
            </a:endParaRPr>
          </a:p>
          <a:p>
            <a:pPr algn="l">
              <a:lnSpc>
                <a:spcPct val="50000"/>
              </a:lnSpc>
            </a:pPr>
            <a:endParaRPr lang="en-US" altLang="ja-JP" sz="1600" baseline="30000" dirty="0" smtClean="0">
              <a:latin typeface="Comic Sans MS"/>
              <a:cs typeface="Comic Sans MS"/>
            </a:endParaRPr>
          </a:p>
          <a:p>
            <a:pPr algn="l"/>
            <a:r>
              <a:rPr lang="en-US" altLang="ja-JP" sz="1600" dirty="0" smtClean="0">
                <a:latin typeface="Comic Sans MS"/>
                <a:cs typeface="Comic Sans MS"/>
              </a:rPr>
              <a:t>● </a:t>
            </a:r>
            <a:r>
              <a:rPr lang="en-US" altLang="ja-JP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CALET</a:t>
            </a:r>
            <a:r>
              <a:rPr lang="en-US" altLang="ja-JP" sz="1600" dirty="0" smtClean="0">
                <a:latin typeface="Comic Sans MS"/>
                <a:cs typeface="Comic Sans MS"/>
              </a:rPr>
              <a:t> </a:t>
            </a:r>
            <a:r>
              <a:rPr lang="en-US" altLang="ja-JP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5 </a:t>
            </a:r>
            <a:r>
              <a:rPr lang="en-US" altLang="ja-JP" sz="1600" dirty="0">
                <a:solidFill>
                  <a:srgbClr val="FF0000"/>
                </a:solidFill>
                <a:latin typeface="Comic Sans MS"/>
                <a:cs typeface="Comic Sans MS"/>
              </a:rPr>
              <a:t>year signal </a:t>
            </a:r>
            <a:r>
              <a:rPr lang="en-US" altLang="ja-JP" sz="1600" dirty="0">
                <a:latin typeface="Comic Sans MS"/>
                <a:cs typeface="Comic Sans MS"/>
              </a:rPr>
              <a:t>for all </a:t>
            </a:r>
            <a:r>
              <a:rPr lang="en-US" altLang="ja-JP" sz="1600" dirty="0" smtClean="0">
                <a:latin typeface="Comic Sans MS"/>
                <a:cs typeface="Comic Sans MS"/>
              </a:rPr>
              <a:t>sky </a:t>
            </a:r>
          </a:p>
          <a:p>
            <a:pPr algn="l"/>
            <a:r>
              <a:rPr lang="en-US" altLang="ja-JP" sz="1600" dirty="0" smtClean="0">
                <a:latin typeface="Comic Sans MS"/>
                <a:cs typeface="Comic Sans MS"/>
              </a:rPr>
              <a:t>   except galactic plane (b&gt;5), only </a:t>
            </a:r>
          </a:p>
          <a:p>
            <a:pPr algn="l"/>
            <a:r>
              <a:rPr lang="en-US" altLang="ja-JP" sz="1600" dirty="0">
                <a:latin typeface="Comic Sans MS"/>
                <a:cs typeface="Comic Sans MS"/>
              </a:rPr>
              <a:t> </a:t>
            </a:r>
            <a:r>
              <a:rPr lang="en-US" altLang="ja-JP" sz="1600" dirty="0" smtClean="0">
                <a:latin typeface="Comic Sans MS"/>
                <a:cs typeface="Comic Sans MS"/>
              </a:rPr>
              <a:t>  extragalactic </a:t>
            </a:r>
            <a:r>
              <a:rPr lang="en-US" altLang="ja-JP" sz="1600" dirty="0" err="1" smtClean="0">
                <a:latin typeface="Comic Sans MS"/>
                <a:cs typeface="Comic Sans MS"/>
              </a:rPr>
              <a:t>γ</a:t>
            </a:r>
            <a:r>
              <a:rPr lang="en-US" altLang="ja-JP" sz="1600" dirty="0">
                <a:latin typeface="Comic Sans MS"/>
                <a:cs typeface="Comic Sans MS"/>
              </a:rPr>
              <a:t>-flux as </a:t>
            </a:r>
            <a:r>
              <a:rPr lang="en-US" altLang="ja-JP" sz="1600" dirty="0" smtClean="0">
                <a:latin typeface="Comic Sans MS"/>
                <a:cs typeface="Comic Sans MS"/>
              </a:rPr>
              <a:t>background</a:t>
            </a:r>
          </a:p>
          <a:p>
            <a:pPr algn="l"/>
            <a:r>
              <a:rPr lang="en-US" altLang="ja-JP" sz="1600" dirty="0" smtClean="0">
                <a:latin typeface="Comic Sans MS"/>
                <a:cs typeface="Comic Sans MS"/>
              </a:rPr>
              <a:t>=</a:t>
            </a:r>
            <a:r>
              <a:rPr lang="en-US" altLang="ja-JP" sz="1600" dirty="0">
                <a:latin typeface="Comic Sans MS"/>
                <a:cs typeface="Comic Sans MS"/>
              </a:rPr>
              <a:t>&gt; possible </a:t>
            </a:r>
            <a:r>
              <a:rPr lang="en-US" altLang="ja-JP" sz="1600" dirty="0" smtClean="0">
                <a:latin typeface="Comic Sans MS"/>
                <a:cs typeface="Comic Sans MS"/>
              </a:rPr>
              <a:t>confirmation of </a:t>
            </a:r>
            <a:r>
              <a:rPr lang="en-US" altLang="ja-JP" sz="1600" dirty="0">
                <a:latin typeface="Comic Sans MS"/>
                <a:cs typeface="Comic Sans MS"/>
              </a:rPr>
              <a:t>a signal </a:t>
            </a:r>
            <a:r>
              <a:rPr lang="en-US" altLang="ja-JP" sz="1600" dirty="0" smtClean="0">
                <a:latin typeface="Comic Sans MS"/>
                <a:cs typeface="Comic Sans MS"/>
              </a:rPr>
              <a:t>in  </a:t>
            </a:r>
          </a:p>
          <a:p>
            <a:pPr algn="l"/>
            <a:r>
              <a:rPr lang="en-US" altLang="ja-JP" sz="1600" dirty="0">
                <a:latin typeface="Comic Sans MS"/>
                <a:cs typeface="Comic Sans MS"/>
              </a:rPr>
              <a:t> </a:t>
            </a:r>
            <a:r>
              <a:rPr lang="en-US" altLang="ja-JP" sz="1600" dirty="0" smtClean="0">
                <a:latin typeface="Comic Sans MS"/>
                <a:cs typeface="Comic Sans MS"/>
              </a:rPr>
              <a:t>   electron</a:t>
            </a:r>
            <a:r>
              <a:rPr lang="en-US" altLang="ja-JP" sz="1600" dirty="0">
                <a:latin typeface="Comic Sans MS"/>
                <a:cs typeface="Comic Sans MS"/>
              </a:rPr>
              <a:t>/positron flux</a:t>
            </a:r>
            <a:endParaRPr kumimoji="1" lang="ja-JP" altLang="en-US" sz="1600" dirty="0">
              <a:latin typeface="Comic Sans MS"/>
              <a:cs typeface="Comic Sans M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311860" y="2600908"/>
            <a:ext cx="2469772" cy="369332"/>
          </a:xfrm>
          <a:prstGeom prst="rect">
            <a:avLst/>
          </a:prstGeom>
          <a:solidFill>
            <a:srgbClr val="FFF11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22pSP-4  </a:t>
            </a:r>
            <a:r>
              <a:rPr kumimoji="1" lang="en-US" altLang="ja-JP" dirty="0" err="1" smtClean="0"/>
              <a:t>H.Motz</a:t>
            </a:r>
            <a:r>
              <a:rPr kumimoji="1" lang="en-US" altLang="ja-JP" dirty="0" smtClean="0"/>
              <a:t> et al.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3167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31" y="1088739"/>
            <a:ext cx="5028833" cy="3708413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4860032" y="1048785"/>
            <a:ext cx="4572508" cy="169218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1" lang="en-US" altLang="ja-JP" sz="2000" u="sng" dirty="0" smtClean="0">
                <a:latin typeface="Comic Sans MS"/>
                <a:cs typeface="Comic Sans MS"/>
              </a:rPr>
              <a:t>Multi –</a:t>
            </a:r>
            <a:r>
              <a:rPr kumimoji="1" lang="en-US" altLang="ja-JP" sz="2000" u="sng" dirty="0" err="1" smtClean="0">
                <a:latin typeface="Comic Sans MS"/>
                <a:cs typeface="Comic Sans MS"/>
              </a:rPr>
              <a:t>TeV</a:t>
            </a:r>
            <a:r>
              <a:rPr kumimoji="1" lang="en-US" altLang="ja-JP" sz="2000" u="sng" dirty="0" smtClean="0">
                <a:latin typeface="Comic Sans MS"/>
                <a:cs typeface="Comic Sans MS"/>
              </a:rPr>
              <a:t> Region</a:t>
            </a:r>
          </a:p>
          <a:p>
            <a:pPr algn="l">
              <a:lnSpc>
                <a:spcPct val="50000"/>
              </a:lnSpc>
            </a:pPr>
            <a:endParaRPr lang="en-US" altLang="ja-JP" sz="2400" dirty="0">
              <a:latin typeface="Comic Sans MS"/>
              <a:cs typeface="Comic Sans MS"/>
            </a:endParaRPr>
          </a:p>
          <a:p>
            <a:pPr marL="285750" indent="-285750" algn="l">
              <a:lnSpc>
                <a:spcPct val="110000"/>
              </a:lnSpc>
              <a:buFont typeface="Arial"/>
              <a:buChar char="•"/>
            </a:pPr>
            <a:r>
              <a:rPr lang="en-US" altLang="ja-JP" sz="1600" dirty="0" smtClean="0">
                <a:latin typeface="Comic Sans MS"/>
                <a:cs typeface="Comic Sans MS"/>
              </a:rPr>
              <a:t>Proton and He </a:t>
            </a:r>
            <a:r>
              <a:rPr lang="en-US" altLang="ja-JP" sz="1600" dirty="0" smtClean="0">
                <a:solidFill>
                  <a:srgbClr val="FF6600"/>
                </a:solidFill>
                <a:latin typeface="Comic Sans MS"/>
                <a:cs typeface="Comic Sans MS"/>
              </a:rPr>
              <a:t>slopes</a:t>
            </a:r>
            <a:r>
              <a:rPr lang="en-US" altLang="ja-JP" sz="1600" dirty="0" smtClean="0">
                <a:latin typeface="Comic Sans MS"/>
                <a:cs typeface="Comic Sans MS"/>
              </a:rPr>
              <a:t> are different ?</a:t>
            </a:r>
          </a:p>
          <a:p>
            <a:pPr marL="285750" indent="-285750" algn="l">
              <a:lnSpc>
                <a:spcPct val="110000"/>
              </a:lnSpc>
              <a:buFont typeface="Arial"/>
              <a:buChar char="•"/>
            </a:pPr>
            <a:r>
              <a:rPr lang="en-US" altLang="ja-JP" sz="1600" dirty="0" smtClean="0">
                <a:latin typeface="Comic Sans MS"/>
                <a:cs typeface="Comic Sans MS"/>
              </a:rPr>
              <a:t>Single power law or </a:t>
            </a:r>
            <a:r>
              <a:rPr lang="en-US" altLang="ja-JP" sz="1600" dirty="0" smtClean="0">
                <a:solidFill>
                  <a:srgbClr val="FF6600"/>
                </a:solidFill>
                <a:latin typeface="Comic Sans MS"/>
                <a:cs typeface="Comic Sans MS"/>
              </a:rPr>
              <a:t>curvature</a:t>
            </a:r>
            <a:r>
              <a:rPr lang="en-US" altLang="ja-JP" sz="1600" dirty="0" smtClean="0">
                <a:latin typeface="Comic Sans MS"/>
                <a:cs typeface="Comic Sans MS"/>
              </a:rPr>
              <a:t>.</a:t>
            </a:r>
          </a:p>
          <a:p>
            <a:pPr marL="285750" indent="-285750" algn="l">
              <a:lnSpc>
                <a:spcPct val="110000"/>
              </a:lnSpc>
              <a:buFont typeface="Arial"/>
              <a:buChar char="•"/>
            </a:pPr>
            <a:r>
              <a:rPr lang="en-US" altLang="ja-JP" sz="1600" dirty="0" smtClean="0">
                <a:latin typeface="Comic Sans MS"/>
                <a:cs typeface="Comic Sans MS"/>
              </a:rPr>
              <a:t>Is there </a:t>
            </a:r>
            <a:r>
              <a:rPr lang="en-US" altLang="ja-JP" sz="1600" dirty="0" smtClean="0">
                <a:solidFill>
                  <a:srgbClr val="FF6600"/>
                </a:solidFill>
                <a:latin typeface="Comic Sans MS"/>
                <a:cs typeface="Comic Sans MS"/>
              </a:rPr>
              <a:t>a proton cutoff </a:t>
            </a:r>
            <a:r>
              <a:rPr lang="en-US" altLang="ja-JP" sz="1600" dirty="0" smtClean="0">
                <a:latin typeface="Comic Sans MS"/>
                <a:cs typeface="Comic Sans MS"/>
              </a:rPr>
              <a:t>below 1 </a:t>
            </a:r>
            <a:r>
              <a:rPr lang="en-US" altLang="ja-JP" sz="1600" dirty="0" err="1" smtClean="0">
                <a:latin typeface="Comic Sans MS"/>
                <a:cs typeface="Comic Sans MS"/>
              </a:rPr>
              <a:t>PeV</a:t>
            </a:r>
            <a:r>
              <a:rPr lang="en-US" altLang="ja-JP" sz="1600" dirty="0" smtClean="0">
                <a:latin typeface="Comic Sans MS"/>
                <a:cs typeface="Comic Sans MS"/>
              </a:rPr>
              <a:t> ?</a:t>
            </a:r>
          </a:p>
          <a:p>
            <a:pPr algn="l">
              <a:lnSpc>
                <a:spcPct val="120000"/>
              </a:lnSpc>
            </a:pPr>
            <a:endParaRPr kumimoji="1" lang="en-US" altLang="ja-JP" dirty="0" smtClean="0">
              <a:latin typeface="Comic Sans MS"/>
              <a:cs typeface="Comic Sans MS"/>
            </a:endParaRPr>
          </a:p>
          <a:p>
            <a:pPr algn="l"/>
            <a:endParaRPr kumimoji="1" lang="en-US" altLang="ja-JP" dirty="0" smtClean="0">
              <a:latin typeface="Comic Sans MS"/>
              <a:cs typeface="Comic Sans M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824028" y="2632961"/>
            <a:ext cx="4211409" cy="1588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u="sng" dirty="0" smtClean="0">
                <a:latin typeface="Comic Sans MS"/>
                <a:cs typeface="Comic Sans MS"/>
              </a:rPr>
              <a:t>Requirements for </a:t>
            </a:r>
            <a:r>
              <a:rPr kumimoji="1" lang="en-US" altLang="ja-JP" sz="2000" u="sng" dirty="0" err="1" smtClean="0">
                <a:latin typeface="Comic Sans MS"/>
                <a:cs typeface="Comic Sans MS"/>
              </a:rPr>
              <a:t>calorimetry</a:t>
            </a:r>
            <a:r>
              <a:rPr kumimoji="1" lang="en-US" altLang="ja-JP" sz="2000" u="sng" dirty="0" smtClean="0">
                <a:latin typeface="Comic Sans MS"/>
                <a:cs typeface="Comic Sans MS"/>
              </a:rPr>
              <a:t>:</a:t>
            </a:r>
          </a:p>
          <a:p>
            <a:pPr algn="l">
              <a:lnSpc>
                <a:spcPct val="50000"/>
              </a:lnSpc>
            </a:pPr>
            <a:endParaRPr kumimoji="1" lang="en-US" altLang="ja-JP" sz="2000" dirty="0" smtClean="0">
              <a:latin typeface="Comic Sans MS"/>
              <a:cs typeface="Comic Sans MS"/>
            </a:endParaRPr>
          </a:p>
          <a:p>
            <a:pPr marL="285750" indent="-285750" algn="l">
              <a:lnSpc>
                <a:spcPct val="110000"/>
              </a:lnSpc>
              <a:buFont typeface="Arial"/>
              <a:buChar char="•"/>
            </a:pPr>
            <a:r>
              <a:rPr lang="en-US" altLang="ja-JP" sz="1600" dirty="0" smtClean="0">
                <a:solidFill>
                  <a:srgbClr val="FF6600"/>
                </a:solidFill>
                <a:latin typeface="Comic Sans MS"/>
                <a:cs typeface="Comic Sans MS"/>
              </a:rPr>
              <a:t>Proton</a:t>
            </a:r>
            <a:r>
              <a:rPr lang="en-US" altLang="ja-JP" sz="1600" dirty="0" smtClean="0">
                <a:latin typeface="Comic Sans MS"/>
                <a:cs typeface="Comic Sans MS"/>
              </a:rPr>
              <a:t> interaction requires </a:t>
            </a:r>
            <a:r>
              <a:rPr lang="en-US" altLang="ja-JP" sz="1600" dirty="0" smtClean="0">
                <a:solidFill>
                  <a:srgbClr val="FF6600"/>
                </a:solidFill>
                <a:latin typeface="Comic Sans MS"/>
                <a:cs typeface="Comic Sans MS"/>
              </a:rPr>
              <a:t>&gt; 0.5 </a:t>
            </a:r>
            <a:r>
              <a:rPr lang="en-US" altLang="ja-JP" sz="1600" dirty="0" err="1" smtClean="0">
                <a:solidFill>
                  <a:srgbClr val="FF6600"/>
                </a:solidFill>
                <a:latin typeface="Comic Sans MS"/>
                <a:cs typeface="Comic Sans MS"/>
              </a:rPr>
              <a:t>λ</a:t>
            </a:r>
            <a:r>
              <a:rPr lang="en-US" altLang="ja-JP" sz="1600" baseline="-25000" dirty="0" err="1" smtClean="0">
                <a:solidFill>
                  <a:srgbClr val="FF6600"/>
                </a:solidFill>
                <a:latin typeface="Comic Sans MS"/>
                <a:cs typeface="Comic Sans MS"/>
              </a:rPr>
              <a:t>INT</a:t>
            </a:r>
            <a:endParaRPr kumimoji="1" lang="en-US" altLang="ja-JP" sz="1600" baseline="-25000" dirty="0">
              <a:solidFill>
                <a:srgbClr val="FF6600"/>
              </a:solidFill>
              <a:latin typeface="Comic Sans MS"/>
              <a:cs typeface="Comic Sans MS"/>
            </a:endParaRPr>
          </a:p>
          <a:p>
            <a:pPr marL="285750" indent="-285750" algn="l">
              <a:lnSpc>
                <a:spcPct val="110000"/>
              </a:lnSpc>
              <a:buFont typeface="Arial"/>
              <a:buChar char="•"/>
            </a:pPr>
            <a:r>
              <a:rPr lang="en-US" altLang="ja-JP" sz="1600" dirty="0" smtClean="0">
                <a:latin typeface="Comic Sans MS"/>
                <a:cs typeface="Comic Sans MS"/>
              </a:rPr>
              <a:t>Energy Measurement at 100 </a:t>
            </a:r>
            <a:r>
              <a:rPr lang="en-US" altLang="ja-JP" sz="1600" dirty="0" err="1" smtClean="0">
                <a:latin typeface="Comic Sans MS"/>
                <a:cs typeface="Comic Sans MS"/>
              </a:rPr>
              <a:t>TeV</a:t>
            </a:r>
            <a:r>
              <a:rPr lang="en-US" altLang="ja-JP" sz="1600" dirty="0" smtClean="0">
                <a:latin typeface="Comic Sans MS"/>
                <a:cs typeface="Comic Sans MS"/>
              </a:rPr>
              <a:t> scale </a:t>
            </a:r>
          </a:p>
          <a:p>
            <a:pPr algn="l"/>
            <a:r>
              <a:rPr lang="en-US" altLang="ja-JP" sz="1600" dirty="0">
                <a:latin typeface="Comic Sans MS"/>
                <a:cs typeface="Comic Sans MS"/>
              </a:rPr>
              <a:t> </a:t>
            </a:r>
            <a:r>
              <a:rPr lang="en-US" altLang="ja-JP" sz="1600" dirty="0" smtClean="0">
                <a:latin typeface="Comic Sans MS"/>
                <a:cs typeface="Comic Sans MS"/>
              </a:rPr>
              <a:t> requires </a:t>
            </a:r>
            <a:r>
              <a:rPr kumimoji="1" lang="en-US" altLang="ja-JP" sz="1600" dirty="0" smtClean="0">
                <a:latin typeface="Comic Sans MS"/>
                <a:cs typeface="Comic Sans MS"/>
              </a:rPr>
              <a:t>confinement of the </a:t>
            </a:r>
            <a:r>
              <a:rPr kumimoji="1" lang="en-US" altLang="ja-JP" sz="1600" dirty="0" err="1" smtClean="0">
                <a:latin typeface="Comic Sans MS"/>
                <a:cs typeface="Comic Sans MS"/>
              </a:rPr>
              <a:t>e.m</a:t>
            </a:r>
            <a:r>
              <a:rPr kumimoji="1" lang="en-US" altLang="ja-JP" sz="1600" dirty="0" smtClean="0">
                <a:latin typeface="Comic Sans MS"/>
                <a:cs typeface="Comic Sans MS"/>
              </a:rPr>
              <a:t>. core of</a:t>
            </a:r>
          </a:p>
          <a:p>
            <a:pPr algn="l"/>
            <a:r>
              <a:rPr lang="en-US" altLang="ja-JP" sz="1600" dirty="0">
                <a:latin typeface="Comic Sans MS"/>
                <a:cs typeface="Comic Sans MS"/>
              </a:rPr>
              <a:t> </a:t>
            </a:r>
            <a:r>
              <a:rPr kumimoji="1" lang="en-US" altLang="ja-JP" sz="1600" dirty="0" smtClean="0">
                <a:latin typeface="Comic Sans MS"/>
                <a:cs typeface="Comic Sans MS"/>
              </a:rPr>
              <a:t> the shower, i.e. &gt; 20 X</a:t>
            </a:r>
            <a:r>
              <a:rPr kumimoji="1" lang="en-US" altLang="ja-JP" sz="1600" baseline="-25000" dirty="0" smtClean="0">
                <a:latin typeface="Comic Sans MS"/>
                <a:cs typeface="Comic Sans MS"/>
              </a:rPr>
              <a:t>0</a:t>
            </a:r>
            <a:endParaRPr kumimoji="1" lang="ja-JP" altLang="en-US" sz="1600" baseline="-25000" dirty="0">
              <a:latin typeface="Comic Sans MS"/>
              <a:cs typeface="Comic Sans MS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766960"/>
              </p:ext>
            </p:extLst>
          </p:nvPr>
        </p:nvGraphicFramePr>
        <p:xfrm>
          <a:off x="4716015" y="4545124"/>
          <a:ext cx="4176465" cy="1716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9"/>
                <a:gridCol w="1404156"/>
                <a:gridCol w="1620180"/>
              </a:tblGrid>
              <a:tr h="576064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   </a:t>
                      </a:r>
                      <a:r>
                        <a:rPr kumimoji="1" lang="en-US" altLang="ja-JP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r>
                        <a:rPr kumimoji="1" lang="en-US" altLang="ja-JP" sz="1600" b="1" i="0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</a:t>
                      </a:r>
                      <a:endParaRPr kumimoji="1" lang="en-US" altLang="ja-JP" sz="1600" b="1" i="0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dirty="0" smtClean="0">
                          <a:solidFill>
                            <a:srgbClr val="FFFF00"/>
                          </a:solidFill>
                        </a:rPr>
                        <a:t>           X</a:t>
                      </a:r>
                      <a:r>
                        <a:rPr kumimoji="1" lang="en-US" altLang="ja-JP" sz="1600" b="0" baseline="-25000" dirty="0" smtClean="0">
                          <a:solidFill>
                            <a:srgbClr val="FFFF00"/>
                          </a:solidFill>
                        </a:rPr>
                        <a:t>0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baseline="0" dirty="0" smtClean="0">
                          <a:solidFill>
                            <a:srgbClr val="FFFF00"/>
                          </a:solidFill>
                        </a:rPr>
                        <a:t>(nominal  incidence)</a:t>
                      </a:r>
                      <a:endParaRPr kumimoji="1" lang="ja-JP" altLang="en-US" sz="1200" b="0" baseline="0" dirty="0" smtClean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94116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FF6600"/>
                          </a:solidFill>
                        </a:rPr>
                        <a:t>       CALET</a:t>
                      </a:r>
                      <a:endParaRPr kumimoji="1" lang="ja-JP" altLang="en-US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FF6600"/>
                          </a:solidFill>
                        </a:rPr>
                        <a:t>         1.5</a:t>
                      </a:r>
                      <a:endParaRPr kumimoji="1" lang="ja-JP" altLang="en-US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FF6600"/>
                          </a:solidFill>
                        </a:rPr>
                        <a:t>          30</a:t>
                      </a:r>
                      <a:endParaRPr kumimoji="1" lang="ja-JP" altLang="en-US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3371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      CREAM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      0.5+0.7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          20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73371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      AMS-02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         0.5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          17</a:t>
                      </a:r>
                      <a:endParaRPr kumimoji="1" lang="ja-JP" alt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87524" y="4869160"/>
            <a:ext cx="3916457" cy="11172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ja-JP" sz="2000" dirty="0" smtClean="0">
                <a:latin typeface="Comic Sans MS"/>
                <a:cs typeface="Comic Sans MS"/>
              </a:rPr>
              <a:t>Energy reach in 5 years:</a:t>
            </a:r>
          </a:p>
          <a:p>
            <a:pPr marL="342900" indent="-342900" algn="l">
              <a:lnSpc>
                <a:spcPct val="120000"/>
              </a:lnSpc>
              <a:buFont typeface="Wingdings" charset="2"/>
              <a:buChar char="Ø"/>
            </a:pPr>
            <a:r>
              <a:rPr lang="en-US" altLang="ja-JP" dirty="0" smtClean="0">
                <a:latin typeface="Comic Sans MS"/>
                <a:cs typeface="Comic Sans MS"/>
              </a:rPr>
              <a:t>Proton spectrum to  </a:t>
            </a:r>
            <a:r>
              <a:rPr lang="en-US" altLang="ja-JP" dirty="0" smtClean="0">
                <a:latin typeface="Arial"/>
                <a:ea typeface="ＭＳ Ｐゴシック"/>
                <a:cs typeface="Arial"/>
              </a:rPr>
              <a:t>≈ </a:t>
            </a:r>
            <a:r>
              <a:rPr lang="en-US" altLang="ja-JP" dirty="0" smtClean="0">
                <a:latin typeface="Comic Sans MS"/>
                <a:cs typeface="Comic Sans MS"/>
              </a:rPr>
              <a:t>900 </a:t>
            </a:r>
            <a:r>
              <a:rPr lang="en-US" altLang="ja-JP" dirty="0" err="1" smtClean="0">
                <a:latin typeface="Comic Sans MS"/>
                <a:cs typeface="Comic Sans MS"/>
              </a:rPr>
              <a:t>TeV</a:t>
            </a:r>
            <a:endParaRPr lang="en-US" altLang="ja-JP" dirty="0" smtClean="0">
              <a:latin typeface="Comic Sans MS"/>
              <a:cs typeface="Comic Sans MS"/>
            </a:endParaRPr>
          </a:p>
          <a:p>
            <a:pPr marL="342900" indent="-342900" algn="l">
              <a:lnSpc>
                <a:spcPct val="120000"/>
              </a:lnSpc>
              <a:buFont typeface="Wingdings" charset="2"/>
              <a:buChar char="Ø"/>
            </a:pPr>
            <a:r>
              <a:rPr kumimoji="1" lang="en-US" altLang="ja-JP" dirty="0" smtClean="0">
                <a:latin typeface="Comic Sans MS"/>
                <a:cs typeface="Comic Sans MS"/>
              </a:rPr>
              <a:t>He spectrum to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≈</a:t>
            </a:r>
            <a:r>
              <a:rPr lang="en-US" altLang="ja-JP" dirty="0" smtClean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400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TeV</a:t>
            </a:r>
            <a:r>
              <a:rPr kumimoji="1" lang="en-US" altLang="ja-JP" dirty="0" smtClean="0">
                <a:latin typeface="Comic Sans MS"/>
                <a:cs typeface="Comic Sans MS"/>
              </a:rPr>
              <a:t>/n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35796" y="152636"/>
            <a:ext cx="3281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omic Sans MS"/>
                <a:cs typeface="Comic Sans MS"/>
              </a:rPr>
              <a:t>P and He Observation</a:t>
            </a:r>
            <a:endParaRPr kumimoji="1" lang="ja-JP" altLang="en-US" sz="2400" dirty="0">
              <a:latin typeface="Comic Sans MS"/>
              <a:cs typeface="Comic Sans M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295636" y="1573051"/>
            <a:ext cx="29755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  <a:latin typeface=""/>
              </a:rPr>
              <a:t>CALET expected in 5 y (red points)</a:t>
            </a:r>
            <a:endParaRPr lang="ja-JP" altLang="en-US" sz="1400" dirty="0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0" y="728700"/>
            <a:ext cx="9144000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2" name="Picture 4" descr="calet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1236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Heav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" y="1340768"/>
            <a:ext cx="6092985" cy="396044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5832140" y="944724"/>
            <a:ext cx="3367542" cy="130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10000"/>
              </a:lnSpc>
              <a:buFontTx/>
              <a:buChar char="-"/>
            </a:pPr>
            <a:r>
              <a:rPr kumimoji="1" lang="en-US" altLang="ja-JP" dirty="0" smtClean="0">
                <a:latin typeface="Comic Sans MS"/>
                <a:cs typeface="Comic Sans MS"/>
              </a:rPr>
              <a:t>Is there a </a:t>
            </a:r>
            <a:r>
              <a:rPr kumimoji="1" lang="en-US" altLang="ja-JP" dirty="0" smtClean="0">
                <a:solidFill>
                  <a:srgbClr val="FF6600"/>
                </a:solidFill>
                <a:latin typeface="Comic Sans MS"/>
                <a:cs typeface="Comic Sans MS"/>
              </a:rPr>
              <a:t>spectral cutoff </a:t>
            </a:r>
            <a:r>
              <a:rPr kumimoji="1" lang="en-US" altLang="ja-JP" dirty="0" smtClean="0">
                <a:latin typeface="Comic Sans MS"/>
                <a:cs typeface="Comic Sans MS"/>
              </a:rPr>
              <a:t>below 1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PeV</a:t>
            </a:r>
            <a:r>
              <a:rPr kumimoji="1" lang="en-US" altLang="ja-JP" dirty="0" smtClean="0">
                <a:latin typeface="Comic Sans MS"/>
                <a:cs typeface="Comic Sans MS"/>
              </a:rPr>
              <a:t> ?</a:t>
            </a:r>
          </a:p>
          <a:p>
            <a:pPr marL="285750" indent="-285750" algn="l">
              <a:lnSpc>
                <a:spcPct val="110000"/>
              </a:lnSpc>
              <a:buFontTx/>
              <a:buChar char="-"/>
            </a:pPr>
            <a:r>
              <a:rPr lang="en-US" altLang="ja-JP" dirty="0" smtClean="0">
                <a:latin typeface="Comic Sans MS"/>
                <a:cs typeface="Comic Sans MS"/>
              </a:rPr>
              <a:t>single power law or </a:t>
            </a:r>
          </a:p>
          <a:p>
            <a:pPr algn="l">
              <a:lnSpc>
                <a:spcPct val="110000"/>
              </a:lnSpc>
            </a:pPr>
            <a:r>
              <a:rPr lang="en-US" altLang="ja-JP" dirty="0">
                <a:solidFill>
                  <a:srgbClr val="FF6600"/>
                </a:solidFill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solidFill>
                  <a:srgbClr val="FF6600"/>
                </a:solidFill>
                <a:latin typeface="Comic Sans MS"/>
                <a:cs typeface="Comic Sans MS"/>
              </a:rPr>
              <a:t>    spectrum concavity </a:t>
            </a:r>
            <a:r>
              <a:rPr lang="en-US" altLang="ja-JP" dirty="0" smtClean="0">
                <a:latin typeface="Comic Sans MS"/>
                <a:cs typeface="Comic Sans MS"/>
              </a:rPr>
              <a:t>?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575556" y="5481228"/>
            <a:ext cx="7823464" cy="1080296"/>
            <a:chOff x="1752422" y="3592772"/>
            <a:chExt cx="7823464" cy="1080296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1752422" y="3592772"/>
              <a:ext cx="4790156" cy="1080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kumimoji="1" lang="en-US" altLang="ja-JP" dirty="0" smtClean="0">
                  <a:latin typeface="Comic Sans MS"/>
                  <a:cs typeface="Comic Sans MS"/>
                </a:rPr>
                <a:t>Spectra </a:t>
              </a:r>
              <a:r>
                <a:rPr lang="en-US" altLang="ja-JP" dirty="0" smtClean="0">
                  <a:latin typeface="Comic Sans MS"/>
                  <a:cs typeface="Comic Sans MS"/>
                </a:rPr>
                <a:t>of</a:t>
              </a:r>
              <a:r>
                <a:rPr kumimoji="1" lang="en-US" altLang="ja-JP" dirty="0" smtClean="0">
                  <a:latin typeface="Comic Sans MS"/>
                  <a:cs typeface="Comic Sans MS"/>
                </a:rPr>
                <a:t> </a:t>
              </a:r>
              <a:r>
                <a:rPr kumimoji="1" lang="en-US" altLang="ja-JP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C, O, Ne, Mg, Si </a:t>
              </a:r>
              <a:r>
                <a:rPr kumimoji="1" lang="en-US" altLang="ja-JP" dirty="0" smtClean="0">
                  <a:latin typeface="Comic Sans MS"/>
                  <a:cs typeface="Comic Sans MS"/>
                </a:rPr>
                <a:t>to </a:t>
              </a:r>
              <a:r>
                <a:rPr lang="en-US" altLang="ja-JP" dirty="0">
                  <a:solidFill>
                    <a:srgbClr val="404040"/>
                  </a:solidFill>
                  <a:latin typeface="Arial"/>
                  <a:ea typeface="ＭＳ Ｐゴシック"/>
                  <a:cs typeface="Arial"/>
                </a:rPr>
                <a:t> </a:t>
              </a:r>
              <a:r>
                <a:rPr lang="en-US" altLang="ja-JP" dirty="0" smtClean="0">
                  <a:solidFill>
                    <a:srgbClr val="FF0000"/>
                  </a:solidFill>
                  <a:latin typeface="Arial"/>
                  <a:ea typeface="ＭＳ Ｐゴシック"/>
                  <a:cs typeface="Arial"/>
                </a:rPr>
                <a:t>≈ </a:t>
              </a:r>
              <a:r>
                <a:rPr kumimoji="1" lang="en-US" altLang="ja-JP" dirty="0" smtClean="0">
                  <a:solidFill>
                    <a:srgbClr val="FF6600"/>
                  </a:solidFill>
                  <a:latin typeface="Comic Sans MS"/>
                  <a:cs typeface="Comic Sans MS"/>
                </a:rPr>
                <a:t>20 </a:t>
              </a:r>
              <a:r>
                <a:rPr kumimoji="1" lang="en-US" altLang="ja-JP" dirty="0" err="1" smtClean="0">
                  <a:solidFill>
                    <a:srgbClr val="FF6600"/>
                  </a:solidFill>
                  <a:latin typeface="Comic Sans MS"/>
                  <a:cs typeface="Comic Sans MS"/>
                </a:rPr>
                <a:t>TeV</a:t>
              </a:r>
              <a:r>
                <a:rPr kumimoji="1" lang="en-US" altLang="ja-JP" dirty="0" smtClean="0">
                  <a:solidFill>
                    <a:srgbClr val="FF6600"/>
                  </a:solidFill>
                  <a:latin typeface="Comic Sans MS"/>
                  <a:cs typeface="Comic Sans MS"/>
                </a:rPr>
                <a:t>/n</a:t>
              </a:r>
            </a:p>
            <a:p>
              <a:pPr algn="l">
                <a:lnSpc>
                  <a:spcPct val="120000"/>
                </a:lnSpc>
              </a:pPr>
              <a:r>
                <a:rPr lang="en-US" altLang="ja-JP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B/C </a:t>
              </a:r>
              <a:r>
                <a:rPr lang="en-US" altLang="ja-JP" dirty="0" smtClean="0">
                  <a:latin typeface="Comic Sans MS"/>
                  <a:cs typeface="Comic Sans MS"/>
                </a:rPr>
                <a:t>ratio to </a:t>
              </a:r>
              <a:r>
                <a:rPr lang="en-US" altLang="ja-JP" dirty="0" smtClean="0">
                  <a:solidFill>
                    <a:srgbClr val="FF6600"/>
                  </a:solidFill>
                  <a:latin typeface="Comic Sans MS"/>
                  <a:cs typeface="Comic Sans MS"/>
                </a:rPr>
                <a:t> </a:t>
              </a:r>
              <a:r>
                <a:rPr lang="en-US" altLang="ja-JP" dirty="0" smtClean="0">
                  <a:solidFill>
                    <a:srgbClr val="404040"/>
                  </a:solidFill>
                  <a:latin typeface="Arial"/>
                  <a:ea typeface="ＭＳ Ｐゴシック"/>
                  <a:cs typeface="Arial"/>
                </a:rPr>
                <a:t> </a:t>
              </a:r>
              <a:r>
                <a:rPr lang="en-US" altLang="ja-JP" dirty="0" smtClean="0">
                  <a:solidFill>
                    <a:srgbClr val="FF0000"/>
                  </a:solidFill>
                  <a:latin typeface="Arial"/>
                  <a:ea typeface="ＭＳ Ｐゴシック"/>
                  <a:cs typeface="Arial"/>
                </a:rPr>
                <a:t>≈ </a:t>
              </a:r>
              <a:r>
                <a:rPr lang="en-US" altLang="ja-JP" dirty="0" smtClean="0">
                  <a:solidFill>
                    <a:srgbClr val="FF6600"/>
                  </a:solidFill>
                  <a:latin typeface="Comic Sans MS"/>
                  <a:cs typeface="Comic Sans MS"/>
                </a:rPr>
                <a:t>4-6 </a:t>
              </a:r>
              <a:r>
                <a:rPr lang="en-US" altLang="ja-JP" dirty="0" err="1" smtClean="0">
                  <a:solidFill>
                    <a:srgbClr val="FF6600"/>
                  </a:solidFill>
                  <a:latin typeface="Comic Sans MS"/>
                  <a:cs typeface="Comic Sans MS"/>
                </a:rPr>
                <a:t>TeV</a:t>
              </a:r>
              <a:r>
                <a:rPr lang="en-US" altLang="ja-JP" dirty="0" smtClean="0">
                  <a:solidFill>
                    <a:srgbClr val="FF6600"/>
                  </a:solidFill>
                  <a:latin typeface="Comic Sans MS"/>
                  <a:cs typeface="Comic Sans MS"/>
                </a:rPr>
                <a:t>/n</a:t>
              </a:r>
            </a:p>
            <a:p>
              <a:pPr algn="l">
                <a:lnSpc>
                  <a:spcPct val="120000"/>
                </a:lnSpc>
              </a:pPr>
              <a:r>
                <a:rPr kumimoji="1" lang="en-US" altLang="ja-JP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Fe </a:t>
              </a:r>
              <a:r>
                <a:rPr kumimoji="1" lang="en-US" altLang="ja-JP" dirty="0" smtClean="0">
                  <a:latin typeface="Comic Sans MS"/>
                  <a:cs typeface="Comic Sans MS"/>
                </a:rPr>
                <a:t>spectrum to </a:t>
              </a:r>
              <a:r>
                <a:rPr kumimoji="1" lang="en-US" altLang="ja-JP" dirty="0" smtClean="0">
                  <a:solidFill>
                    <a:srgbClr val="FF6600"/>
                  </a:solidFill>
                  <a:latin typeface="Comic Sans MS"/>
                  <a:cs typeface="Comic Sans MS"/>
                </a:rPr>
                <a:t> </a:t>
              </a:r>
              <a:r>
                <a:rPr lang="en-US" altLang="ja-JP" dirty="0">
                  <a:solidFill>
                    <a:srgbClr val="404040"/>
                  </a:solidFill>
                  <a:latin typeface="Arial"/>
                  <a:ea typeface="ＭＳ Ｐゴシック"/>
                  <a:cs typeface="Arial"/>
                </a:rPr>
                <a:t> </a:t>
              </a:r>
              <a:r>
                <a:rPr lang="en-US" altLang="ja-JP" dirty="0" smtClean="0">
                  <a:solidFill>
                    <a:srgbClr val="FF0000"/>
                  </a:solidFill>
                  <a:latin typeface="Arial"/>
                  <a:ea typeface="ＭＳ Ｐゴシック"/>
                  <a:cs typeface="Arial"/>
                </a:rPr>
                <a:t>≈ </a:t>
              </a:r>
              <a:r>
                <a:rPr kumimoji="1" lang="en-US" altLang="ja-JP" dirty="0" smtClean="0">
                  <a:solidFill>
                    <a:srgbClr val="FF6600"/>
                  </a:solidFill>
                  <a:latin typeface="Comic Sans MS"/>
                  <a:cs typeface="Comic Sans MS"/>
                </a:rPr>
                <a:t>10 </a:t>
              </a:r>
              <a:r>
                <a:rPr kumimoji="1" lang="en-US" altLang="ja-JP" dirty="0" err="1" smtClean="0">
                  <a:solidFill>
                    <a:srgbClr val="FF6600"/>
                  </a:solidFill>
                  <a:latin typeface="Comic Sans MS"/>
                  <a:cs typeface="Comic Sans MS"/>
                </a:rPr>
                <a:t>TeV</a:t>
              </a:r>
              <a:r>
                <a:rPr kumimoji="1" lang="en-US" altLang="ja-JP" dirty="0" smtClean="0">
                  <a:solidFill>
                    <a:srgbClr val="FF6600"/>
                  </a:solidFill>
                  <a:latin typeface="Comic Sans MS"/>
                  <a:cs typeface="Comic Sans MS"/>
                </a:rPr>
                <a:t>/n</a:t>
              </a:r>
              <a:endParaRPr kumimoji="1" lang="ja-JP" altLang="en-US" dirty="0">
                <a:solidFill>
                  <a:srgbClr val="FF66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5" name="右中かっこ 4"/>
            <p:cNvSpPr/>
            <p:nvPr/>
          </p:nvSpPr>
          <p:spPr>
            <a:xfrm>
              <a:off x="6504950" y="3739580"/>
              <a:ext cx="180020" cy="789296"/>
            </a:xfrm>
            <a:prstGeom prst="rightBrace">
              <a:avLst>
                <a:gd name="adj1" fmla="val 33480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6936998" y="3772792"/>
              <a:ext cx="26388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Comic Sans MS"/>
                  <a:cs typeface="Comic Sans MS"/>
                </a:rPr>
                <a:t>CALET energy reach </a:t>
              </a:r>
            </a:p>
            <a:p>
              <a:r>
                <a:rPr lang="en-US" altLang="ja-JP" sz="2000" dirty="0" smtClean="0">
                  <a:latin typeface="Comic Sans MS"/>
                  <a:cs typeface="Comic Sans MS"/>
                </a:rPr>
                <a:t>(5 years)</a:t>
              </a:r>
              <a:endParaRPr kumimoji="1" lang="ja-JP" altLang="en-US" sz="2000" dirty="0">
                <a:latin typeface="Comic Sans MS"/>
                <a:cs typeface="Comic Sans MS"/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1511660" y="152636"/>
            <a:ext cx="5930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omic Sans MS"/>
                <a:cs typeface="Comic Sans MS"/>
              </a:rPr>
              <a:t>Intermediate nuclei  to</a:t>
            </a:r>
            <a:r>
              <a:rPr lang="ja-JP" altLang="en-US" sz="2400" dirty="0" smtClean="0">
                <a:latin typeface="Comic Sans MS"/>
                <a:cs typeface="Comic Sans MS"/>
              </a:rPr>
              <a:t>　</a:t>
            </a:r>
            <a:r>
              <a:rPr kumimoji="1" lang="en-US" altLang="ja-JP" sz="2400" dirty="0" smtClean="0">
                <a:latin typeface="Comic Sans MS"/>
                <a:cs typeface="Comic Sans MS"/>
              </a:rPr>
              <a:t>Fe Observation</a:t>
            </a:r>
            <a:endParaRPr kumimoji="1" lang="ja-JP" altLang="en-US" sz="2400" dirty="0">
              <a:latin typeface="Comic Sans MS"/>
              <a:cs typeface="Comic Sans M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187624" y="980728"/>
            <a:ext cx="3772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"/>
              </a:rPr>
              <a:t>CALET expected in 5 y (red points)</a:t>
            </a:r>
            <a:endParaRPr lang="ja-JP" altLang="en-US" dirty="0"/>
          </a:p>
        </p:txBody>
      </p:sp>
      <p:grpSp>
        <p:nvGrpSpPr>
          <p:cNvPr id="15" name="図形グループ 14"/>
          <p:cNvGrpSpPr/>
          <p:nvPr/>
        </p:nvGrpSpPr>
        <p:grpSpPr>
          <a:xfrm>
            <a:off x="5796136" y="2348880"/>
            <a:ext cx="3448508" cy="2482658"/>
            <a:chOff x="5876020" y="2348880"/>
            <a:chExt cx="3448508" cy="2482658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76020" y="2492896"/>
              <a:ext cx="3448508" cy="2338642"/>
            </a:xfrm>
            <a:prstGeom prst="rect">
              <a:avLst/>
            </a:prstGeom>
          </p:spPr>
        </p:pic>
        <p:sp>
          <p:nvSpPr>
            <p:cNvPr id="13" name="正方形/長方形 12"/>
            <p:cNvSpPr/>
            <p:nvPr/>
          </p:nvSpPr>
          <p:spPr>
            <a:xfrm>
              <a:off x="6264188" y="2348880"/>
              <a:ext cx="267102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latin typeface=""/>
                </a:rPr>
                <a:t>Energy resolution for nuclei</a:t>
              </a:r>
              <a:endParaRPr lang="ja-JP" altLang="en-US" sz="1600" dirty="0"/>
            </a:p>
          </p:txBody>
        </p:sp>
      </p:grp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0" y="728700"/>
            <a:ext cx="9144000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7" name="Picture 4" descr="calet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9831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8" descr="CALET_UH_result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66" b="-7766"/>
          <a:stretch>
            <a:fillRect/>
          </a:stretch>
        </p:blipFill>
        <p:spPr>
          <a:xfrm>
            <a:off x="5220072" y="944724"/>
            <a:ext cx="3405467" cy="381642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954192" y="188640"/>
            <a:ext cx="7835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omic Sans MS"/>
                <a:cs typeface="Comic Sans MS"/>
              </a:rPr>
              <a:t>Expected Measurements of B/C ratio and Ultra-heavy </a:t>
            </a:r>
            <a:r>
              <a:rPr lang="en-US" altLang="ja-JP" sz="2000" dirty="0" smtClean="0">
                <a:latin typeface="Comic Sans MS"/>
                <a:cs typeface="Comic Sans MS"/>
              </a:rPr>
              <a:t>Particles</a:t>
            </a:r>
            <a:endParaRPr kumimoji="1" lang="ja-JP" altLang="en-US" sz="2000" dirty="0">
              <a:latin typeface="Comic Sans MS"/>
              <a:cs typeface="Comic Sans MS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-108520" y="944724"/>
            <a:ext cx="5184576" cy="3816424"/>
            <a:chOff x="683568" y="1880828"/>
            <a:chExt cx="7344816" cy="4788532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568" y="1880828"/>
              <a:ext cx="6934563" cy="4788532"/>
            </a:xfrm>
            <a:prstGeom prst="rect">
              <a:avLst/>
            </a:prstGeom>
          </p:spPr>
        </p:pic>
        <p:grpSp>
          <p:nvGrpSpPr>
            <p:cNvPr id="10" name="図形グループ 9"/>
            <p:cNvGrpSpPr/>
            <p:nvPr/>
          </p:nvGrpSpPr>
          <p:grpSpPr>
            <a:xfrm>
              <a:off x="4981785" y="2420888"/>
              <a:ext cx="3046599" cy="4212468"/>
              <a:chOff x="4981785" y="2420888"/>
              <a:chExt cx="3046599" cy="4212468"/>
            </a:xfrm>
          </p:grpSpPr>
          <p:sp>
            <p:nvSpPr>
              <p:cNvPr id="3" name="テキスト ボックス 2"/>
              <p:cNvSpPr txBox="1"/>
              <p:nvPr/>
            </p:nvSpPr>
            <p:spPr>
              <a:xfrm>
                <a:off x="4981785" y="2420888"/>
                <a:ext cx="941750" cy="449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i="1" dirty="0" smtClean="0"/>
                  <a:t>E</a:t>
                </a:r>
                <a:r>
                  <a:rPr kumimoji="1" lang="en-US" altLang="ja-JP" sz="1400" dirty="0" smtClean="0"/>
                  <a:t> </a:t>
                </a:r>
                <a:r>
                  <a:rPr kumimoji="1" lang="en-US" altLang="ja-JP" sz="1400" i="1" baseline="30000" dirty="0" smtClean="0"/>
                  <a:t>–</a:t>
                </a:r>
                <a:r>
                  <a:rPr lang="en-US" altLang="en-US" sz="1400" i="1" baseline="30000" dirty="0" err="1" smtClean="0"/>
                  <a:t>δ</a:t>
                </a:r>
                <a:endParaRPr kumimoji="1" lang="ja-JP" altLang="en-US" sz="1400" i="1" baseline="30000" dirty="0"/>
              </a:p>
            </p:txBody>
          </p:sp>
          <p:sp>
            <p:nvSpPr>
              <p:cNvPr id="4" name="テキスト ボックス 3"/>
              <p:cNvSpPr txBox="1"/>
              <p:nvPr/>
            </p:nvSpPr>
            <p:spPr>
              <a:xfrm>
                <a:off x="5433873" y="2838534"/>
                <a:ext cx="1338827" cy="449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 err="1" smtClean="0"/>
                  <a:t>δ</a:t>
                </a:r>
                <a:r>
                  <a:rPr lang="ja-JP" altLang="en-US" sz="1400" dirty="0" smtClean="0"/>
                  <a:t>＝</a:t>
                </a:r>
                <a:r>
                  <a:rPr lang="en-US" altLang="ja-JP" sz="1400" dirty="0" smtClean="0"/>
                  <a:t>0.3</a:t>
                </a:r>
                <a:endParaRPr kumimoji="1" lang="ja-JP" altLang="en-US" sz="1400" dirty="0"/>
              </a:p>
            </p:txBody>
          </p:sp>
          <p:sp>
            <p:nvSpPr>
              <p:cNvPr id="6" name="テキスト ボックス 5"/>
              <p:cNvSpPr txBox="1"/>
              <p:nvPr/>
            </p:nvSpPr>
            <p:spPr>
              <a:xfrm>
                <a:off x="5370730" y="4249891"/>
                <a:ext cx="1256355" cy="449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 err="1" smtClean="0"/>
                  <a:t>δ</a:t>
                </a:r>
                <a:r>
                  <a:rPr lang="en-US" altLang="ja-JP" sz="1400" dirty="0" smtClean="0"/>
                  <a:t>=0.6</a:t>
                </a:r>
                <a:endParaRPr kumimoji="1" lang="ja-JP" altLang="en-US" sz="1400" dirty="0"/>
              </a:p>
            </p:txBody>
          </p:sp>
          <p:sp>
            <p:nvSpPr>
              <p:cNvPr id="8" name="正方形/長方形 7"/>
              <p:cNvSpPr/>
              <p:nvPr/>
            </p:nvSpPr>
            <p:spPr>
              <a:xfrm>
                <a:off x="6912260" y="6129300"/>
                <a:ext cx="1116124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9" name="テキスト ボックス 8"/>
          <p:cNvSpPr txBox="1"/>
          <p:nvPr/>
        </p:nvSpPr>
        <p:spPr>
          <a:xfrm>
            <a:off x="791580" y="4941168"/>
            <a:ext cx="34923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dirty="0" smtClean="0">
                <a:latin typeface="Comic Sans MS"/>
                <a:cs typeface="Comic Sans MS"/>
              </a:rPr>
              <a:t>CALET will measure </a:t>
            </a:r>
            <a:r>
              <a:rPr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the B/C ratio to over 1 </a:t>
            </a:r>
            <a:r>
              <a:rPr lang="en-US" altLang="ja-JP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TeC</a:t>
            </a:r>
            <a:r>
              <a:rPr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/nucleon </a:t>
            </a:r>
            <a:r>
              <a:rPr lang="en-US" altLang="ja-JP" dirty="0" smtClean="0">
                <a:latin typeface="Comic Sans MS"/>
                <a:cs typeface="Comic Sans MS"/>
              </a:rPr>
              <a:t>and provide an exact value of the energy exponent </a:t>
            </a:r>
            <a:r>
              <a:rPr lang="en-US" altLang="ja-JP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δ</a:t>
            </a:r>
            <a:r>
              <a:rPr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 within an accuracy of ~0.05 </a:t>
            </a:r>
            <a:endParaRPr kumimoji="1" lang="ja-JP" alt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0" y="764704"/>
            <a:ext cx="9144000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2" name="Picture 4" descr="calet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  <p:sp>
        <p:nvSpPr>
          <p:cNvPr id="14" name="正方形/長方形 13"/>
          <p:cNvSpPr/>
          <p:nvPr/>
        </p:nvSpPr>
        <p:spPr>
          <a:xfrm>
            <a:off x="4751512" y="4509120"/>
            <a:ext cx="43924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altLang="ja-JP" sz="1600" dirty="0">
                <a:latin typeface="Comic Sans MS"/>
                <a:cs typeface="Comic Sans MS"/>
              </a:rPr>
              <a:t>CALET should </a:t>
            </a:r>
            <a:r>
              <a:rPr lang="en-US" altLang="ja-JP" sz="1600" dirty="0">
                <a:solidFill>
                  <a:srgbClr val="FF6600"/>
                </a:solidFill>
                <a:latin typeface="Comic Sans MS"/>
                <a:cs typeface="Comic Sans MS"/>
              </a:rPr>
              <a:t>obtain 2-4× the statistics of TIGER in expected 5 year mission.</a:t>
            </a:r>
          </a:p>
          <a:p>
            <a:pPr algn="l">
              <a:lnSpc>
                <a:spcPct val="50000"/>
              </a:lnSpc>
            </a:pPr>
            <a:endParaRPr lang="en-US" altLang="ja-JP" sz="1600" dirty="0">
              <a:solidFill>
                <a:srgbClr val="FF6600"/>
              </a:solidFill>
              <a:latin typeface="Comic Sans MS"/>
              <a:cs typeface="Comic Sans MS"/>
            </a:endParaRPr>
          </a:p>
          <a:p>
            <a:pPr marL="285750" indent="-285750" algn="l">
              <a:buFont typeface="Arial"/>
              <a:buChar char="•"/>
            </a:pPr>
            <a:r>
              <a:rPr lang="en-US" altLang="ja-JP" sz="1600" dirty="0">
                <a:latin typeface="Comic Sans MS"/>
                <a:cs typeface="Comic Sans MS"/>
              </a:rPr>
              <a:t>Assumption that results for vertical cutoff rigidities represent average of East-West effect is not valid. </a:t>
            </a:r>
          </a:p>
          <a:p>
            <a:pPr marL="285750" indent="-285750" algn="l">
              <a:lnSpc>
                <a:spcPct val="50000"/>
              </a:lnSpc>
              <a:buFont typeface="Arial"/>
              <a:buChar char="•"/>
            </a:pPr>
            <a:endParaRPr lang="en-US" altLang="ja-JP" sz="1600" dirty="0">
              <a:latin typeface="Comic Sans MS"/>
              <a:cs typeface="Comic Sans MS"/>
            </a:endParaRPr>
          </a:p>
          <a:p>
            <a:pPr marL="285750" indent="-285750" algn="l">
              <a:buFont typeface="Arial"/>
              <a:buChar char="•"/>
            </a:pPr>
            <a:r>
              <a:rPr lang="en-US" altLang="ja-JP" sz="1600" dirty="0">
                <a:latin typeface="Comic Sans MS"/>
                <a:cs typeface="Comic Sans MS"/>
              </a:rPr>
              <a:t>CALET measurements in orbit will require </a:t>
            </a:r>
            <a:r>
              <a:rPr lang="en-US" altLang="ja-JP" sz="1600" dirty="0">
                <a:solidFill>
                  <a:srgbClr val="FF6600"/>
                </a:solidFill>
                <a:latin typeface="Comic Sans MS"/>
                <a:cs typeface="Comic Sans MS"/>
              </a:rPr>
              <a:t>less correction for nuclear interactions.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508104" y="944724"/>
            <a:ext cx="2963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Ultra-heavy (Z&gt;26)  Particles</a:t>
            </a:r>
            <a:endParaRPr kumimoji="1" lang="ja-JP" altLang="en-US" sz="16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231740" y="3841303"/>
            <a:ext cx="2419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P.S. </a:t>
            </a:r>
            <a:r>
              <a:rPr kumimoji="1" lang="en-US" altLang="ja-JP" sz="1400" dirty="0" err="1" smtClean="0"/>
              <a:t>Morrocchesi</a:t>
            </a:r>
            <a:r>
              <a:rPr kumimoji="1" lang="en-US" altLang="ja-JP" sz="1400" dirty="0" smtClean="0"/>
              <a:t>   ICRC2013</a:t>
            </a:r>
            <a:endParaRPr kumimoji="1" lang="ja-JP" altLang="en-US" sz="1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670215" y="3805299"/>
            <a:ext cx="1672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err="1" smtClean="0"/>
              <a:t>B.Rauch</a:t>
            </a:r>
            <a:r>
              <a:rPr lang="en-US" altLang="ja-JP" sz="1400" dirty="0" smtClean="0"/>
              <a:t> ICRC2013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061377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2" t="-5" r="-1744" b="55043"/>
          <a:stretch/>
        </p:blipFill>
        <p:spPr>
          <a:xfrm>
            <a:off x="2699792" y="1402268"/>
            <a:ext cx="3729208" cy="233428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/>
          <a:srcRect l="10426" t="50214" r="8546" b="5432"/>
          <a:stretch/>
        </p:blipFill>
        <p:spPr>
          <a:xfrm>
            <a:off x="3023828" y="4138572"/>
            <a:ext cx="2985138" cy="2314764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3136" y="29037110"/>
            <a:ext cx="5282307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204" y="1028474"/>
            <a:ext cx="2520280" cy="1716450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96" y="5104043"/>
            <a:ext cx="2520280" cy="181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755576" y="116632"/>
            <a:ext cx="8349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 dirty="0" smtClean="0">
                <a:latin typeface="Comic Sans MS"/>
                <a:cs typeface="Comic Sans MS"/>
              </a:rPr>
              <a:t>CERN Beam Test using the Structure &amp; Thermal Model (STM)  </a:t>
            </a:r>
            <a:endParaRPr kumimoji="1" lang="ja-JP" altLang="en-US" sz="2200" dirty="0">
              <a:latin typeface="Comic Sans MS"/>
              <a:cs typeface="Comic Sans MS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0" y="872716"/>
            <a:ext cx="2803397" cy="5881283"/>
            <a:chOff x="71500" y="703729"/>
            <a:chExt cx="2803397" cy="5881283"/>
          </a:xfrm>
        </p:grpSpPr>
        <p:grpSp>
          <p:nvGrpSpPr>
            <p:cNvPr id="6" name="図形グループ 5"/>
            <p:cNvGrpSpPr/>
            <p:nvPr/>
          </p:nvGrpSpPr>
          <p:grpSpPr>
            <a:xfrm>
              <a:off x="503548" y="944724"/>
              <a:ext cx="2196244" cy="5640288"/>
              <a:chOff x="683568" y="728700"/>
              <a:chExt cx="2448272" cy="5964324"/>
            </a:xfrm>
          </p:grpSpPr>
          <p:pic>
            <p:nvPicPr>
              <p:cNvPr id="2" name="図 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3568" y="2780928"/>
                <a:ext cx="2448272" cy="1836204"/>
              </a:xfrm>
              <a:prstGeom prst="rect">
                <a:avLst/>
              </a:prstGeom>
            </p:spPr>
          </p:pic>
          <p:pic>
            <p:nvPicPr>
              <p:cNvPr id="3" name="図 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9572" y="728700"/>
                <a:ext cx="2400000" cy="1800000"/>
              </a:xfrm>
              <a:prstGeom prst="rect">
                <a:avLst/>
              </a:prstGeom>
            </p:spPr>
          </p:pic>
          <p:pic>
            <p:nvPicPr>
              <p:cNvPr id="4" name="図 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9572" y="4883822"/>
                <a:ext cx="2412268" cy="1809202"/>
              </a:xfrm>
              <a:prstGeom prst="rect">
                <a:avLst/>
              </a:prstGeom>
            </p:spPr>
          </p:pic>
        </p:grpSp>
        <p:sp>
          <p:nvSpPr>
            <p:cNvPr id="16" name="テキスト ボックス 15"/>
            <p:cNvSpPr txBox="1"/>
            <p:nvPr/>
          </p:nvSpPr>
          <p:spPr>
            <a:xfrm>
              <a:off x="755576" y="703729"/>
              <a:ext cx="17742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>
                  <a:latin typeface="Comic Sans MS"/>
                  <a:cs typeface="Comic Sans MS"/>
                </a:rPr>
                <a:t>Charge Detecto</a:t>
              </a:r>
              <a:r>
                <a:rPr lang="en-US" altLang="ja-JP" sz="1200" dirty="0" smtClean="0"/>
                <a:t>r</a:t>
              </a:r>
              <a:r>
                <a:rPr lang="en-US" altLang="ja-JP" sz="1200" dirty="0" smtClean="0">
                  <a:latin typeface="Comic Sans MS"/>
                  <a:cs typeface="Comic Sans MS"/>
                </a:rPr>
                <a:t>: CHD</a:t>
              </a:r>
              <a:endParaRPr kumimoji="1" lang="ja-JP" altLang="en-US" sz="1200" dirty="0">
                <a:latin typeface="Comic Sans MS"/>
                <a:cs typeface="Comic Sans MS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575556" y="2636912"/>
              <a:ext cx="205093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latin typeface="Comic Sans MS"/>
                  <a:cs typeface="Comic Sans MS"/>
                </a:rPr>
                <a:t>Imaging Calorimeter: IMC</a:t>
              </a:r>
              <a:endParaRPr lang="ja-JP" altLang="en-US" sz="1200" dirty="0">
                <a:latin typeface="Comic Sans MS"/>
                <a:cs typeface="Comic Sans MS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71500" y="4617132"/>
              <a:ext cx="28033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latin typeface="Comic Sans MS"/>
                  <a:cs typeface="Comic Sans MS"/>
                </a:rPr>
                <a:t>Total Absorption Calorimeter</a:t>
              </a:r>
              <a:r>
                <a:rPr lang="en-US" altLang="ja-JP" sz="1200" dirty="0">
                  <a:latin typeface="Comic Sans MS"/>
                  <a:cs typeface="Comic Sans MS"/>
                </a:rPr>
                <a:t>: </a:t>
              </a:r>
              <a:r>
                <a:rPr lang="en-US" altLang="ja-JP" sz="1200" dirty="0" smtClean="0">
                  <a:latin typeface="Comic Sans MS"/>
                  <a:cs typeface="Comic Sans MS"/>
                </a:rPr>
                <a:t>TASC</a:t>
              </a:r>
              <a:endParaRPr lang="ja-JP" altLang="en-US" sz="1200" dirty="0">
                <a:latin typeface="Comic Sans MS"/>
                <a:cs typeface="Comic Sans MS"/>
              </a:endParaRP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2915816" y="1006224"/>
            <a:ext cx="3208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Schematic Side View of the Beam Test Model</a:t>
            </a:r>
            <a:endParaRPr kumimoji="1" lang="ja-JP" altLang="en-US" sz="1200" dirty="0"/>
          </a:p>
        </p:txBody>
      </p:sp>
      <p:sp>
        <p:nvSpPr>
          <p:cNvPr id="20" name="正方形/長方形 19"/>
          <p:cNvSpPr/>
          <p:nvPr/>
        </p:nvSpPr>
        <p:spPr>
          <a:xfrm>
            <a:off x="2231740" y="389705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200" dirty="0" smtClean="0"/>
              <a:t> The </a:t>
            </a:r>
            <a:r>
              <a:rPr lang="en-US" altLang="ja-JP" sz="1200" dirty="0"/>
              <a:t>Beam Test </a:t>
            </a:r>
            <a:r>
              <a:rPr lang="en-US" altLang="ja-JP" sz="1200" dirty="0" smtClean="0"/>
              <a:t>Model at CERN SPS H8 Beam Line</a:t>
            </a:r>
            <a:endParaRPr lang="ja-JP" altLang="en-US" sz="12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948264" y="1196752"/>
            <a:ext cx="825867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ΔE-</a:t>
            </a:r>
            <a:r>
              <a:rPr lang="en-US" altLang="ja-JP" sz="1200" dirty="0" err="1" smtClean="0"/>
              <a:t>E</a:t>
            </a:r>
            <a:r>
              <a:rPr lang="en-US" altLang="ja-JP" sz="1200" baseline="-25000" dirty="0" err="1" smtClean="0"/>
              <a:t>beam</a:t>
            </a:r>
            <a:endParaRPr kumimoji="1" lang="ja-JP" altLang="en-US" sz="1200" baseline="-25000" dirty="0"/>
          </a:p>
        </p:txBody>
      </p:sp>
      <p:grpSp>
        <p:nvGrpSpPr>
          <p:cNvPr id="13" name="図形グループ 12"/>
          <p:cNvGrpSpPr/>
          <p:nvPr/>
        </p:nvGrpSpPr>
        <p:grpSpPr>
          <a:xfrm>
            <a:off x="6300192" y="2747496"/>
            <a:ext cx="2556284" cy="2373692"/>
            <a:chOff x="6300192" y="2600908"/>
            <a:chExt cx="2556284" cy="2373692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00192" y="2600908"/>
              <a:ext cx="2556284" cy="2373692"/>
            </a:xfrm>
            <a:prstGeom prst="rect">
              <a:avLst/>
            </a:prstGeom>
          </p:spPr>
        </p:pic>
        <p:sp>
          <p:nvSpPr>
            <p:cNvPr id="22" name="テキスト ボックス 21"/>
            <p:cNvSpPr txBox="1"/>
            <p:nvPr/>
          </p:nvSpPr>
          <p:spPr>
            <a:xfrm>
              <a:off x="6444208" y="2672916"/>
              <a:ext cx="1332147" cy="618631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en-US" altLang="ja-JP" sz="1200" dirty="0" smtClean="0"/>
                <a:t>Electron shower </a:t>
              </a:r>
            </a:p>
            <a:p>
              <a:pPr algn="l">
                <a:lnSpc>
                  <a:spcPct val="80000"/>
                </a:lnSpc>
              </a:pPr>
              <a:r>
                <a:rPr lang="en-US" altLang="ja-JP" sz="1200" dirty="0" smtClean="0"/>
                <a:t>transition curve </a:t>
              </a:r>
            </a:p>
            <a:p>
              <a:pPr algn="l">
                <a:lnSpc>
                  <a:spcPct val="80000"/>
                </a:lnSpc>
              </a:pPr>
              <a:r>
                <a:rPr lang="en-US" altLang="ja-JP" sz="1200" dirty="0" smtClean="0"/>
                <a:t>in TASC</a:t>
              </a:r>
              <a:r>
                <a:rPr lang="en-US" altLang="ja-JP" dirty="0" smtClean="0"/>
                <a:t> </a:t>
              </a:r>
              <a:endParaRPr kumimoji="1" lang="ja-JP" altLang="en-US" dirty="0"/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6732240" y="5193196"/>
            <a:ext cx="1332148" cy="369332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lIns="36000" tIns="0" rIns="0" bIns="0" rtlCol="0">
            <a:spAutoFit/>
          </a:bodyPr>
          <a:lstStyle/>
          <a:p>
            <a:pPr algn="l"/>
            <a:r>
              <a:rPr kumimoji="1" lang="en-US" altLang="ja-JP" sz="1200" dirty="0" smtClean="0"/>
              <a:t>Angular resolution</a:t>
            </a:r>
          </a:p>
          <a:p>
            <a:pPr algn="l"/>
            <a:r>
              <a:rPr kumimoji="1" lang="en-US" altLang="ja-JP" sz="1200" dirty="0" smtClean="0"/>
              <a:t> for electrons</a:t>
            </a:r>
            <a:endParaRPr kumimoji="1" lang="ja-JP" altLang="en-US" sz="12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654015" y="692696"/>
            <a:ext cx="1962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6600"/>
                </a:solidFill>
                <a:latin typeface="Comic Sans MS"/>
                <a:cs typeface="Comic Sans MS"/>
              </a:rPr>
              <a:t>Beam Test Results</a:t>
            </a:r>
            <a:endParaRPr kumimoji="1" lang="ja-JP" altLang="en-US" sz="1600" dirty="0">
              <a:solidFill>
                <a:srgbClr val="FF6600"/>
              </a:solidFill>
              <a:latin typeface="Comic Sans MS"/>
              <a:cs typeface="Comic Sans MS"/>
            </a:endParaRPr>
          </a:p>
        </p:txBody>
      </p:sp>
      <p:sp>
        <p:nvSpPr>
          <p:cNvPr id="28" name="Line 7"/>
          <p:cNvSpPr>
            <a:spLocks noChangeShapeType="1"/>
          </p:cNvSpPr>
          <p:nvPr/>
        </p:nvSpPr>
        <p:spPr bwMode="auto">
          <a:xfrm>
            <a:off x="251520" y="72870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7" name="Picture 4" descr="caletlog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791580" cy="791580"/>
          </a:xfrm>
          <a:prstGeom prst="rect">
            <a:avLst/>
          </a:prstGeom>
          <a:noFill/>
        </p:spPr>
      </p:pic>
      <p:sp>
        <p:nvSpPr>
          <p:cNvPr id="29" name="日付プレースホルダー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0" name="フッター プレースホルダー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1" name="スライド番号プレースホルダー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275856" y="3753036"/>
            <a:ext cx="2615845" cy="369332"/>
          </a:xfrm>
          <a:prstGeom prst="rect">
            <a:avLst/>
          </a:prstGeom>
          <a:solidFill>
            <a:srgbClr val="FFF11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22pSP-7 </a:t>
            </a:r>
            <a:r>
              <a:rPr kumimoji="1" lang="en-US" altLang="ja-JP" dirty="0" err="1" smtClean="0"/>
              <a:t>T.Tamura</a:t>
            </a:r>
            <a:r>
              <a:rPr kumimoji="1" lang="en-US" altLang="ja-JP" dirty="0" smtClean="0"/>
              <a:t> et al.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05825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1540" y="80628"/>
            <a:ext cx="8229600" cy="1143000"/>
          </a:xfrm>
        </p:spPr>
        <p:txBody>
          <a:bodyPr/>
          <a:lstStyle/>
          <a:p>
            <a:r>
              <a:rPr lang="en-US" altLang="ja-JP" sz="2800" dirty="0" smtClean="0">
                <a:latin typeface="Comic Sans MS"/>
                <a:cs typeface="Comic Sans MS"/>
              </a:rPr>
              <a:t>Pre-Flight Model Production </a:t>
            </a:r>
            <a:endParaRPr kumimoji="1" lang="ja-JP" altLang="en-US" sz="2800" dirty="0">
              <a:latin typeface="Comic Sans MS"/>
              <a:cs typeface="Comic Sans M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1520" y="1052736"/>
            <a:ext cx="25202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IMC/CHD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Structure</a:t>
            </a:r>
          </a:p>
          <a:p>
            <a:r>
              <a:rPr lang="en-US" altLang="ja-JP" sz="1400" dirty="0" smtClean="0"/>
              <a:t>(Production in progress)</a:t>
            </a:r>
          </a:p>
          <a:p>
            <a:endParaRPr kumimoji="1" lang="en-US" altLang="ja-JP" sz="1600" b="1" u="sng" dirty="0" smtClean="0"/>
          </a:p>
        </p:txBody>
      </p:sp>
      <p:pic>
        <p:nvPicPr>
          <p:cNvPr id="20" name="Picture 4" descr="calet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1580" cy="791580"/>
          </a:xfrm>
          <a:prstGeom prst="rect">
            <a:avLst/>
          </a:prstGeom>
          <a:noFill/>
        </p:spPr>
      </p:pic>
      <p:pic>
        <p:nvPicPr>
          <p:cNvPr id="22" name="Picture 2" descr="JAXA_logo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-12700"/>
            <a:ext cx="104616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Line 7"/>
          <p:cNvSpPr>
            <a:spLocks noChangeShapeType="1"/>
          </p:cNvSpPr>
          <p:nvPr/>
        </p:nvSpPr>
        <p:spPr bwMode="auto">
          <a:xfrm>
            <a:off x="251520" y="72870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143508" y="1756423"/>
            <a:ext cx="5652628" cy="4336873"/>
            <a:chOff x="215516" y="1612407"/>
            <a:chExt cx="5652628" cy="433687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1612407"/>
              <a:ext cx="2736000" cy="2052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516" y="1612407"/>
              <a:ext cx="2736000" cy="2054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516" y="3880659"/>
              <a:ext cx="2736304" cy="2068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2447764" y="1612407"/>
              <a:ext cx="5776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smtClean="0">
                  <a:solidFill>
                    <a:srgbClr val="FFFFFF"/>
                  </a:solidFill>
                </a:rPr>
                <a:t>CHD</a:t>
              </a:r>
              <a:endParaRPr kumimoji="1" lang="ja-JP" altLang="en-US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2375756" y="3844655"/>
              <a:ext cx="5516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smtClean="0">
                  <a:solidFill>
                    <a:srgbClr val="FFFFFF"/>
                  </a:solidFill>
                </a:rPr>
                <a:t>IMC</a:t>
              </a:r>
              <a:endParaRPr kumimoji="1" lang="ja-JP" altLang="en-US" sz="1400" b="1" dirty="0">
                <a:solidFill>
                  <a:srgbClr val="FFFFFF"/>
                </a:solidFill>
              </a:endParaRPr>
            </a:p>
          </p:txBody>
        </p:sp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5836" y="3880659"/>
              <a:ext cx="2772308" cy="2050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正方形/長方形 9"/>
            <p:cNvSpPr/>
            <p:nvPr/>
          </p:nvSpPr>
          <p:spPr>
            <a:xfrm>
              <a:off x="3454579" y="3304595"/>
              <a:ext cx="15595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FFFFFF"/>
                  </a:solidFill>
                </a:rPr>
                <a:t>CFRP Structure</a:t>
              </a:r>
              <a:endParaRPr lang="ja-JP" altLang="en-US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3358669" y="5572847"/>
              <a:ext cx="17839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smtClean="0">
                  <a:solidFill>
                    <a:srgbClr val="FFFFFF"/>
                  </a:solidFill>
                </a:rPr>
                <a:t>TASC(Completed)</a:t>
              </a:r>
              <a:endParaRPr kumimoji="1" lang="ja-JP" altLang="en-US" sz="1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3167844" y="944724"/>
            <a:ext cx="25202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TASC Structure</a:t>
            </a:r>
          </a:p>
          <a:p>
            <a:r>
              <a:rPr lang="en-US" altLang="ja-JP" sz="1400" dirty="0" smtClean="0"/>
              <a:t>(Production and tests completed)</a:t>
            </a:r>
          </a:p>
          <a:p>
            <a:endParaRPr kumimoji="1" lang="en-US" altLang="ja-JP" sz="1400" b="1" u="sng" dirty="0" smtClean="0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148" y="4185084"/>
            <a:ext cx="3128003" cy="207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0152" y="1772816"/>
            <a:ext cx="3096344" cy="2322258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5904150" y="908720"/>
            <a:ext cx="28888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 smtClean="0"/>
              <a:t>Acoustic Test of Full Structure</a:t>
            </a:r>
          </a:p>
          <a:p>
            <a:pPr algn="l"/>
            <a:r>
              <a:rPr lang="ja-JP" altLang="en-US" sz="1200" dirty="0" smtClean="0"/>
              <a:t>　　・　</a:t>
            </a:r>
            <a:r>
              <a:rPr lang="en-US" altLang="ja-JP" sz="1200" dirty="0" smtClean="0"/>
              <a:t>JEM/EF Payload Structure – PFM</a:t>
            </a:r>
          </a:p>
          <a:p>
            <a:pPr algn="l"/>
            <a:r>
              <a:rPr lang="ja-JP" altLang="en-US" sz="1200" dirty="0" smtClean="0"/>
              <a:t>　　・　</a:t>
            </a:r>
            <a:r>
              <a:rPr lang="en-US" altLang="ja-JP" sz="1200" dirty="0" smtClean="0"/>
              <a:t>Calorimeter Structure – STM</a:t>
            </a:r>
            <a:endParaRPr kumimoji="1" lang="ja-JP" altLang="en-US" sz="1200" dirty="0"/>
          </a:p>
        </p:txBody>
      </p:sp>
      <p:sp>
        <p:nvSpPr>
          <p:cNvPr id="28" name="日付プレースホルダー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29" name="フッター プレースホルダー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0" name="スライド番号プレースホルダー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959932" y="3789040"/>
            <a:ext cx="2773528" cy="369332"/>
          </a:xfrm>
          <a:prstGeom prst="rect">
            <a:avLst/>
          </a:prstGeom>
          <a:solidFill>
            <a:srgbClr val="FFF11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22pSP-9 </a:t>
            </a:r>
            <a:r>
              <a:rPr kumimoji="1" lang="en-US" altLang="ja-JP" dirty="0" err="1" smtClean="0"/>
              <a:t>Y.Shimizu</a:t>
            </a:r>
            <a:r>
              <a:rPr kumimoji="1" lang="en-US" altLang="ja-JP" dirty="0" smtClean="0"/>
              <a:t>  et al.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8817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grpSp>
        <p:nvGrpSpPr>
          <p:cNvPr id="5" name="グループ化 18"/>
          <p:cNvGrpSpPr>
            <a:grpSpLocks/>
          </p:cNvGrpSpPr>
          <p:nvPr/>
        </p:nvGrpSpPr>
        <p:grpSpPr bwMode="auto">
          <a:xfrm>
            <a:off x="215516" y="1268760"/>
            <a:ext cx="8748971" cy="4896544"/>
            <a:chOff x="292416" y="1484784"/>
            <a:chExt cx="8349679" cy="4607847"/>
          </a:xfrm>
        </p:grpSpPr>
        <p:sp>
          <p:nvSpPr>
            <p:cNvPr id="6" name="Text Box 24"/>
            <p:cNvSpPr txBox="1">
              <a:spLocks noChangeArrowheads="1"/>
            </p:cNvSpPr>
            <p:nvPr/>
          </p:nvSpPr>
          <p:spPr bwMode="auto">
            <a:xfrm>
              <a:off x="1490098" y="4972038"/>
              <a:ext cx="1535870" cy="55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kumimoji="0" lang="en-US" altLang="ja-JP" sz="1000" b="1">
                  <a:solidFill>
                    <a:srgbClr val="FF0000"/>
                  </a:solidFill>
                </a:rPr>
                <a:t>JAXA ICS Link</a:t>
              </a:r>
            </a:p>
            <a:p>
              <a:pPr eaLnBrk="0" hangingPunct="0"/>
              <a:r>
                <a:rPr kumimoji="0" lang="en-US" altLang="ja-JP" sz="1000" b="1">
                  <a:solidFill>
                    <a:srgbClr val="FF0000"/>
                  </a:solidFill>
                </a:rPr>
                <a:t>Real-Time Connection</a:t>
              </a:r>
            </a:p>
            <a:p>
              <a:pPr eaLnBrk="0" hangingPunct="0"/>
              <a:r>
                <a:rPr kumimoji="0" lang="en-US" altLang="ja-JP" sz="1000" b="1">
                  <a:solidFill>
                    <a:srgbClr val="FF0000"/>
                  </a:solidFill>
                </a:rPr>
                <a:t>~20 % (5 hr/day)</a:t>
              </a:r>
            </a:p>
          </p:txBody>
        </p:sp>
        <p:pic>
          <p:nvPicPr>
            <p:cNvPr id="7" name="Picture 4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16" y="1484784"/>
              <a:ext cx="6060997" cy="423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43"/>
            <p:cNvSpPr txBox="1">
              <a:spLocks noChangeArrowheads="1"/>
            </p:cNvSpPr>
            <p:nvPr/>
          </p:nvSpPr>
          <p:spPr bwMode="auto">
            <a:xfrm>
              <a:off x="592661" y="1712141"/>
              <a:ext cx="1591960" cy="55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kumimoji="0" lang="en-US" altLang="ja-JP" sz="1000" b="1">
                  <a:solidFill>
                    <a:srgbClr val="FF0000"/>
                  </a:solidFill>
                </a:rPr>
                <a:t>NASA Link</a:t>
              </a:r>
            </a:p>
            <a:p>
              <a:pPr eaLnBrk="0" hangingPunct="0"/>
              <a:r>
                <a:rPr kumimoji="0" lang="en-US" altLang="ja-JP" sz="1000" b="1">
                  <a:solidFill>
                    <a:srgbClr val="FF0000"/>
                  </a:solidFill>
                </a:rPr>
                <a:t>Real-Time Connection</a:t>
              </a:r>
            </a:p>
            <a:p>
              <a:pPr eaLnBrk="0" hangingPunct="0"/>
              <a:r>
                <a:rPr kumimoji="0" lang="en-US" altLang="ja-JP" sz="1000" b="1">
                  <a:solidFill>
                    <a:srgbClr val="FF0000"/>
                  </a:solidFill>
                </a:rPr>
                <a:t>&gt; 50 % (max. 17 hr/day)</a:t>
              </a:r>
            </a:p>
          </p:txBody>
        </p:sp>
        <p:sp>
          <p:nvSpPr>
            <p:cNvPr id="9" name="Text Box 46"/>
            <p:cNvSpPr txBox="1">
              <a:spLocks noChangeArrowheads="1"/>
            </p:cNvSpPr>
            <p:nvPr/>
          </p:nvSpPr>
          <p:spPr bwMode="auto">
            <a:xfrm>
              <a:off x="790624" y="3713213"/>
              <a:ext cx="598239" cy="246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 b="1">
                  <a:solidFill>
                    <a:srgbClr val="000000"/>
                  </a:solidFill>
                  <a:latin typeface="Comic Sans MS" charset="0"/>
                </a:rPr>
                <a:t>CALET</a:t>
              </a:r>
            </a:p>
          </p:txBody>
        </p:sp>
        <p:sp>
          <p:nvSpPr>
            <p:cNvPr id="10" name="Line 51"/>
            <p:cNvSpPr>
              <a:spLocks noChangeShapeType="1"/>
            </p:cNvSpPr>
            <p:nvPr/>
          </p:nvSpPr>
          <p:spPr bwMode="auto">
            <a:xfrm flipV="1">
              <a:off x="6307182" y="3743089"/>
              <a:ext cx="823200" cy="0"/>
            </a:xfrm>
            <a:prstGeom prst="line">
              <a:avLst/>
            </a:prstGeom>
            <a:noFill/>
            <a:ln w="57150">
              <a:gradFill>
                <a:gsLst>
                  <a:gs pos="0">
                    <a:schemeClr val="tx1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round/>
              <a:headEnd type="triangle" w="med" len="med"/>
              <a:tailEnd type="triangle" w="med" len="med"/>
            </a:ln>
            <a:effectLst/>
          </p:spPr>
          <p:txBody>
            <a:bodyPr lIns="54000" tIns="10800" rIns="54000" bIns="10800" anchor="ctr">
              <a:spAutoFit/>
            </a:bodyPr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ea typeface="ＭＳ Ｐゴシック" charset="-128"/>
                <a:cs typeface="+mn-cs"/>
              </a:endParaRPr>
            </a:p>
          </p:txBody>
        </p:sp>
        <p:sp>
          <p:nvSpPr>
            <p:cNvPr id="11" name="Text Box 48"/>
            <p:cNvSpPr txBox="1">
              <a:spLocks noChangeArrowheads="1"/>
            </p:cNvSpPr>
            <p:nvPr/>
          </p:nvSpPr>
          <p:spPr bwMode="auto">
            <a:xfrm>
              <a:off x="7184126" y="4048226"/>
              <a:ext cx="1441528" cy="73808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ja-JP" sz="1400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Waseda Univ.</a:t>
              </a:r>
            </a:p>
            <a:p>
              <a:pPr eaLnBrk="1" hangingPunct="1">
                <a:defRPr/>
              </a:pPr>
              <a:r>
                <a:rPr lang="en-US" altLang="ja-JP" sz="1400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CALET Mission </a:t>
              </a:r>
            </a:p>
            <a:p>
              <a:pPr eaLnBrk="1" hangingPunct="1">
                <a:defRPr/>
              </a:pPr>
              <a:r>
                <a:rPr lang="en-US" altLang="ja-JP" sz="1400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Science Center</a:t>
              </a:r>
            </a:p>
          </p:txBody>
        </p:sp>
        <p:sp>
          <p:nvSpPr>
            <p:cNvPr id="12" name="Text Box 52"/>
            <p:cNvSpPr txBox="1">
              <a:spLocks noChangeArrowheads="1"/>
            </p:cNvSpPr>
            <p:nvPr/>
          </p:nvSpPr>
          <p:spPr bwMode="auto">
            <a:xfrm>
              <a:off x="6614322" y="1959121"/>
              <a:ext cx="2027773" cy="521335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ja-JP" sz="1600" dirty="0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Data</a:t>
              </a:r>
              <a:r>
                <a:rPr lang="en-US" altLang="ja-JP" sz="16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</a:t>
              </a:r>
              <a:r>
                <a:rPr lang="en-US" altLang="ja-JP" sz="1600" dirty="0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Archive Center</a:t>
              </a:r>
            </a:p>
            <a:p>
              <a:pPr eaLnBrk="1" hangingPunct="1">
                <a:defRPr/>
              </a:pPr>
              <a:r>
                <a:rPr lang="en-US" altLang="ja-JP" sz="1400" dirty="0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in JAXA, NASA, ASI</a:t>
              </a:r>
            </a:p>
          </p:txBody>
        </p:sp>
        <p:sp>
          <p:nvSpPr>
            <p:cNvPr id="13" name="Line 53"/>
            <p:cNvSpPr>
              <a:spLocks noChangeShapeType="1"/>
            </p:cNvSpPr>
            <p:nvPr/>
          </p:nvSpPr>
          <p:spPr bwMode="auto">
            <a:xfrm>
              <a:off x="7608518" y="4797145"/>
              <a:ext cx="0" cy="395937"/>
            </a:xfrm>
            <a:prstGeom prst="line">
              <a:avLst/>
            </a:prstGeom>
            <a:noFill/>
            <a:ln w="44450">
              <a:gradFill>
                <a:gsLst>
                  <a:gs pos="0">
                    <a:schemeClr val="tx1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round/>
              <a:headEnd type="triangle" w="med" len="med"/>
              <a:tailEnd type="triangle" w="med" len="med"/>
            </a:ln>
            <a:effectLst/>
          </p:spPr>
          <p:txBody>
            <a:bodyPr lIns="54000" tIns="10800" rIns="54000" bIns="10800" anchor="ctr">
              <a:spAutoFit/>
            </a:bodyPr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ea typeface="ＭＳ Ｐゴシック" charset="-128"/>
                <a:cs typeface="+mn-cs"/>
              </a:endParaRPr>
            </a:p>
          </p:txBody>
        </p:sp>
        <p:sp>
          <p:nvSpPr>
            <p:cNvPr id="14" name="Text Box 54"/>
            <p:cNvSpPr txBox="1">
              <a:spLocks noChangeArrowheads="1"/>
            </p:cNvSpPr>
            <p:nvPr/>
          </p:nvSpPr>
          <p:spPr bwMode="auto">
            <a:xfrm>
              <a:off x="7180950" y="5262489"/>
              <a:ext cx="1447878" cy="830142"/>
            </a:xfrm>
            <a:prstGeom prst="rect">
              <a:avLst/>
            </a:prstGeom>
            <a:noFill/>
            <a:ln w="25400">
              <a:solidFill>
                <a:schemeClr val="accent4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ja-JP" sz="1600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International</a:t>
              </a:r>
            </a:p>
            <a:p>
              <a:pPr eaLnBrk="1" hangingPunct="1">
                <a:defRPr/>
              </a:pPr>
              <a:r>
                <a:rPr lang="en-US" altLang="ja-JP" sz="1600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Collaboration </a:t>
              </a:r>
            </a:p>
            <a:p>
              <a:pPr eaLnBrk="1" hangingPunct="1">
                <a:defRPr/>
              </a:pPr>
              <a:r>
                <a:rPr lang="en-US" altLang="ja-JP" sz="1600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Organization</a:t>
              </a:r>
            </a:p>
          </p:txBody>
        </p:sp>
        <p:sp>
          <p:nvSpPr>
            <p:cNvPr id="15" name="Line 55"/>
            <p:cNvSpPr>
              <a:spLocks noChangeShapeType="1"/>
            </p:cNvSpPr>
            <p:nvPr/>
          </p:nvSpPr>
          <p:spPr bwMode="auto">
            <a:xfrm rot="10800000">
              <a:off x="7608518" y="2637217"/>
              <a:ext cx="0" cy="611902"/>
            </a:xfrm>
            <a:prstGeom prst="line">
              <a:avLst/>
            </a:prstGeom>
            <a:noFill/>
            <a:ln w="44450">
              <a:gradFill>
                <a:gsLst>
                  <a:gs pos="0">
                    <a:schemeClr val="tx1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round/>
              <a:headEnd/>
              <a:tailEnd type="triangle" w="med" len="med"/>
            </a:ln>
            <a:effectLst>
              <a:outerShdw blurRad="50800" dist="50800" dir="5400000" sx="25000" sy="25000" algn="ctr" rotWithShape="0">
                <a:srgbClr val="000000">
                  <a:alpha val="43137"/>
                </a:srgbClr>
              </a:outerShdw>
            </a:effectLst>
          </p:spPr>
          <p:txBody>
            <a:bodyPr lIns="54000" tIns="10800" rIns="54000" bIns="10800" anchor="ctr">
              <a:spAutoFit/>
            </a:bodyPr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ea typeface="ＭＳ Ｐゴシック" charset="-128"/>
                <a:cs typeface="+mn-cs"/>
              </a:endParaRPr>
            </a:p>
          </p:txBody>
        </p:sp>
        <p:pic>
          <p:nvPicPr>
            <p:cNvPr id="16" name="Picture 1" descr="C:\Users\ShojiTorii\Pictures\top_imag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91" b="5684"/>
            <a:stretch>
              <a:fillRect/>
            </a:stretch>
          </p:blipFill>
          <p:spPr bwMode="auto">
            <a:xfrm>
              <a:off x="7182172" y="3212976"/>
              <a:ext cx="1423988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正方形/長方形 16"/>
            <p:cNvSpPr/>
            <p:nvPr/>
          </p:nvSpPr>
          <p:spPr>
            <a:xfrm>
              <a:off x="7182537" y="3213322"/>
              <a:ext cx="1420890" cy="1584096"/>
            </a:xfrm>
            <a:prstGeom prst="rect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18" name="正方形/長方形 17"/>
          <p:cNvSpPr/>
          <p:nvPr/>
        </p:nvSpPr>
        <p:spPr>
          <a:xfrm>
            <a:off x="1655676" y="80628"/>
            <a:ext cx="5022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ja-JP" sz="2400" dirty="0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t>Concept of Data Downlink Stream </a:t>
            </a:r>
            <a:endParaRPr lang="ja-JP" altLang="en-US" sz="2400" dirty="0"/>
          </a:p>
        </p:txBody>
      </p:sp>
      <p:pic>
        <p:nvPicPr>
          <p:cNvPr id="19" name="Picture 2" descr="JAXA_logo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-12700"/>
            <a:ext cx="104616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calet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719572" cy="719572"/>
          </a:xfrm>
          <a:prstGeom prst="rect">
            <a:avLst/>
          </a:prstGeom>
          <a:noFill/>
        </p:spPr>
      </p:pic>
      <p:sp>
        <p:nvSpPr>
          <p:cNvPr id="21" name="Line 7"/>
          <p:cNvSpPr>
            <a:spLocks noChangeShapeType="1"/>
          </p:cNvSpPr>
          <p:nvPr/>
        </p:nvSpPr>
        <p:spPr bwMode="auto">
          <a:xfrm>
            <a:off x="0" y="656692"/>
            <a:ext cx="9144000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745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ShojiTorii\Pictures\CALET\HTV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524" y="-27384"/>
            <a:ext cx="9361040" cy="724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-180528" y="0"/>
            <a:ext cx="9433048" cy="7029400"/>
          </a:xfrm>
          <a:prstGeom prst="rect">
            <a:avLst/>
          </a:prstGeom>
          <a:solidFill>
            <a:schemeClr val="tx1">
              <a:lumMod val="50000"/>
              <a:lumOff val="50000"/>
              <a:alpha val="2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 txBox="1">
            <a:spLocks/>
          </p:cNvSpPr>
          <p:nvPr/>
        </p:nvSpPr>
        <p:spPr bwMode="auto">
          <a:xfrm>
            <a:off x="215516" y="332656"/>
            <a:ext cx="8758621" cy="70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  <a:sym typeface="Marker Felt" charset="0"/>
              </a:rPr>
              <a:t>Summary and Future Prospects</a:t>
            </a:r>
            <a:endParaRPr kumimoji="1" lang="ja-JP" altLang="en-US" sz="320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ea typeface="+mj-ea"/>
              <a:cs typeface="Comic Sans MS"/>
              <a:sym typeface="Marker Felt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335324"/>
            <a:ext cx="9144000" cy="550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/>
          <a:p>
            <a:pPr marL="342900" lvl="0" indent="-342900" algn="l">
              <a:spcBef>
                <a:spcPct val="20000"/>
              </a:spcBef>
              <a:spcAft>
                <a:spcPts val="600"/>
              </a:spcAft>
              <a:buFont typeface="Wingdings" charset="2"/>
              <a:buChar char="²"/>
              <a:defRPr/>
            </a:pPr>
            <a:r>
              <a:rPr kumimoji="1" lang="en-US" altLang="ja-JP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CALET is </a:t>
            </a:r>
            <a:r>
              <a:rPr lang="en-US" altLang="ja-JP" sz="19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primarily </a:t>
            </a:r>
            <a:r>
              <a:rPr kumimoji="1" lang="en-US" altLang="ja-JP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dedicated to observing electrons into the trans-</a:t>
            </a:r>
            <a:r>
              <a:rPr kumimoji="1" lang="en-US" altLang="ja-JP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TeV</a:t>
            </a:r>
            <a:r>
              <a:rPr kumimoji="1" lang="en-US" altLang="ja-JP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region</a:t>
            </a:r>
            <a:r>
              <a:rPr lang="en-US" altLang="ja-JP" sz="1900" b="1" dirty="0">
                <a:solidFill>
                  <a:srgbClr val="FFFF00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n-US" altLang="ja-JP" sz="1900" b="1" dirty="0" smtClean="0">
                <a:solidFill>
                  <a:srgbClr val="FFFF00"/>
                </a:solidFill>
                <a:latin typeface="Comic Sans MS"/>
                <a:ea typeface="+mn-ea"/>
                <a:cs typeface="Comic Sans MS"/>
              </a:rPr>
              <a:t>to </a:t>
            </a:r>
            <a:r>
              <a:rPr kumimoji="1" lang="en-US" altLang="ja-JP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provide crucial information on nearby astrophysical sources and dark matter.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-104" charset="0"/>
              <a:buChar char="–"/>
              <a:tabLst/>
              <a:defRPr/>
            </a:pPr>
            <a:r>
              <a:rPr kumimoji="1" lang="en-US" altLang="ja-JP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Electrons from 1 </a:t>
            </a:r>
            <a:r>
              <a:rPr kumimoji="1" lang="en-US" altLang="ja-JP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GeV</a:t>
            </a:r>
            <a:r>
              <a:rPr kumimoji="1" lang="en-US" altLang="ja-JP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to 20,000 </a:t>
            </a:r>
            <a:r>
              <a:rPr kumimoji="1" lang="en-US" altLang="ja-JP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GeV</a:t>
            </a:r>
            <a:endParaRPr kumimoji="1" lang="en-US" altLang="ja-JP" sz="19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-104" charset="0"/>
              <a:buChar char="–"/>
              <a:tabLst/>
              <a:defRPr/>
            </a:pPr>
            <a:r>
              <a:rPr kumimoji="1" lang="en-US" altLang="ja-JP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Gamma-rays from 10 </a:t>
            </a:r>
            <a:r>
              <a:rPr kumimoji="1" lang="en-US" altLang="ja-JP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GeV</a:t>
            </a:r>
            <a:r>
              <a:rPr kumimoji="1" lang="en-US" altLang="ja-JP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to 10,000 </a:t>
            </a:r>
            <a:r>
              <a:rPr kumimoji="1" lang="en-US" altLang="ja-JP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GeV</a:t>
            </a:r>
            <a:endParaRPr kumimoji="1" lang="en-US" altLang="ja-JP" sz="19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-104" charset="0"/>
              <a:buChar char="–"/>
              <a:tabLst/>
              <a:defRPr/>
            </a:pPr>
            <a:r>
              <a:rPr kumimoji="1" lang="en-US" altLang="ja-JP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Protons and heavy ions (Z &lt; ~28) from 10’s of </a:t>
            </a:r>
            <a:r>
              <a:rPr kumimoji="1" lang="en-US" altLang="ja-JP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GeV</a:t>
            </a:r>
            <a:r>
              <a:rPr kumimoji="1" lang="en-US" altLang="ja-JP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to ~1,000 </a:t>
            </a:r>
            <a:r>
              <a:rPr kumimoji="1" lang="en-US" altLang="ja-JP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TeV</a:t>
            </a:r>
            <a:endParaRPr kumimoji="1" lang="en-US" altLang="ja-JP" sz="19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-104" charset="0"/>
              <a:buChar char="–"/>
              <a:tabLst/>
              <a:defRPr/>
            </a:pPr>
            <a:r>
              <a:rPr kumimoji="1" lang="en-US" altLang="ja-JP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Ultra Heavy ion ( 28 &lt; Z &lt; ~40) for energy greater than ~600 MeV/n</a:t>
            </a:r>
          </a:p>
          <a:p>
            <a:pPr marL="742950" lvl="1" indent="-28575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-104" charset="0"/>
              <a:buChar char="–"/>
              <a:defRPr/>
            </a:pPr>
            <a:r>
              <a:rPr lang="en-US" altLang="ja-JP" sz="1900" b="1" dirty="0" smtClean="0">
                <a:solidFill>
                  <a:schemeClr val="bg1"/>
                </a:solidFill>
                <a:latin typeface="Comic Sans MS"/>
                <a:ea typeface="+mn-ea"/>
                <a:cs typeface="Comic Sans MS"/>
              </a:rPr>
              <a:t>Gamma ray bursts 7keV</a:t>
            </a:r>
            <a:r>
              <a:rPr lang="en-US" altLang="ja-JP" sz="1900" b="1" dirty="0">
                <a:solidFill>
                  <a:schemeClr val="bg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n-US" altLang="ja-JP" sz="1900" b="1" dirty="0" smtClean="0">
                <a:solidFill>
                  <a:schemeClr val="bg1"/>
                </a:solidFill>
                <a:latin typeface="Comic Sans MS"/>
                <a:ea typeface="+mn-ea"/>
                <a:cs typeface="Comic Sans MS"/>
              </a:rPr>
              <a:t>to 20 MeV with HXM &amp; SGM and ~1 </a:t>
            </a:r>
            <a:r>
              <a:rPr lang="en-US" altLang="ja-JP" sz="1900" b="1" dirty="0" err="1" smtClean="0">
                <a:solidFill>
                  <a:schemeClr val="bg1"/>
                </a:solidFill>
                <a:latin typeface="Comic Sans MS"/>
                <a:ea typeface="+mn-ea"/>
                <a:cs typeface="Comic Sans MS"/>
              </a:rPr>
              <a:t>GeV</a:t>
            </a:r>
            <a:r>
              <a:rPr lang="en-US" altLang="ja-JP" sz="1900" b="1" dirty="0" smtClean="0">
                <a:solidFill>
                  <a:schemeClr val="bg1"/>
                </a:solidFill>
                <a:latin typeface="Comic Sans MS"/>
                <a:ea typeface="+mn-ea"/>
                <a:cs typeface="Comic Sans MS"/>
              </a:rPr>
              <a:t> to 10 </a:t>
            </a:r>
            <a:r>
              <a:rPr lang="en-US" altLang="ja-JP" sz="1900" b="1" dirty="0" err="1" smtClean="0">
                <a:solidFill>
                  <a:schemeClr val="bg1"/>
                </a:solidFill>
                <a:latin typeface="Comic Sans MS"/>
                <a:ea typeface="+mn-ea"/>
                <a:cs typeface="Comic Sans MS"/>
              </a:rPr>
              <a:t>TeV</a:t>
            </a:r>
            <a:r>
              <a:rPr lang="en-US" altLang="ja-JP" sz="1900" b="1" dirty="0" smtClean="0">
                <a:solidFill>
                  <a:schemeClr val="bg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n-US" altLang="ja-JP" sz="19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with </a:t>
            </a:r>
            <a:r>
              <a:rPr lang="en-US" altLang="ja-JP" sz="1900" b="1" dirty="0">
                <a:solidFill>
                  <a:schemeClr val="bg1"/>
                </a:solidFill>
                <a:latin typeface="Comic Sans MS"/>
                <a:cs typeface="Comic Sans MS"/>
              </a:rPr>
              <a:t>Calorimeter </a:t>
            </a:r>
            <a:endParaRPr kumimoji="1" lang="en-US" altLang="ja-JP" sz="19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  <a:p>
            <a:pPr marL="342900" marR="0" lvl="0" indent="-342900" algn="l" defTabSz="914400" rtl="0" eaLnBrk="1" fontAlgn="base" latinLnBrk="0" hangingPunct="1">
              <a:spcBef>
                <a:spcPts val="1200"/>
              </a:spcBef>
              <a:buClrTx/>
              <a:buSzTx/>
              <a:buFont typeface="Wingdings" charset="2"/>
              <a:buChar char="²"/>
              <a:tabLst/>
              <a:defRPr/>
            </a:pPr>
            <a:r>
              <a:rPr kumimoji="1" lang="en-US" altLang="ja-JP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The CALET detectors are based on designs proven during balloon flights (BETS, </a:t>
            </a:r>
            <a:r>
              <a:rPr kumimoji="1" lang="en-US" altLang="ja-JP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bCALET</a:t>
            </a:r>
            <a:r>
              <a:rPr kumimoji="1" lang="en-US" altLang="ja-JP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) and accelerator beam tests.</a:t>
            </a:r>
          </a:p>
          <a:p>
            <a:pPr marL="342900" marR="0" lvl="0" indent="-34290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kumimoji="1" lang="en-US" altLang="ja-JP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Development of the CALET flight hardware is now well underway.</a:t>
            </a:r>
          </a:p>
          <a:p>
            <a:pPr marL="342900" marR="0" lvl="0" indent="-34290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kumimoji="0" lang="en-US" altLang="ja-JP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The CALET project has been  approved for launch in FY2014 by HTV-5 to the Japanese Experiment Module (</a:t>
            </a:r>
            <a:r>
              <a:rPr kumimoji="0" lang="en-US" altLang="ja-JP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Kibo</a:t>
            </a:r>
            <a:r>
              <a:rPr kumimoji="0" lang="en-US" altLang="ja-JP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).  </a:t>
            </a:r>
          </a:p>
          <a:p>
            <a:pPr marL="342900" marR="0" lvl="0" indent="-34290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lang="en-US" altLang="ja-JP" sz="19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The </a:t>
            </a:r>
            <a:r>
              <a:rPr lang="en-US" altLang="ja-JP" sz="19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t</a:t>
            </a:r>
            <a:r>
              <a:rPr kumimoji="0" lang="en-US" altLang="ja-JP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arget</a:t>
            </a:r>
            <a:r>
              <a:rPr kumimoji="0" lang="en-US" altLang="ja-JP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mission is 5 years</a:t>
            </a:r>
            <a:r>
              <a:rPr lang="en-US" altLang="ja-JP" sz="1900" b="1" noProof="0" dirty="0" smtClean="0">
                <a:solidFill>
                  <a:srgbClr val="FFFF00"/>
                </a:solidFill>
                <a:latin typeface="Comic Sans MS"/>
                <a:cs typeface="Comic Sans MS"/>
              </a:rPr>
              <a:t> -&gt; electron </a:t>
            </a:r>
            <a:r>
              <a:rPr lang="en-US" altLang="ja-JP" sz="19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exposure = 220 m</a:t>
            </a:r>
            <a:r>
              <a:rPr lang="en-US" altLang="ja-JP" sz="1900" b="1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2</a:t>
            </a:r>
            <a:r>
              <a:rPr lang="en-US" altLang="ja-JP" sz="19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altLang="ja-JP" sz="19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sr</a:t>
            </a:r>
            <a:r>
              <a:rPr lang="en-US" altLang="ja-JP" sz="19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days</a:t>
            </a:r>
            <a:endParaRPr kumimoji="0" lang="en-US" altLang="ja-JP" sz="19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-104" charset="0"/>
              <a:buChar char="•"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16325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575556" y="1196752"/>
            <a:ext cx="9109012" cy="4085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6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９月２２日</a:t>
            </a:r>
            <a:r>
              <a:rPr lang="en-US" altLang="ja-JP" sz="16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SP</a:t>
            </a:r>
            <a:r>
              <a:rPr lang="ja-JP" altLang="en-US" sz="16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会場　２２</a:t>
            </a:r>
            <a:r>
              <a:rPr lang="en-US" altLang="ja-JP" sz="1600" b="1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pSP</a:t>
            </a:r>
            <a:r>
              <a:rPr lang="ja-JP" altLang="en-US" sz="16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　（１３：３０</a:t>
            </a:r>
            <a:r>
              <a:rPr lang="en-US" altLang="ja-JP" sz="16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〜</a:t>
            </a:r>
            <a:r>
              <a:rPr lang="ja-JP" altLang="en-US" sz="16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）</a:t>
            </a:r>
            <a:endParaRPr lang="en-US" altLang="ja-JP" sz="1600" b="1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1. </a:t>
            </a:r>
            <a:r>
              <a:rPr lang="ja-JP" altLang="en-US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シミュレーション計算による</a:t>
            </a:r>
            <a:r>
              <a:rPr lang="en-US" altLang="ja-JP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CALET</a:t>
            </a:r>
            <a:r>
              <a:rPr lang="ja-JP" altLang="en-US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の電子陽子識別性能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　　　</a:t>
            </a:r>
            <a:r>
              <a:rPr lang="en-US" altLang="ja-JP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 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　　</a:t>
            </a:r>
            <a:r>
              <a:rPr lang="en-US" altLang="ja-JP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    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片平亮</a:t>
            </a:r>
            <a:r>
              <a:rPr lang="en-US" altLang="ja-JP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 (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早大）</a:t>
            </a:r>
            <a:endParaRPr lang="en-US" altLang="ja-JP" sz="1600" dirty="0" smtClean="0">
              <a:solidFill>
                <a:prstClr val="black"/>
              </a:solidFill>
              <a:latin typeface="ＭＳ Ｐゴシック"/>
              <a:ea typeface="ＭＳ Ｐゴシック"/>
            </a:endParaRPr>
          </a:p>
          <a:p>
            <a:pPr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2. </a:t>
            </a:r>
            <a:r>
              <a:rPr lang="ja-JP" altLang="en-US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シミュレーション計算による</a:t>
            </a:r>
            <a:r>
              <a:rPr lang="en-US" altLang="ja-JP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CALET</a:t>
            </a:r>
            <a:r>
              <a:rPr lang="ja-JP" altLang="en-US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の重粒子観測性能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　　　　　</a:t>
            </a:r>
            <a:r>
              <a:rPr lang="en-US" altLang="ja-JP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 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　</a:t>
            </a:r>
            <a:r>
              <a:rPr lang="en-US" altLang="ja-JP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     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村田彬</a:t>
            </a:r>
            <a:r>
              <a:rPr lang="en-US" altLang="ja-JP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 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（早大）</a:t>
            </a:r>
            <a:endParaRPr lang="en-US" altLang="ja-JP" sz="1600" dirty="0" smtClean="0">
              <a:solidFill>
                <a:prstClr val="black"/>
              </a:solidFill>
              <a:latin typeface="ＭＳ Ｐゴシック"/>
              <a:ea typeface="ＭＳ Ｐゴシック"/>
            </a:endParaRPr>
          </a:p>
          <a:p>
            <a:pPr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3.  CALET</a:t>
            </a:r>
            <a:r>
              <a:rPr lang="ja-JP" altLang="en-US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で期待されるガンマ線観測性能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　　　　　　　　　　　　　　</a:t>
            </a:r>
            <a:r>
              <a:rPr lang="en-US" altLang="ja-JP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 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　</a:t>
            </a:r>
            <a:r>
              <a:rPr lang="en-US" altLang="ja-JP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    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赤池陽水（宇宙線研）</a:t>
            </a:r>
            <a:endParaRPr lang="en-US" altLang="ja-JP" sz="1600" dirty="0" smtClean="0">
              <a:solidFill>
                <a:prstClr val="black"/>
              </a:solidFill>
              <a:latin typeface="ＭＳ Ｐゴシック"/>
              <a:ea typeface="ＭＳ Ｐゴシック"/>
            </a:endParaRPr>
          </a:p>
          <a:p>
            <a:pPr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4.  Expected Sensitivity of CALET to Dark Matter Annihilation</a:t>
            </a:r>
            <a:r>
              <a:rPr lang="ja-JP" altLang="en-US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　</a:t>
            </a:r>
            <a:r>
              <a:rPr lang="en-US" altLang="ja-JP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 </a:t>
            </a:r>
            <a:r>
              <a:rPr lang="ja-JP" altLang="en-US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　</a:t>
            </a:r>
            <a:r>
              <a:rPr lang="ja-JP" altLang="ja-JP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　</a:t>
            </a:r>
            <a:r>
              <a:rPr lang="en-US" altLang="ja-JP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   </a:t>
            </a:r>
            <a:r>
              <a:rPr lang="en-US" altLang="ja-JP" sz="1600" dirty="0" err="1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Holger</a:t>
            </a:r>
            <a:r>
              <a:rPr lang="en-US" altLang="ja-JP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 </a:t>
            </a:r>
            <a:r>
              <a:rPr lang="en-US" altLang="ja-JP" sz="1600" dirty="0" err="1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Motz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（早大）</a:t>
            </a:r>
            <a:endParaRPr lang="en-US" altLang="ja-JP" sz="1600" dirty="0" smtClean="0">
              <a:solidFill>
                <a:prstClr val="black"/>
              </a:solidFill>
              <a:latin typeface="ＭＳ Ｐゴシック"/>
              <a:ea typeface="ＭＳ Ｐゴシック"/>
            </a:endParaRPr>
          </a:p>
          <a:p>
            <a:pPr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5. CALET</a:t>
            </a:r>
            <a:r>
              <a:rPr lang="ja-JP" altLang="en-US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検出器の軌道上キャリブレーション方法の開発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　</a:t>
            </a:r>
            <a:r>
              <a:rPr lang="en-US" altLang="ja-JP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         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　</a:t>
            </a:r>
            <a:r>
              <a:rPr lang="en-US" altLang="ja-JP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  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　</a:t>
            </a:r>
            <a:r>
              <a:rPr lang="en-US" altLang="ja-JP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 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仁井田多絵（早大）</a:t>
            </a:r>
            <a:endParaRPr lang="en-US" altLang="ja-JP" sz="1600" dirty="0" smtClean="0">
              <a:solidFill>
                <a:prstClr val="black"/>
              </a:solidFill>
              <a:latin typeface="ＭＳ Ｐゴシック"/>
              <a:ea typeface="ＭＳ Ｐゴシック"/>
            </a:endParaRPr>
          </a:p>
          <a:p>
            <a:pPr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6. TASC</a:t>
            </a:r>
            <a:r>
              <a:rPr lang="ja-JP" altLang="en-US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性能試験用レーザー照射システムの開発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　</a:t>
            </a:r>
            <a:r>
              <a:rPr lang="en-US" altLang="ja-JP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                 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　</a:t>
            </a:r>
            <a:r>
              <a:rPr lang="en-US" altLang="ja-JP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 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　</a:t>
            </a:r>
            <a:r>
              <a:rPr lang="en-US" altLang="ja-JP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  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塚原一樹（早大）</a:t>
            </a:r>
          </a:p>
          <a:p>
            <a:pPr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7. CERN-SPS</a:t>
            </a:r>
            <a:r>
              <a:rPr lang="ja-JP" altLang="en-US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加速器実験における</a:t>
            </a:r>
            <a:r>
              <a:rPr lang="en-US" altLang="ja-JP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CALET</a:t>
            </a:r>
            <a:r>
              <a:rPr lang="ja-JP" altLang="en-US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観測性能実証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　</a:t>
            </a:r>
            <a:r>
              <a:rPr lang="en-US" altLang="ja-JP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              </a:t>
            </a:r>
            <a:r>
              <a:rPr lang="ja-JP" altLang="en-US" sz="1600" dirty="0">
                <a:solidFill>
                  <a:prstClr val="black"/>
                </a:solidFill>
                <a:latin typeface="ＭＳ Ｐゴシック"/>
                <a:ea typeface="ＭＳ Ｐゴシック"/>
              </a:rPr>
              <a:t>　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田村忠久（神奈川大）</a:t>
            </a:r>
            <a:endParaRPr lang="en-US" altLang="ja-JP" sz="1600" dirty="0" smtClean="0">
              <a:solidFill>
                <a:prstClr val="black"/>
              </a:solidFill>
              <a:latin typeface="ＭＳ Ｐゴシック"/>
              <a:ea typeface="ＭＳ Ｐゴシック"/>
            </a:endParaRPr>
          </a:p>
          <a:p>
            <a:pPr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8. CERN-SPS</a:t>
            </a:r>
            <a:r>
              <a:rPr lang="ja-JP" altLang="en-US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重粒子照射による</a:t>
            </a:r>
            <a:r>
              <a:rPr lang="en-US" altLang="ja-JP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CALET</a:t>
            </a:r>
            <a:r>
              <a:rPr lang="ja-JP" altLang="en-US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電荷検出装置の性能テスト　　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小澤俊介（早大）</a:t>
            </a:r>
            <a:endParaRPr lang="en-US" altLang="ja-JP" sz="1600" dirty="0" smtClean="0">
              <a:solidFill>
                <a:prstClr val="black"/>
              </a:solidFill>
              <a:latin typeface="ＭＳ Ｐゴシック"/>
              <a:ea typeface="ＭＳ Ｐゴシック"/>
            </a:endParaRPr>
          </a:p>
          <a:p>
            <a:pPr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9. CALET</a:t>
            </a:r>
            <a:r>
              <a:rPr lang="ja-JP" altLang="en-US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のカロリメータプロトフライトモデル開発報告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　</a:t>
            </a:r>
            <a:r>
              <a:rPr lang="en-US" altLang="ja-JP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             </a:t>
            </a:r>
            <a:r>
              <a:rPr lang="ja-JP" altLang="ja-JP" sz="1600" dirty="0">
                <a:solidFill>
                  <a:prstClr val="black"/>
                </a:solidFill>
                <a:latin typeface="ＭＳ Ｐゴシック"/>
                <a:ea typeface="ＭＳ Ｐゴシック"/>
              </a:rPr>
              <a:t>　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　　　清水雄輝（</a:t>
            </a:r>
            <a:r>
              <a:rPr lang="en-US" altLang="ja-JP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JAXA/SEUC)</a:t>
            </a:r>
          </a:p>
          <a:p>
            <a:pPr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10. CALET</a:t>
            </a:r>
            <a:r>
              <a:rPr lang="ja-JP" altLang="en-US" sz="16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ガンマ線バーストモニター開発の現状報告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　</a:t>
            </a:r>
            <a:r>
              <a:rPr lang="en-US" altLang="ja-JP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              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　　　</a:t>
            </a:r>
            <a:r>
              <a:rPr lang="en-US" altLang="ja-JP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 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川久保雄太</a:t>
            </a:r>
            <a:r>
              <a:rPr lang="en-US" altLang="ja-JP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(</a:t>
            </a:r>
            <a:r>
              <a:rPr lang="ja-JP" altLang="en-US" sz="1600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青学大）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252606" y="260648"/>
            <a:ext cx="2386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CALET </a:t>
            </a:r>
            <a:r>
              <a:rPr kumimoji="1" lang="ja-JP" altLang="en-US" sz="2400" dirty="0" smtClean="0"/>
              <a:t>関連発表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04885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表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577779"/>
              </p:ext>
            </p:extLst>
          </p:nvPr>
        </p:nvGraphicFramePr>
        <p:xfrm>
          <a:off x="467544" y="4113076"/>
          <a:ext cx="8424936" cy="2514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/>
                <a:gridCol w="4752528"/>
              </a:tblGrid>
              <a:tr h="0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FFFF00"/>
                          </a:solidFill>
                        </a:rPr>
                        <a:t>Science Objectives </a:t>
                      </a:r>
                      <a:endParaRPr kumimoji="1" lang="ja-JP" alt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FFFF00"/>
                          </a:solidFill>
                        </a:rPr>
                        <a:t>Observation Targets</a:t>
                      </a:r>
                      <a:endParaRPr kumimoji="1" lang="ja-JP" alt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 anchorCtr="1"/>
                </a:tc>
              </a:tr>
              <a:tr h="364427">
                <a:tc>
                  <a:txBody>
                    <a:bodyPr/>
                    <a:lstStyle/>
                    <a:p>
                      <a:r>
                        <a:rPr lang="en-US" altLang="ja-JP" sz="1400" b="1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Nearby Cosmic-ray Sources </a:t>
                      </a:r>
                      <a:endParaRPr kumimoji="1" lang="ja-JP" altLang="en-US" sz="1400" b="1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R="14400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ja-JP" sz="1400" b="1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Electron spectrum into trans-</a:t>
                      </a:r>
                      <a:r>
                        <a:rPr lang="en-US" altLang="ja-JP" sz="1400" b="1" dirty="0" err="1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TeV</a:t>
                      </a:r>
                      <a:r>
                        <a:rPr lang="en-US" altLang="ja-JP" sz="1400" b="1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 region</a:t>
                      </a:r>
                      <a:r>
                        <a:rPr lang="en-US" altLang="ja-JP" sz="14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R="144000" marT="0" marB="0" anchor="ctr"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Dark Matter </a:t>
                      </a:r>
                      <a:endParaRPr kumimoji="1" lang="ja-JP" altLang="en-US" sz="1400" b="1" dirty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R="144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buFont typeface="Arial" pitchFamily="34" charset="0"/>
                        <a:buNone/>
                      </a:pPr>
                      <a:r>
                        <a:rPr kumimoji="1" lang="en-US" altLang="ja-JP" sz="1400" b="1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Signatures in 10 </a:t>
                      </a:r>
                      <a:r>
                        <a:rPr kumimoji="1" lang="en-US" altLang="ja-JP" sz="1400" b="1" dirty="0" err="1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GeV</a:t>
                      </a:r>
                      <a:r>
                        <a:rPr kumimoji="1" lang="en-US" altLang="ja-JP" sz="1400" b="1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 – 10 </a:t>
                      </a:r>
                      <a:r>
                        <a:rPr kumimoji="1" lang="en-US" altLang="ja-JP" sz="1400" b="1" dirty="0" err="1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TeV</a:t>
                      </a:r>
                      <a:r>
                        <a:rPr kumimoji="1" lang="en-US" altLang="ja-JP" sz="1400" b="1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 electron</a:t>
                      </a:r>
                      <a:r>
                        <a:rPr kumimoji="1" lang="en-US" altLang="ja-JP" sz="1400" b="1" baseline="0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 and </a:t>
                      </a:r>
                      <a:r>
                        <a:rPr kumimoji="1" lang="en-US" altLang="ja-JP" sz="1400" b="1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gamma</a:t>
                      </a:r>
                      <a:r>
                        <a:rPr kumimoji="1" lang="en-US" altLang="ja-JP" sz="1400" b="1" baseline="0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 energy spectra</a:t>
                      </a:r>
                      <a:endParaRPr kumimoji="1" lang="en-US" altLang="ja-JP" sz="1400" b="1" dirty="0" smtClean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R="144000" marT="0" marB="0" anchor="ctr"/>
                </a:tc>
              </a:tr>
              <a:tr h="352822">
                <a:tc>
                  <a:txBody>
                    <a:bodyPr/>
                    <a:lstStyle/>
                    <a:p>
                      <a:r>
                        <a:rPr lang="en-US" altLang="ja-JP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omic Sans MS"/>
                          <a:cs typeface="Comic Sans MS"/>
                        </a:rPr>
                        <a:t>Origin and Acceleration of Cosmic Rays </a:t>
                      </a:r>
                      <a:endParaRPr kumimoji="1" lang="ja-JP" alt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R="14400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ja-JP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omic Sans MS"/>
                          <a:cs typeface="Comic Sans MS"/>
                        </a:rPr>
                        <a:t>p-Fe above several tens of </a:t>
                      </a:r>
                      <a:r>
                        <a:rPr lang="en-US" altLang="ja-JP" sz="1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omic Sans MS"/>
                          <a:cs typeface="Comic Sans MS"/>
                        </a:rPr>
                        <a:t>GeV</a:t>
                      </a:r>
                      <a:r>
                        <a:rPr lang="en-US" altLang="ja-JP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omic Sans MS"/>
                          <a:cs typeface="Comic Sans MS"/>
                        </a:rPr>
                        <a:t>, Ultra Heavy</a:t>
                      </a:r>
                      <a:r>
                        <a:rPr lang="en-US" altLang="ja-JP" sz="1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omic Sans MS"/>
                          <a:cs typeface="Comic Sans MS"/>
                        </a:rPr>
                        <a:t> Nuclei</a:t>
                      </a:r>
                      <a:endParaRPr kumimoji="1" lang="ja-JP" alt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R="144000" marT="0" marB="0" anchor="ctr"/>
                </a:tc>
              </a:tr>
              <a:tr h="305599">
                <a:tc>
                  <a:txBody>
                    <a:bodyPr/>
                    <a:lstStyle/>
                    <a:p>
                      <a:r>
                        <a:rPr lang="en-US" altLang="ja-JP" sz="1400" dirty="0" smtClean="0">
                          <a:solidFill>
                            <a:srgbClr val="4A452A"/>
                          </a:solidFill>
                          <a:latin typeface="Comic Sans MS"/>
                          <a:cs typeface="Comic Sans MS"/>
                        </a:rPr>
                        <a:t>Cosmic–ray Propagation in the Galaxy </a:t>
                      </a:r>
                      <a:endParaRPr kumimoji="1" lang="ja-JP" altLang="en-US" sz="1400" dirty="0">
                        <a:solidFill>
                          <a:srgbClr val="4A452A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R="14400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ja-JP" sz="1400" dirty="0" smtClean="0">
                          <a:solidFill>
                            <a:srgbClr val="4A452A"/>
                          </a:solidFill>
                          <a:latin typeface="Comic Sans MS"/>
                          <a:cs typeface="Comic Sans MS"/>
                        </a:rPr>
                        <a:t>B/C  ratio to several </a:t>
                      </a:r>
                      <a:r>
                        <a:rPr lang="en-US" altLang="ja-JP" sz="1400" dirty="0" err="1" smtClean="0">
                          <a:solidFill>
                            <a:srgbClr val="4A452A"/>
                          </a:solidFill>
                          <a:latin typeface="Comic Sans MS"/>
                          <a:cs typeface="Comic Sans MS"/>
                        </a:rPr>
                        <a:t>TeV</a:t>
                      </a:r>
                      <a:r>
                        <a:rPr lang="en-US" altLang="ja-JP" sz="1400" dirty="0" smtClean="0">
                          <a:solidFill>
                            <a:srgbClr val="4A452A"/>
                          </a:solidFill>
                          <a:latin typeface="Comic Sans MS"/>
                          <a:cs typeface="Comic Sans MS"/>
                        </a:rPr>
                        <a:t> /nucleon</a:t>
                      </a:r>
                      <a:endParaRPr kumimoji="1" lang="ja-JP" altLang="en-US" sz="1400" dirty="0">
                        <a:solidFill>
                          <a:srgbClr val="4A452A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R="144000" marT="0" marB="0" anchor="ctr"/>
                </a:tc>
              </a:tr>
              <a:tr h="342473">
                <a:tc>
                  <a:txBody>
                    <a:bodyPr/>
                    <a:lstStyle/>
                    <a:p>
                      <a:r>
                        <a:rPr lang="en-US" altLang="ja-JP" sz="1400" dirty="0" smtClean="0">
                          <a:latin typeface="Comic Sans MS"/>
                          <a:cs typeface="Comic Sans MS"/>
                        </a:rPr>
                        <a:t>Solar Physics </a:t>
                      </a:r>
                      <a:endParaRPr kumimoji="1" lang="ja-JP" altLang="en-US" sz="1400" dirty="0">
                        <a:latin typeface="Comic Sans MS"/>
                        <a:cs typeface="Comic Sans MS"/>
                      </a:endParaRPr>
                    </a:p>
                  </a:txBody>
                  <a:tcPr marR="14400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ja-JP" sz="1400" dirty="0" smtClean="0">
                          <a:latin typeface="Comic Sans MS"/>
                          <a:cs typeface="Comic Sans MS"/>
                        </a:rPr>
                        <a:t>Electron flux below 10 </a:t>
                      </a:r>
                      <a:r>
                        <a:rPr lang="en-US" altLang="ja-JP" sz="1400" dirty="0" err="1" smtClean="0">
                          <a:latin typeface="Comic Sans MS"/>
                          <a:cs typeface="Comic Sans MS"/>
                        </a:rPr>
                        <a:t>GeV</a:t>
                      </a:r>
                      <a:endParaRPr kumimoji="1" lang="ja-JP" altLang="en-US" sz="1400" dirty="0">
                        <a:latin typeface="Comic Sans MS"/>
                        <a:cs typeface="Comic Sans MS"/>
                      </a:endParaRPr>
                    </a:p>
                  </a:txBody>
                  <a:tcPr marR="144000" marT="0" marB="0" anchor="ctr"/>
                </a:tc>
              </a:tr>
              <a:tr h="305599">
                <a:tc>
                  <a:txBody>
                    <a:bodyPr/>
                    <a:lstStyle/>
                    <a:p>
                      <a:r>
                        <a:rPr lang="en-US" altLang="ja-JP" sz="1400" dirty="0" smtClean="0">
                          <a:latin typeface="Comic Sans MS"/>
                          <a:cs typeface="Comic Sans MS"/>
                        </a:rPr>
                        <a:t>Gamma-ray Transients </a:t>
                      </a:r>
                      <a:endParaRPr kumimoji="1" lang="ja-JP" altLang="en-US" sz="1400" dirty="0">
                        <a:latin typeface="Comic Sans MS"/>
                        <a:cs typeface="Comic Sans MS"/>
                      </a:endParaRPr>
                    </a:p>
                  </a:txBody>
                  <a:tcPr marR="14400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ja-JP" sz="1400" dirty="0" smtClean="0">
                          <a:latin typeface="Comic Sans MS"/>
                          <a:cs typeface="Comic Sans MS"/>
                        </a:rPr>
                        <a:t>Gamma-rays and X-rays 7 </a:t>
                      </a:r>
                      <a:r>
                        <a:rPr lang="en-US" altLang="ja-JP" sz="1400" dirty="0" err="1" smtClean="0">
                          <a:latin typeface="Comic Sans MS"/>
                          <a:cs typeface="Comic Sans MS"/>
                        </a:rPr>
                        <a:t>keV</a:t>
                      </a:r>
                      <a:r>
                        <a:rPr lang="en-US" altLang="ja-JP" sz="1400" dirty="0" smtClean="0">
                          <a:latin typeface="Comic Sans MS"/>
                          <a:cs typeface="Comic Sans MS"/>
                        </a:rPr>
                        <a:t> – 20 MeV</a:t>
                      </a:r>
                      <a:endParaRPr kumimoji="1" lang="ja-JP" altLang="en-US" sz="1400" dirty="0">
                        <a:latin typeface="Comic Sans MS"/>
                        <a:cs typeface="Comic Sans MS"/>
                      </a:endParaRPr>
                    </a:p>
                  </a:txBody>
                  <a:tcPr marR="144000" marT="0" marB="0" anchor="ctr"/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431540" y="872716"/>
            <a:ext cx="3920214" cy="3496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b="1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Calorimeter (CALET/CAL)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ja-JP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  Electrons: 1 </a:t>
            </a:r>
            <a:r>
              <a:rPr lang="en-US" altLang="ja-JP" sz="1600" dirty="0" err="1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GeV</a:t>
            </a:r>
            <a:r>
              <a:rPr lang="en-US" altLang="ja-JP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 – 20 </a:t>
            </a:r>
            <a:r>
              <a:rPr lang="en-US" altLang="ja-JP" sz="1600" dirty="0" err="1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TeV</a:t>
            </a:r>
            <a:endParaRPr lang="en-US" altLang="ja-JP" sz="1600" dirty="0" smtClean="0">
              <a:solidFill>
                <a:prstClr val="black"/>
              </a:solidFill>
              <a:latin typeface="Comic Sans MS"/>
              <a:ea typeface="ＭＳ Ｐゴシック"/>
              <a:cs typeface="Comic Sans MS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ja-JP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  Gamma-rays:  4 *</a:t>
            </a:r>
            <a:r>
              <a:rPr lang="en-US" altLang="ja-JP" sz="1600" dirty="0" err="1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GeV</a:t>
            </a:r>
            <a:r>
              <a:rPr lang="en-US" altLang="ja-JP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 – 10 **</a:t>
            </a:r>
            <a:r>
              <a:rPr lang="en-US" altLang="ja-JP" sz="1600" dirty="0" err="1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TeV</a:t>
            </a:r>
            <a:endParaRPr lang="en-US" altLang="ja-JP" sz="1600" dirty="0" smtClean="0">
              <a:solidFill>
                <a:prstClr val="black"/>
              </a:solidFill>
              <a:latin typeface="Comic Sans MS"/>
              <a:ea typeface="ＭＳ Ｐゴシック"/>
              <a:cs typeface="Comic Sans MS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    (Gamma-ray Bursts:  &gt; 1 </a:t>
            </a:r>
            <a:r>
              <a:rPr lang="en-US" altLang="ja-JP" sz="1600" dirty="0" err="1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GeV</a:t>
            </a:r>
            <a:r>
              <a:rPr lang="en-US" altLang="ja-JP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ja-JP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   Protons and Heavy Ions: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  </a:t>
            </a:r>
            <a:r>
              <a:rPr lang="ja-JP" altLang="en-US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　　</a:t>
            </a:r>
            <a:r>
              <a:rPr lang="en-US" altLang="ja-JP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 10’s of  </a:t>
            </a:r>
            <a:r>
              <a:rPr lang="en-US" altLang="ja-JP" sz="1600" dirty="0" err="1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GeV</a:t>
            </a:r>
            <a:r>
              <a:rPr lang="en-US" altLang="ja-JP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 – 1,000** </a:t>
            </a:r>
            <a:r>
              <a:rPr lang="en-US" altLang="ja-JP" sz="1600" dirty="0" err="1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TeV</a:t>
            </a:r>
            <a:endParaRPr lang="en-US" altLang="ja-JP" sz="1600" dirty="0" smtClean="0">
              <a:solidFill>
                <a:prstClr val="black"/>
              </a:solidFill>
              <a:latin typeface="Comic Sans MS"/>
              <a:ea typeface="ＭＳ Ｐゴシック"/>
              <a:cs typeface="Comic Sans MS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ja-JP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  Ultra Heavy (Z&gt;28) Nuclei</a:t>
            </a:r>
            <a:r>
              <a:rPr lang="ja-JP" altLang="en-US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：</a:t>
            </a:r>
            <a:endParaRPr lang="en-US" altLang="ja-JP" sz="1600" dirty="0" smtClean="0">
              <a:solidFill>
                <a:prstClr val="black"/>
              </a:solidFill>
              <a:latin typeface="Comic Sans MS"/>
              <a:ea typeface="ＭＳ Ｐゴシック"/>
              <a:cs typeface="Comic Sans MS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  </a:t>
            </a:r>
            <a:r>
              <a:rPr lang="ja-JP" altLang="en-US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　　</a:t>
            </a:r>
            <a:r>
              <a:rPr lang="en-US" altLang="ja-JP" sz="1600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 E&gt; 600 MeV/nucleon</a:t>
            </a:r>
            <a:endParaRPr lang="en-US" altLang="ja-JP" sz="1200" dirty="0" smtClean="0">
              <a:solidFill>
                <a:prstClr val="black"/>
              </a:solidFill>
              <a:latin typeface="Comic Sans MS"/>
              <a:ea typeface="ＭＳ Ｐゴシック"/>
              <a:cs typeface="Comic Sans MS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 (* 50% efficiency, ** statistical dependent)</a:t>
            </a:r>
            <a:endParaRPr lang="ja-JP" altLang="en-US" sz="1400" dirty="0">
              <a:solidFill>
                <a:prstClr val="black"/>
              </a:solidFill>
              <a:latin typeface="Comic Sans MS"/>
              <a:ea typeface="ＭＳ Ｐゴシック"/>
              <a:cs typeface="Comic Sans MS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altLang="ja-JP" sz="1600" dirty="0" smtClean="0">
              <a:solidFill>
                <a:prstClr val="black"/>
              </a:solidFill>
              <a:latin typeface="Comic Sans MS"/>
              <a:ea typeface="ＭＳ Ｐゴシック"/>
              <a:cs typeface="Comic Sans MS"/>
            </a:endParaRPr>
          </a:p>
          <a:p>
            <a:pPr algn="l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600" b="1" dirty="0" smtClean="0">
                <a:solidFill>
                  <a:prstClr val="black"/>
                </a:solidFill>
                <a:latin typeface="Comic Sans MS"/>
                <a:ea typeface="ＭＳ Ｐゴシック"/>
                <a:cs typeface="Comic Sans MS"/>
              </a:rPr>
              <a:t>Gamma-ray Burst Monitor (CGBM)</a:t>
            </a:r>
            <a:endParaRPr lang="en-US" altLang="ja-JP" sz="1200" dirty="0" smtClean="0">
              <a:solidFill>
                <a:srgbClr val="0000FF"/>
              </a:solidFill>
              <a:latin typeface="Tahoma"/>
              <a:ea typeface="ＭＳ Ｐゴシック"/>
              <a:cs typeface="Tahoma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ja-JP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omic Sans MS"/>
                <a:ea typeface="ＭＳ Ｐゴシック"/>
                <a:cs typeface="Comic Sans MS"/>
              </a:rPr>
              <a:t> </a:t>
            </a:r>
            <a:r>
              <a:rPr lang="en-US" altLang="ja-JP" sz="1600" dirty="0">
                <a:latin typeface="Comic Sans MS"/>
                <a:ea typeface="ＭＳ Ｐゴシック"/>
                <a:cs typeface="Comic Sans MS"/>
              </a:rPr>
              <a:t>X-rays/Soft Gamma-rays: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latin typeface="Comic Sans MS"/>
                <a:ea typeface="ＭＳ Ｐゴシック"/>
                <a:cs typeface="Comic Sans MS"/>
              </a:rPr>
              <a:t>       7keV </a:t>
            </a:r>
            <a:r>
              <a:rPr lang="en-US" altLang="ja-JP" sz="1600" dirty="0">
                <a:latin typeface="Comic Sans MS"/>
                <a:ea typeface="ＭＳ Ｐゴシック"/>
                <a:cs typeface="Comic Sans MS"/>
              </a:rPr>
              <a:t>– </a:t>
            </a:r>
            <a:r>
              <a:rPr lang="en-US" altLang="ja-JP" sz="1600" dirty="0" smtClean="0">
                <a:latin typeface="Comic Sans MS"/>
                <a:ea typeface="ＭＳ Ｐゴシック"/>
                <a:cs typeface="Comic Sans MS"/>
              </a:rPr>
              <a:t>20MeV</a:t>
            </a:r>
            <a:endParaRPr lang="en-US" altLang="ja-JP" dirty="0" smtClean="0">
              <a:latin typeface="Calibri"/>
              <a:ea typeface="ＭＳ Ｐゴシック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10" name="Picture 1" descr="C:\Documents and Settings\torii\デスクトップ\図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836712"/>
            <a:ext cx="4279791" cy="320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テキスト ボックス 17"/>
          <p:cNvSpPr txBox="1"/>
          <p:nvPr/>
        </p:nvSpPr>
        <p:spPr>
          <a:xfrm>
            <a:off x="2231740" y="116632"/>
            <a:ext cx="4924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 smtClean="0">
                <a:solidFill>
                  <a:prstClr val="black"/>
                </a:solidFill>
                <a:latin typeface="Comic Sans MS" pitchFamily="66" charset="0"/>
                <a:ea typeface="ＭＳ Ｐゴシック"/>
              </a:rPr>
              <a:t>CALET Observation Targets </a:t>
            </a:r>
            <a:endParaRPr lang="ja-JP" altLang="en-US" sz="2800" dirty="0">
              <a:solidFill>
                <a:prstClr val="black"/>
              </a:solidFill>
              <a:latin typeface="Comic Sans MS" pitchFamily="66" charset="0"/>
              <a:ea typeface="ＭＳ Ｐゴシック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572000" y="350100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084168" y="2204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619625" y="3429000"/>
            <a:ext cx="27363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 dirty="0" smtClean="0">
                <a:solidFill>
                  <a:prstClr val="black"/>
                </a:solidFill>
                <a:latin typeface="Comic Sans MS" pitchFamily="66" charset="0"/>
                <a:ea typeface="ＭＳ Ｐゴシック"/>
              </a:rPr>
              <a:t>A Detector Dedicated to Electron Observations 1GeV-20,000GeV</a:t>
            </a:r>
            <a:endParaRPr lang="ja-JP" altLang="en-US" sz="1200" b="1" dirty="0">
              <a:solidFill>
                <a:prstClr val="black"/>
              </a:solidFill>
              <a:latin typeface="Comic Sans MS" pitchFamily="66" charset="0"/>
              <a:ea typeface="ＭＳ Ｐゴシック"/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7564" y="3537012"/>
            <a:ext cx="3024423" cy="369332"/>
          </a:xfrm>
          <a:prstGeom prst="rect">
            <a:avLst/>
          </a:prstGeom>
          <a:solidFill>
            <a:srgbClr val="FFF11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22pSP-10 </a:t>
            </a:r>
            <a:r>
              <a:rPr kumimoji="1" lang="en-US" altLang="ja-JP" dirty="0" err="1" smtClean="0"/>
              <a:t>Y.Kawakubo</a:t>
            </a:r>
            <a:r>
              <a:rPr kumimoji="1" lang="en-US" altLang="ja-JP" dirty="0" smtClean="0"/>
              <a:t> et al.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61536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タイトル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6705600" cy="809625"/>
          </a:xfrm>
        </p:spPr>
        <p:txBody>
          <a:bodyPr/>
          <a:lstStyle/>
          <a:p>
            <a:pPr eaLnBrk="1" hangingPunct="1"/>
            <a:r>
              <a:rPr lang="en-US" altLang="ja-JP" sz="2800" dirty="0" smtClean="0">
                <a:latin typeface="Comic Sans MS" pitchFamily="66" charset="0"/>
                <a:ea typeface="Arial Unicode MS" pitchFamily="50" charset="-128"/>
                <a:cs typeface="Arial Unicode MS" pitchFamily="50" charset="-128"/>
              </a:rPr>
              <a:t>CALET Payload Overview</a:t>
            </a:r>
            <a:endParaRPr lang="ja-JP" altLang="en-US" sz="2800" dirty="0" smtClean="0">
              <a:latin typeface="Comic Sans MS" pitchFamily="66" charset="0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217137" name="Picture 2" descr="JAXA_logo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-12700"/>
            <a:ext cx="104616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3"/>
          <a:stretch>
            <a:fillRect/>
          </a:stretch>
        </p:blipFill>
        <p:spPr bwMode="auto">
          <a:xfrm>
            <a:off x="34612" y="1173522"/>
            <a:ext cx="4249356" cy="280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2141376"/>
            <a:ext cx="3816350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テキスト ボックス 23"/>
          <p:cNvSpPr txBox="1">
            <a:spLocks noChangeArrowheads="1"/>
          </p:cNvSpPr>
          <p:nvPr/>
        </p:nvSpPr>
        <p:spPr bwMode="auto">
          <a:xfrm>
            <a:off x="7453313" y="2068351"/>
            <a:ext cx="1368425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10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ASC</a:t>
            </a:r>
            <a:r>
              <a:rPr lang="ja-JP" altLang="en-US" sz="110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　</a:t>
            </a:r>
            <a:r>
              <a:rPr lang="en-US" altLang="ja-JP" sz="110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(Advanced Stellar Compass)</a:t>
            </a:r>
            <a:endParaRPr lang="ja-JP" altLang="en-US" sz="1100">
              <a:solidFill>
                <a:srgbClr val="00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25" name="テキスト ボックス 24"/>
          <p:cNvSpPr txBox="1">
            <a:spLocks noChangeArrowheads="1"/>
          </p:cNvSpPr>
          <p:nvPr/>
        </p:nvSpPr>
        <p:spPr bwMode="auto">
          <a:xfrm>
            <a:off x="4337228" y="3149438"/>
            <a:ext cx="865496" cy="6001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10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GPSR</a:t>
            </a:r>
            <a:r>
              <a:rPr lang="ja-JP" altLang="en-US" sz="110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　</a:t>
            </a:r>
            <a:r>
              <a:rPr lang="en-US" altLang="ja-JP" sz="110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(GPS</a:t>
            </a:r>
            <a:r>
              <a:rPr lang="ja-JP" altLang="en-US" sz="110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　</a:t>
            </a:r>
            <a:r>
              <a:rPr lang="en-US" altLang="ja-JP" sz="110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Receiver)</a:t>
            </a:r>
            <a:endParaRPr lang="ja-JP" altLang="en-US" sz="1100">
              <a:solidFill>
                <a:srgbClr val="00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29" name="テキスト ボックス 28"/>
          <p:cNvSpPr txBox="1">
            <a:spLocks noChangeArrowheads="1"/>
          </p:cNvSpPr>
          <p:nvPr/>
        </p:nvSpPr>
        <p:spPr bwMode="auto">
          <a:xfrm>
            <a:off x="7811235" y="2717638"/>
            <a:ext cx="794603" cy="2616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100" dirty="0" smtClean="0">
                <a:solidFill>
                  <a:srgbClr val="FF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CAL/CHD</a:t>
            </a:r>
            <a:endParaRPr lang="ja-JP" altLang="en-US" sz="1100" dirty="0">
              <a:solidFill>
                <a:srgbClr val="FF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32" name="テキスト ボックス 13"/>
          <p:cNvSpPr txBox="1">
            <a:spLocks noChangeArrowheads="1"/>
          </p:cNvSpPr>
          <p:nvPr/>
        </p:nvSpPr>
        <p:spPr bwMode="auto">
          <a:xfrm>
            <a:off x="6172258" y="5021101"/>
            <a:ext cx="776230" cy="2616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100" dirty="0" smtClean="0">
                <a:solidFill>
                  <a:srgbClr val="FF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CAL/IMC</a:t>
            </a:r>
            <a:endParaRPr lang="ja-JP" altLang="en-US" sz="1100" dirty="0">
              <a:solidFill>
                <a:srgbClr val="FF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34" name="テキスト ボックス 14"/>
          <p:cNvSpPr txBox="1">
            <a:spLocks noChangeArrowheads="1"/>
          </p:cNvSpPr>
          <p:nvPr/>
        </p:nvSpPr>
        <p:spPr bwMode="auto">
          <a:xfrm>
            <a:off x="7956551" y="5165563"/>
            <a:ext cx="865188" cy="2616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100" dirty="0" smtClean="0">
                <a:solidFill>
                  <a:srgbClr val="FF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CAL/TASC</a:t>
            </a:r>
            <a:endParaRPr lang="ja-JP" altLang="en-US" sz="1100" dirty="0">
              <a:solidFill>
                <a:srgbClr val="FF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35" name="テキスト ボックス 15"/>
          <p:cNvSpPr txBox="1">
            <a:spLocks noChangeArrowheads="1"/>
          </p:cNvSpPr>
          <p:nvPr/>
        </p:nvSpPr>
        <p:spPr bwMode="auto">
          <a:xfrm>
            <a:off x="5076826" y="1339357"/>
            <a:ext cx="647699" cy="43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1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ＭＳ Ｐゴシック"/>
                <a:cs typeface="Arial" pitchFamily="34" charset="0"/>
              </a:rPr>
              <a:t>CGBM/SGM</a:t>
            </a:r>
            <a:endParaRPr lang="en-US" altLang="ja-JP" sz="1100" dirty="0">
              <a:solidFill>
                <a:schemeClr val="bg2">
                  <a:lumMod val="25000"/>
                </a:schemeClr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36" name="テキスト ボックス 16"/>
          <p:cNvSpPr txBox="1">
            <a:spLocks noChangeArrowheads="1"/>
          </p:cNvSpPr>
          <p:nvPr/>
        </p:nvSpPr>
        <p:spPr bwMode="auto">
          <a:xfrm>
            <a:off x="4626698" y="4444838"/>
            <a:ext cx="1223963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10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MDC</a:t>
            </a:r>
            <a:r>
              <a:rPr lang="ja-JP" altLang="en-US" sz="110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　</a:t>
            </a:r>
            <a:r>
              <a:rPr lang="en-US" altLang="ja-JP" sz="110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(Mission Data Controller)</a:t>
            </a:r>
            <a:endParaRPr lang="ja-JP" altLang="en-US" sz="1100">
              <a:solidFill>
                <a:srgbClr val="00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37" name="テキスト ボックス 17"/>
          <p:cNvSpPr txBox="1">
            <a:spLocks noChangeArrowheads="1"/>
          </p:cNvSpPr>
          <p:nvPr/>
        </p:nvSpPr>
        <p:spPr bwMode="auto">
          <a:xfrm>
            <a:off x="6373813" y="1349213"/>
            <a:ext cx="1223962" cy="60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10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FRGF( Flight Releasable Grapple Fixture)</a:t>
            </a:r>
            <a:endParaRPr lang="ja-JP" altLang="en-US" sz="1100">
              <a:solidFill>
                <a:srgbClr val="00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cxnSp>
        <p:nvCxnSpPr>
          <p:cNvPr id="38" name="直線矢印コネクタ 37"/>
          <p:cNvCxnSpPr/>
          <p:nvPr/>
        </p:nvCxnSpPr>
        <p:spPr>
          <a:xfrm flipH="1">
            <a:off x="7885113" y="3149438"/>
            <a:ext cx="288925" cy="50323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 flipH="1">
            <a:off x="6516688" y="1925476"/>
            <a:ext cx="288925" cy="50323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>
            <a:stCxn id="50" idx="3"/>
          </p:cNvCxnSpPr>
          <p:nvPr/>
        </p:nvCxnSpPr>
        <p:spPr>
          <a:xfrm>
            <a:off x="5526573" y="2068351"/>
            <a:ext cx="197952" cy="57626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>
            <a:stCxn id="35" idx="3"/>
          </p:cNvCxnSpPr>
          <p:nvPr/>
        </p:nvCxnSpPr>
        <p:spPr>
          <a:xfrm>
            <a:off x="5724525" y="1554801"/>
            <a:ext cx="619920" cy="73227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>
            <a:stCxn id="24" idx="1"/>
          </p:cNvCxnSpPr>
          <p:nvPr/>
        </p:nvCxnSpPr>
        <p:spPr>
          <a:xfrm flipH="1">
            <a:off x="6661150" y="2284251"/>
            <a:ext cx="792163" cy="21748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 flipH="1" flipV="1">
            <a:off x="8316913" y="4517863"/>
            <a:ext cx="288925" cy="6477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V="1">
            <a:off x="6948488" y="4084476"/>
            <a:ext cx="936625" cy="100806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>
            <a:stCxn id="36" idx="3"/>
          </p:cNvCxnSpPr>
          <p:nvPr/>
        </p:nvCxnSpPr>
        <p:spPr>
          <a:xfrm flipV="1">
            <a:off x="5850661" y="3868576"/>
            <a:ext cx="881927" cy="79216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>
            <a:stCxn id="25" idx="3"/>
          </p:cNvCxnSpPr>
          <p:nvPr/>
        </p:nvCxnSpPr>
        <p:spPr>
          <a:xfrm flipV="1">
            <a:off x="5202724" y="3292315"/>
            <a:ext cx="1296987" cy="15720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/>
          <p:cNvSpPr txBox="1"/>
          <p:nvPr/>
        </p:nvSpPr>
        <p:spPr>
          <a:xfrm>
            <a:off x="5256076" y="5530006"/>
            <a:ext cx="38523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p"/>
            </a:pPr>
            <a:r>
              <a:rPr lang="en-US" altLang="ja-JP" dirty="0" smtClean="0">
                <a:solidFill>
                  <a:srgbClr val="404040"/>
                </a:solidFill>
                <a:latin typeface="Comic Sans MS"/>
                <a:ea typeface="ＭＳ Ｐゴシック"/>
                <a:cs typeface="Comic Sans MS"/>
              </a:rPr>
              <a:t>Mass: 650kg (Max)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p"/>
            </a:pPr>
            <a:r>
              <a:rPr lang="en-US" altLang="ja-JP" dirty="0" smtClean="0">
                <a:solidFill>
                  <a:srgbClr val="404040"/>
                </a:solidFill>
                <a:latin typeface="Comic Sans MS"/>
                <a:ea typeface="ＭＳ Ｐゴシック"/>
                <a:cs typeface="Comic Sans MS"/>
              </a:rPr>
              <a:t>JEM/EF Standard Payload Size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/>
              <a:t>   </a:t>
            </a:r>
            <a:r>
              <a:rPr lang="en-US" altLang="ja-JP" sz="1600" dirty="0" smtClean="0"/>
              <a:t> </a:t>
            </a:r>
            <a:r>
              <a:rPr lang="en-US" altLang="ja-JP" sz="1600" dirty="0" smtClean="0">
                <a:latin typeface="Comic Sans MS"/>
                <a:cs typeface="Comic Sans MS"/>
              </a:rPr>
              <a:t>(1850L</a:t>
            </a:r>
            <a:r>
              <a:rPr lang="en-US" altLang="ja-JP" sz="1600" dirty="0">
                <a:latin typeface="Comic Sans MS"/>
                <a:cs typeface="Comic Sans MS"/>
              </a:rPr>
              <a:t>×800W×</a:t>
            </a:r>
            <a:r>
              <a:rPr lang="en-US" altLang="ja-JP" sz="1600" dirty="0" smtClean="0">
                <a:latin typeface="Comic Sans MS"/>
                <a:cs typeface="Comic Sans MS"/>
              </a:rPr>
              <a:t>1000H in mm)</a:t>
            </a:r>
            <a:endParaRPr lang="en-US" altLang="ja-JP" sz="1600" dirty="0" smtClean="0">
              <a:solidFill>
                <a:srgbClr val="404040"/>
              </a:solidFill>
              <a:latin typeface="Comic Sans MS"/>
              <a:ea typeface="ＭＳ Ｐゴシック"/>
              <a:cs typeface="Comic Sans MS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p"/>
            </a:pPr>
            <a:r>
              <a:rPr lang="en-US" altLang="ja-JP" dirty="0" smtClean="0">
                <a:solidFill>
                  <a:srgbClr val="404040"/>
                </a:solidFill>
                <a:latin typeface="Comic Sans MS"/>
                <a:ea typeface="ＭＳ Ｐゴシック"/>
                <a:cs typeface="Comic Sans MS"/>
              </a:rPr>
              <a:t>Power: 650W (Nominal)</a:t>
            </a:r>
            <a:endParaRPr lang="ja-JP" altLang="en-US" dirty="0">
              <a:solidFill>
                <a:srgbClr val="40404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34924" y="4266526"/>
            <a:ext cx="41344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p"/>
            </a:pPr>
            <a:r>
              <a:rPr lang="en-US" altLang="ja-JP" dirty="0" smtClean="0">
                <a:solidFill>
                  <a:srgbClr val="404040"/>
                </a:solidFill>
                <a:latin typeface="Comic Sans MS"/>
                <a:ea typeface="ＭＳ Ｐゴシック"/>
                <a:cs typeface="Comic Sans MS"/>
              </a:rPr>
              <a:t>Launch carrier: HTV-5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p"/>
            </a:pPr>
            <a:r>
              <a:rPr lang="en-US" altLang="ja-JP" dirty="0" smtClean="0">
                <a:solidFill>
                  <a:srgbClr val="404040"/>
                </a:solidFill>
                <a:latin typeface="Comic Sans MS"/>
                <a:ea typeface="ＭＳ Ｐゴシック"/>
                <a:cs typeface="Comic Sans MS"/>
              </a:rPr>
              <a:t>Planned location: JEM Port 9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p"/>
            </a:pPr>
            <a:r>
              <a:rPr lang="en-US" altLang="ja-JP" dirty="0" smtClean="0">
                <a:solidFill>
                  <a:srgbClr val="FF6600"/>
                </a:solidFill>
                <a:latin typeface="Comic Sans MS"/>
                <a:ea typeface="ＭＳ Ｐゴシック"/>
                <a:cs typeface="Comic Sans MS"/>
              </a:rPr>
              <a:t>Launch target date: FY 2014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p"/>
            </a:pPr>
            <a:r>
              <a:rPr lang="en-US" altLang="ja-JP" dirty="0" smtClean="0">
                <a:solidFill>
                  <a:srgbClr val="404040"/>
                </a:solidFill>
                <a:latin typeface="Comic Sans MS"/>
                <a:ea typeface="ＭＳ Ｐゴシック"/>
                <a:cs typeface="Comic Sans MS"/>
              </a:rPr>
              <a:t>Mission period: More than 2 years</a:t>
            </a:r>
          </a:p>
          <a:p>
            <a:pPr lvl="1"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srgbClr val="404040"/>
                </a:solidFill>
                <a:latin typeface="Comic Sans MS"/>
                <a:ea typeface="ＭＳ Ｐゴシック"/>
                <a:cs typeface="Comic Sans MS"/>
              </a:rPr>
              <a:t>	</a:t>
            </a:r>
            <a:r>
              <a:rPr lang="en-US" altLang="ja-JP" dirty="0" smtClean="0">
                <a:solidFill>
                  <a:srgbClr val="404040"/>
                </a:solidFill>
                <a:latin typeface="Comic Sans MS"/>
                <a:ea typeface="ＭＳ Ｐゴシック"/>
                <a:cs typeface="Comic Sans MS"/>
              </a:rPr>
              <a:t>	 (5 years target)</a:t>
            </a:r>
            <a:endParaRPr lang="ja-JP" altLang="en-US" dirty="0">
              <a:solidFill>
                <a:srgbClr val="40404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34924" y="5506776"/>
            <a:ext cx="4801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p"/>
            </a:pPr>
            <a:r>
              <a:rPr lang="en-US" altLang="ja-JP" dirty="0" smtClean="0">
                <a:solidFill>
                  <a:srgbClr val="404040"/>
                </a:solidFill>
                <a:latin typeface="Comic Sans MS"/>
                <a:ea typeface="ＭＳ Ｐゴシック"/>
                <a:cs typeface="Comic Sans MS"/>
              </a:rPr>
              <a:t>Data rate: </a:t>
            </a:r>
          </a:p>
          <a:p>
            <a:pPr marL="742950" lvl="1" indent="-285750" algn="l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altLang="ja-JP" dirty="0" smtClean="0">
                <a:solidFill>
                  <a:srgbClr val="404040"/>
                </a:solidFill>
                <a:latin typeface="Comic Sans MS"/>
                <a:ea typeface="ＭＳ Ｐゴシック"/>
                <a:cs typeface="Comic Sans MS"/>
              </a:rPr>
              <a:t>Medium data rate: 300 kbps </a:t>
            </a:r>
          </a:p>
          <a:p>
            <a:pPr marL="742950" lvl="1" indent="-285750" algn="l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altLang="ja-JP" dirty="0" smtClean="0">
                <a:solidFill>
                  <a:srgbClr val="404040"/>
                </a:solidFill>
                <a:latin typeface="Comic Sans MS"/>
                <a:ea typeface="ＭＳ Ｐゴシック"/>
                <a:cs typeface="Comic Sans MS"/>
              </a:rPr>
              <a:t>Low data rate: 35 kbps (20-50kbps)</a:t>
            </a:r>
            <a:endParaRPr lang="ja-JP" altLang="en-US" dirty="0">
              <a:solidFill>
                <a:srgbClr val="40404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50" name="テキスト ボックス 15"/>
          <p:cNvSpPr txBox="1">
            <a:spLocks noChangeArrowheads="1"/>
          </p:cNvSpPr>
          <p:nvPr/>
        </p:nvSpPr>
        <p:spPr bwMode="auto">
          <a:xfrm>
            <a:off x="4878874" y="1852907"/>
            <a:ext cx="647699" cy="43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ＭＳ Ｐゴシック"/>
                <a:cs typeface="Arial" pitchFamily="34" charset="0"/>
              </a:rPr>
              <a:t>CGBM/HXM</a:t>
            </a:r>
            <a:endParaRPr lang="en-US" altLang="ja-JP" sz="1100" dirty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75656" y="1209526"/>
            <a:ext cx="2825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FFFF00"/>
                </a:solidFill>
              </a:rPr>
              <a:t>Japanese Experiment Module </a:t>
            </a:r>
          </a:p>
          <a:p>
            <a:r>
              <a:rPr kumimoji="1" lang="en-US" altLang="ja-JP" sz="1400" b="1" dirty="0" smtClean="0">
                <a:solidFill>
                  <a:srgbClr val="FFFF00"/>
                </a:solidFill>
              </a:rPr>
              <a:t>Exposed Facility</a:t>
            </a:r>
            <a:endParaRPr kumimoji="1" lang="ja-JP" altLang="en-US" sz="1400" b="1" dirty="0">
              <a:solidFill>
                <a:srgbClr val="FFFF00"/>
              </a:solidFill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24207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403648" y="38100"/>
            <a:ext cx="6171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Comic Sans MS"/>
                <a:cs typeface="Comic Sans MS"/>
              </a:rPr>
              <a:t>Overview of the CALET Instrument</a:t>
            </a:r>
            <a:endParaRPr kumimoji="1" lang="ja-JP" altLang="en-US" sz="2800" dirty="0">
              <a:latin typeface="Comic Sans MS"/>
              <a:cs typeface="Comic Sans MS"/>
            </a:endParaRPr>
          </a:p>
        </p:txBody>
      </p:sp>
      <p:grpSp>
        <p:nvGrpSpPr>
          <p:cNvPr id="11" name="図形グループ 10"/>
          <p:cNvGrpSpPr/>
          <p:nvPr/>
        </p:nvGrpSpPr>
        <p:grpSpPr>
          <a:xfrm>
            <a:off x="-133660" y="750062"/>
            <a:ext cx="9288524" cy="6108670"/>
            <a:chOff x="-133660" y="750062"/>
            <a:chExt cx="9288524" cy="6108670"/>
          </a:xfrm>
        </p:grpSpPr>
        <p:grpSp>
          <p:nvGrpSpPr>
            <p:cNvPr id="7" name="図形グループ 6"/>
            <p:cNvGrpSpPr/>
            <p:nvPr/>
          </p:nvGrpSpPr>
          <p:grpSpPr>
            <a:xfrm>
              <a:off x="-133660" y="750062"/>
              <a:ext cx="9288524" cy="6108670"/>
              <a:chOff x="-133660" y="750062"/>
              <a:chExt cx="9288524" cy="6108670"/>
            </a:xfrm>
          </p:grpSpPr>
          <p:pic>
            <p:nvPicPr>
              <p:cNvPr id="4" name="図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33660" y="750062"/>
                <a:ext cx="9288524" cy="6108670"/>
              </a:xfrm>
              <a:prstGeom prst="rect">
                <a:avLst/>
              </a:prstGeom>
            </p:spPr>
          </p:pic>
          <p:sp>
            <p:nvSpPr>
              <p:cNvPr id="2" name="テキスト ボックス 1"/>
              <p:cNvSpPr txBox="1"/>
              <p:nvPr/>
            </p:nvSpPr>
            <p:spPr>
              <a:xfrm>
                <a:off x="4259035" y="4077072"/>
                <a:ext cx="219493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 smtClean="0">
                    <a:solidFill>
                      <a:srgbClr val="FF6600"/>
                    </a:solidFill>
                  </a:rPr>
                  <a:t>1 </a:t>
                </a:r>
                <a:r>
                  <a:rPr kumimoji="1" lang="en-US" altLang="ja-JP" sz="1600" dirty="0" err="1" smtClean="0">
                    <a:solidFill>
                      <a:srgbClr val="FF6600"/>
                    </a:solidFill>
                  </a:rPr>
                  <a:t>TeV</a:t>
                </a:r>
                <a:r>
                  <a:rPr kumimoji="1" lang="en-US" altLang="ja-JP" sz="1600" dirty="0" smtClean="0">
                    <a:solidFill>
                      <a:srgbClr val="FF6600"/>
                    </a:solidFill>
                  </a:rPr>
                  <a:t> electron shower</a:t>
                </a:r>
                <a:endParaRPr kumimoji="1" lang="ja-JP" altLang="en-US" sz="1600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3" name="テキスト ボックス 2"/>
              <p:cNvSpPr txBox="1"/>
              <p:nvPr/>
            </p:nvSpPr>
            <p:spPr>
              <a:xfrm>
                <a:off x="5953694" y="3373017"/>
                <a:ext cx="198941" cy="1526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tIns="0" rIns="36000" bIns="0" rtlCol="0">
                <a:spAutoFit/>
              </a:bodyPr>
              <a:lstStyle/>
              <a:p>
                <a:r>
                  <a:rPr kumimoji="1" lang="en-US" altLang="ja-JP" sz="1200" dirty="0" smtClean="0"/>
                  <a:t>19</a:t>
                </a:r>
                <a:endParaRPr kumimoji="1" lang="ja-JP" altLang="en-US" sz="1200" dirty="0"/>
              </a:p>
            </p:txBody>
          </p:sp>
          <p:sp>
            <p:nvSpPr>
              <p:cNvPr id="6" name="テキスト ボックス 5"/>
              <p:cNvSpPr txBox="1"/>
              <p:nvPr/>
            </p:nvSpPr>
            <p:spPr>
              <a:xfrm>
                <a:off x="7066088" y="3385964"/>
                <a:ext cx="324725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tIns="0" rIns="36000" bIns="0" rtlCol="0">
                <a:spAutoFit/>
              </a:bodyPr>
              <a:lstStyle/>
              <a:p>
                <a:r>
                  <a:rPr kumimoji="1" lang="en-US" altLang="ja-JP" sz="1200" dirty="0" smtClean="0"/>
                  <a:t>326</a:t>
                </a:r>
                <a:endParaRPr kumimoji="1" lang="ja-JP" altLang="en-US" sz="1200" dirty="0"/>
              </a:p>
            </p:txBody>
          </p:sp>
        </p:grpSp>
        <p:sp>
          <p:nvSpPr>
            <p:cNvPr id="8" name="テキスト ボックス 7"/>
            <p:cNvSpPr txBox="1"/>
            <p:nvPr/>
          </p:nvSpPr>
          <p:spPr>
            <a:xfrm>
              <a:off x="5544108" y="2636912"/>
              <a:ext cx="1898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err="1" smtClean="0">
                  <a:solidFill>
                    <a:srgbClr val="FF6600"/>
                  </a:solidFill>
                  <a:latin typeface="Comic Sans MS"/>
                  <a:cs typeface="Comic Sans MS"/>
                </a:rPr>
                <a:t>SciFi</a:t>
              </a:r>
              <a:r>
                <a:rPr kumimoji="1" lang="en-US" altLang="ja-JP" sz="1200" dirty="0" smtClean="0">
                  <a:solidFill>
                    <a:srgbClr val="FF6600"/>
                  </a:solidFill>
                  <a:latin typeface="Comic Sans MS"/>
                  <a:cs typeface="Comic Sans MS"/>
                </a:rPr>
                <a:t>: 7168  MaPMT:112   </a:t>
              </a:r>
              <a:endParaRPr kumimoji="1" lang="ja-JP" altLang="en-US" sz="1200" dirty="0">
                <a:solidFill>
                  <a:srgbClr val="FF66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520565" y="3717032"/>
              <a:ext cx="11900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solidFill>
                    <a:srgbClr val="FF6600"/>
                  </a:solidFill>
                  <a:latin typeface="Comic Sans MS"/>
                  <a:cs typeface="Comic Sans MS"/>
                </a:rPr>
                <a:t>PWO Log: 192</a:t>
              </a:r>
              <a:endParaRPr kumimoji="1" lang="ja-JP" altLang="en-US" sz="1200" dirty="0">
                <a:solidFill>
                  <a:srgbClr val="FF66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339710" y="1592796"/>
              <a:ext cx="24926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solidFill>
                    <a:srgbClr val="FF6600"/>
                  </a:solidFill>
                  <a:latin typeface="Comic Sans MS"/>
                  <a:cs typeface="Comic Sans MS"/>
                </a:rPr>
                <a:t>    Plastic Scintillator Paddle: 28</a:t>
              </a:r>
              <a:endParaRPr kumimoji="1" lang="ja-JP" altLang="en-US" sz="1200" dirty="0">
                <a:solidFill>
                  <a:srgbClr val="FF6600"/>
                </a:solidFill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8003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3"/>
          <p:cNvGrpSpPr>
            <a:grpSpLocks/>
          </p:cNvGrpSpPr>
          <p:nvPr/>
        </p:nvGrpSpPr>
        <p:grpSpPr bwMode="auto">
          <a:xfrm>
            <a:off x="827088" y="3465004"/>
            <a:ext cx="7662862" cy="2305050"/>
            <a:chOff x="554964" y="4085994"/>
            <a:chExt cx="8450438" cy="2513699"/>
          </a:xfrm>
        </p:grpSpPr>
        <p:sp>
          <p:nvSpPr>
            <p:cNvPr id="12" name="正方形/長方形 11"/>
            <p:cNvSpPr>
              <a:spLocks/>
            </p:cNvSpPr>
            <p:nvPr/>
          </p:nvSpPr>
          <p:spPr>
            <a:xfrm>
              <a:off x="568969" y="4085994"/>
              <a:ext cx="8436433" cy="251369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7643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 dirty="0">
                <a:solidFill>
                  <a:prstClr val="white"/>
                </a:solidFill>
              </a:endParaRPr>
            </a:p>
          </p:txBody>
        </p:sp>
        <p:pic>
          <p:nvPicPr>
            <p:cNvPr id="31764" name="Picture 6" descr="\\192.168.2.201\raid1\tmpPrints\viewer\g10GeV_x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4257352"/>
              <a:ext cx="2406981" cy="23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5" name="Picture 5" descr="\\192.168.2.201\raid1\tmpPrints\viewer\e1TeV_x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0"/>
            <a:stretch>
              <a:fillRect/>
            </a:stretch>
          </p:blipFill>
          <p:spPr bwMode="auto">
            <a:xfrm>
              <a:off x="3672044" y="4203739"/>
              <a:ext cx="2412643" cy="2370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6" name="Picture 7" descr="\\192.168.2.201\raid1\tmpPrints\viewer\p10TeV_x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4247827"/>
              <a:ext cx="2386073" cy="23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7" name="Picture 8" descr="\\192.168.2.201\raid1\tmpPrints\viewer\scaler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64" y="4150891"/>
              <a:ext cx="416636" cy="233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47" name="グループ化 21"/>
          <p:cNvGrpSpPr>
            <a:grpSpLocks/>
          </p:cNvGrpSpPr>
          <p:nvPr/>
        </p:nvGrpSpPr>
        <p:grpSpPr bwMode="auto">
          <a:xfrm>
            <a:off x="942975" y="764704"/>
            <a:ext cx="7507288" cy="2303462"/>
            <a:chOff x="827584" y="971203"/>
            <a:chExt cx="8054801" cy="2736000"/>
          </a:xfrm>
        </p:grpSpPr>
        <p:grpSp>
          <p:nvGrpSpPr>
            <p:cNvPr id="31755" name="グループ化 12"/>
            <p:cNvGrpSpPr>
              <a:grpSpLocks/>
            </p:cNvGrpSpPr>
            <p:nvPr/>
          </p:nvGrpSpPr>
          <p:grpSpPr bwMode="auto">
            <a:xfrm>
              <a:off x="827584" y="971203"/>
              <a:ext cx="8054801" cy="2736000"/>
              <a:chOff x="809559" y="1203226"/>
              <a:chExt cx="8054801" cy="2736000"/>
            </a:xfrm>
          </p:grpSpPr>
          <p:sp>
            <p:nvSpPr>
              <p:cNvPr id="11" name="正方形/長方形 10"/>
              <p:cNvSpPr>
                <a:spLocks noChangeAspect="1"/>
              </p:cNvSpPr>
              <p:nvPr/>
            </p:nvSpPr>
            <p:spPr>
              <a:xfrm>
                <a:off x="809559" y="1203226"/>
                <a:ext cx="8054801" cy="27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7643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31760" name="Picture 3" descr="\\192.168.2.201\raid1\tmpPrints\geomview\g_10GeV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0469" y="1484785"/>
                <a:ext cx="2519999" cy="23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1" name="Picture 2" descr="\\192.168.2.201\raid1\tmpPrints\geomview\e1TeV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4863" y="1484785"/>
                <a:ext cx="2457907" cy="23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2" name="Picture 4" descr="\\192.168.2.201\raid1\tmpPrints\geomview\p10TeV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1159" y="1422301"/>
                <a:ext cx="2495694" cy="2412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756" name="テキスト ボックス 16"/>
            <p:cNvSpPr txBox="1">
              <a:spLocks noChangeArrowheads="1"/>
            </p:cNvSpPr>
            <p:nvPr/>
          </p:nvSpPr>
          <p:spPr bwMode="auto">
            <a:xfrm>
              <a:off x="1403648" y="1032991"/>
              <a:ext cx="1721357" cy="365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2pPr>
              <a:lvl3pPr marL="1143000" indent="-228600"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3pPr>
              <a:lvl4pPr marL="1600200" indent="-228600"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4pPr>
              <a:lvl5pPr marL="2057400" indent="-228600"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solidFill>
                    <a:srgbClr val="FFFFFF"/>
                  </a:solidFill>
                  <a:latin typeface="Calibri" charset="0"/>
                </a:rPr>
                <a:t>Gamma-ray 10 GeV</a:t>
              </a:r>
              <a:endParaRPr lang="ja-JP" altLang="en-US" sz="14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31757" name="テキスト ボックス 17"/>
            <p:cNvSpPr txBox="1">
              <a:spLocks noChangeArrowheads="1"/>
            </p:cNvSpPr>
            <p:nvPr/>
          </p:nvSpPr>
          <p:spPr bwMode="auto">
            <a:xfrm>
              <a:off x="4211960" y="980728"/>
              <a:ext cx="1523429" cy="402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2pPr>
              <a:lvl3pPr marL="1143000" indent="-228600"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3pPr>
              <a:lvl4pPr marL="1600200" indent="-228600"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4pPr>
              <a:lvl5pPr marL="2057400" indent="-228600"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600">
                  <a:solidFill>
                    <a:srgbClr val="FFFFFF"/>
                  </a:solidFill>
                  <a:latin typeface="Calibri" charset="0"/>
                </a:rPr>
                <a:t>Electron  1 TeV</a:t>
              </a:r>
              <a:endParaRPr lang="ja-JP" altLang="en-US" sz="16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31758" name="テキスト ボックス 18"/>
            <p:cNvSpPr txBox="1">
              <a:spLocks noChangeArrowheads="1"/>
            </p:cNvSpPr>
            <p:nvPr/>
          </p:nvSpPr>
          <p:spPr bwMode="auto">
            <a:xfrm>
              <a:off x="6948264" y="980728"/>
              <a:ext cx="1452501" cy="402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2pPr>
              <a:lvl3pPr marL="1143000" indent="-228600"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3pPr>
              <a:lvl4pPr marL="1600200" indent="-228600"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4pPr>
              <a:lvl5pPr marL="2057400" indent="-228600"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600">
                  <a:solidFill>
                    <a:srgbClr val="FFFFFF"/>
                  </a:solidFill>
                  <a:latin typeface="Calibri" charset="0"/>
                </a:rPr>
                <a:t>Proton 10 TeV</a:t>
              </a:r>
              <a:endParaRPr lang="ja-JP" altLang="en-US" sz="160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sp>
        <p:nvSpPr>
          <p:cNvPr id="21" name="下矢印 20"/>
          <p:cNvSpPr/>
          <p:nvPr/>
        </p:nvSpPr>
        <p:spPr>
          <a:xfrm>
            <a:off x="4421188" y="3140968"/>
            <a:ext cx="647700" cy="261938"/>
          </a:xfrm>
          <a:prstGeom prst="downArrow">
            <a:avLst/>
          </a:prstGeom>
          <a:gradFill>
            <a:gsLst>
              <a:gs pos="0">
                <a:schemeClr val="tx1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23" name="テキスト ボックス 22"/>
          <p:cNvSpPr txBox="1">
            <a:spLocks noChangeArrowheads="1"/>
          </p:cNvSpPr>
          <p:nvPr/>
        </p:nvSpPr>
        <p:spPr bwMode="auto">
          <a:xfrm>
            <a:off x="359532" y="5841268"/>
            <a:ext cx="828092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9pPr>
          </a:lstStyle>
          <a:p>
            <a:pPr marL="228600" indent="-228600" algn="l" eaLnBrk="1" hangingPunct="1">
              <a:lnSpc>
                <a:spcPts val="1800"/>
              </a:lnSpc>
              <a:buFontTx/>
              <a:buBlip>
                <a:blip r:embed="rId9"/>
              </a:buBlip>
            </a:pPr>
            <a:r>
              <a:rPr lang="en-US" altLang="ja-JP" sz="1800" dirty="0" smtClean="0">
                <a:solidFill>
                  <a:srgbClr val="000000"/>
                </a:solidFill>
                <a:latin typeface="Comic Sans MS" charset="0"/>
              </a:rPr>
              <a:t>Proton </a:t>
            </a:r>
            <a:r>
              <a:rPr lang="en-US" altLang="ja-JP" sz="1800" dirty="0">
                <a:solidFill>
                  <a:srgbClr val="000000"/>
                </a:solidFill>
                <a:latin typeface="Comic Sans MS" charset="0"/>
              </a:rPr>
              <a:t>rejection power of 10</a:t>
            </a:r>
            <a:r>
              <a:rPr lang="en-US" altLang="ja-JP" sz="1800" baseline="30000" dirty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en-US" altLang="ja-JP" sz="1800" dirty="0">
                <a:solidFill>
                  <a:srgbClr val="000000"/>
                </a:solidFill>
                <a:latin typeface="Comic Sans MS" charset="0"/>
              </a:rPr>
              <a:t> can be achieved with </a:t>
            </a:r>
            <a:r>
              <a:rPr lang="en-US" altLang="ja-JP" sz="1800" dirty="0" smtClean="0">
                <a:solidFill>
                  <a:srgbClr val="000000"/>
                </a:solidFill>
                <a:latin typeface="Comic Sans MS" charset="0"/>
              </a:rPr>
              <a:t>IMC  </a:t>
            </a:r>
            <a:r>
              <a:rPr lang="en-US" altLang="ja-JP" sz="1800" dirty="0">
                <a:solidFill>
                  <a:srgbClr val="000000"/>
                </a:solidFill>
                <a:latin typeface="Comic Sans MS" charset="0"/>
              </a:rPr>
              <a:t>and TASC </a:t>
            </a:r>
            <a:r>
              <a:rPr lang="en-US" altLang="ja-JP" sz="1800" dirty="0" smtClean="0">
                <a:solidFill>
                  <a:srgbClr val="000000"/>
                </a:solidFill>
                <a:latin typeface="Comic Sans MS" charset="0"/>
              </a:rPr>
              <a:t/>
            </a:r>
            <a:br>
              <a:rPr lang="en-US" altLang="ja-JP" sz="1800" dirty="0" smtClean="0">
                <a:solidFill>
                  <a:srgbClr val="000000"/>
                </a:solidFill>
                <a:latin typeface="Comic Sans MS" charset="0"/>
              </a:rPr>
            </a:br>
            <a:r>
              <a:rPr lang="en-US" altLang="ja-JP" sz="1800" dirty="0" smtClean="0">
                <a:solidFill>
                  <a:srgbClr val="000000"/>
                </a:solidFill>
                <a:latin typeface="Comic Sans MS" charset="0"/>
              </a:rPr>
              <a:t>shower </a:t>
            </a:r>
            <a:r>
              <a:rPr lang="en-US" altLang="ja-JP" sz="1800" dirty="0">
                <a:solidFill>
                  <a:srgbClr val="000000"/>
                </a:solidFill>
                <a:latin typeface="Comic Sans MS" charset="0"/>
              </a:rPr>
              <a:t>imaging capability.</a:t>
            </a:r>
          </a:p>
          <a:p>
            <a:pPr algn="l" eaLnBrk="1" hangingPunct="1">
              <a:lnSpc>
                <a:spcPts val="2100"/>
              </a:lnSpc>
              <a:buFontTx/>
              <a:buBlip>
                <a:blip r:embed="rId9"/>
              </a:buBlip>
            </a:pPr>
            <a:r>
              <a:rPr lang="en-US" altLang="ja-JP" sz="1800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altLang="ja-JP" sz="1800" dirty="0" smtClean="0">
                <a:solidFill>
                  <a:srgbClr val="000000"/>
                </a:solidFill>
                <a:latin typeface="Comic Sans MS" charset="0"/>
              </a:rPr>
              <a:t>Charge </a:t>
            </a:r>
            <a:r>
              <a:rPr lang="en-US" altLang="ja-JP" sz="1800" dirty="0">
                <a:solidFill>
                  <a:srgbClr val="000000"/>
                </a:solidFill>
                <a:latin typeface="Comic Sans MS" charset="0"/>
              </a:rPr>
              <a:t>of incident particle is determined to </a:t>
            </a:r>
            <a:r>
              <a:rPr lang="en-US" altLang="ja-JP" sz="1800" dirty="0" err="1" smtClean="0">
                <a:solidFill>
                  <a:srgbClr val="000000"/>
                </a:solidFill>
                <a:latin typeface="Comic Sans MS" charset="0"/>
              </a:rPr>
              <a:t>σ</a:t>
            </a:r>
            <a:r>
              <a:rPr lang="en-US" altLang="ja-JP" sz="1800" baseline="-25000" dirty="0" err="1" smtClean="0">
                <a:solidFill>
                  <a:srgbClr val="000000"/>
                </a:solidFill>
                <a:latin typeface="Comic Sans MS" charset="0"/>
              </a:rPr>
              <a:t>Z</a:t>
            </a:r>
            <a:r>
              <a:rPr lang="en-US" altLang="ja-JP" sz="1800" dirty="0">
                <a:solidFill>
                  <a:srgbClr val="000000"/>
                </a:solidFill>
                <a:latin typeface="Comic Sans MS" charset="0"/>
              </a:rPr>
              <a:t>=</a:t>
            </a:r>
            <a:r>
              <a:rPr lang="en-US" altLang="ja-JP" sz="1800" dirty="0" smtClean="0">
                <a:solidFill>
                  <a:srgbClr val="000000"/>
                </a:solidFill>
                <a:latin typeface="Comic Sans MS" charset="0"/>
              </a:rPr>
              <a:t>0.15-0.3 </a:t>
            </a:r>
            <a:r>
              <a:rPr lang="en-US" altLang="ja-JP" sz="1800" dirty="0">
                <a:solidFill>
                  <a:srgbClr val="000000"/>
                </a:solidFill>
                <a:latin typeface="Comic Sans MS" charset="0"/>
              </a:rPr>
              <a:t>with the CHD.</a:t>
            </a:r>
          </a:p>
          <a:p>
            <a:pPr algn="l" eaLnBrk="1" hangingPunct="1">
              <a:lnSpc>
                <a:spcPct val="150000"/>
              </a:lnSpc>
            </a:pPr>
            <a:endParaRPr lang="en-US" altLang="ja-JP" sz="1800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lnSpc>
                <a:spcPct val="150000"/>
              </a:lnSpc>
            </a:pPr>
            <a:endParaRPr lang="ja-JP" altLang="en-US" sz="18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1750" name="テキスト ボックス 19"/>
          <p:cNvSpPr txBox="1">
            <a:spLocks noChangeArrowheads="1"/>
          </p:cNvSpPr>
          <p:nvPr/>
        </p:nvSpPr>
        <p:spPr bwMode="auto">
          <a:xfrm>
            <a:off x="972849" y="116632"/>
            <a:ext cx="76204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CALET/CAL </a:t>
            </a:r>
            <a:r>
              <a:rPr lang="en-US" altLang="ja-JP" sz="2400" dirty="0">
                <a:solidFill>
                  <a:srgbClr val="000000"/>
                </a:solidFill>
                <a:latin typeface="Comic Sans MS"/>
                <a:cs typeface="Comic Sans MS"/>
              </a:rPr>
              <a:t>Shower Imaging Capability (Simulation)</a:t>
            </a:r>
            <a:endParaRPr lang="ja-JP" altLang="en-US" sz="2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4" name="テキスト ボックス 23"/>
          <p:cNvSpPr txBox="1">
            <a:spLocks noChangeArrowheads="1"/>
          </p:cNvSpPr>
          <p:nvPr/>
        </p:nvSpPr>
        <p:spPr bwMode="auto">
          <a:xfrm>
            <a:off x="5173663" y="3104964"/>
            <a:ext cx="220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000000"/>
                </a:solidFill>
                <a:latin typeface="Comic Sans MS" charset="0"/>
              </a:rPr>
              <a:t>In Detector Space</a:t>
            </a:r>
            <a:endParaRPr lang="ja-JP" altLang="en-US" sz="1800" dirty="0">
              <a:solidFill>
                <a:srgbClr val="000000"/>
              </a:solidFill>
              <a:latin typeface="Comic Sans MS" charset="0"/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179512" y="5805264"/>
            <a:ext cx="8640960" cy="360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September  22, 2013</a:t>
            </a:r>
            <a:endParaRPr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JPS2013A</a:t>
            </a:r>
            <a:endParaRPr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56B6-1853-4649-8FC0-999665A9C2CA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7350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r="5109"/>
          <a:stretch/>
        </p:blipFill>
        <p:spPr>
          <a:xfrm>
            <a:off x="5919444" y="900008"/>
            <a:ext cx="3110256" cy="2232248"/>
          </a:xfrm>
          <a:prstGeom prst="rect">
            <a:avLst/>
          </a:prstGeom>
        </p:spPr>
      </p:pic>
      <p:pic>
        <p:nvPicPr>
          <p:cNvPr id="10" name="図 9" descr="Geometrical_fact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0" y="903475"/>
            <a:ext cx="3060000" cy="2195775"/>
          </a:xfrm>
          <a:prstGeom prst="rect">
            <a:avLst/>
          </a:prstGeom>
        </p:spPr>
      </p:pic>
      <p:pic>
        <p:nvPicPr>
          <p:cNvPr id="11" name="図 10" descr="energy_r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132" y="958720"/>
            <a:ext cx="3015796" cy="2232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8034455" cy="578990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>
                <a:latin typeface="Comic Sans MS"/>
                <a:cs typeface="Comic Sans MS"/>
              </a:rPr>
              <a:t>CALET Expected Performance by Simulations</a:t>
            </a:r>
            <a:endParaRPr kumimoji="1" lang="ja-JP" altLang="en-US" sz="2800" dirty="0">
              <a:latin typeface="Comic Sans MS"/>
              <a:cs typeface="Comic Sans MS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927556" y="1079843"/>
            <a:ext cx="1908212" cy="50424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1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Angular resolution for gamma ray (10GeV-1TeV): </a:t>
            </a:r>
          </a:p>
          <a:p>
            <a:pPr algn="l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100" dirty="0">
                <a:solidFill>
                  <a:srgbClr val="404040"/>
                </a:solidFill>
                <a:latin typeface="Symbol" charset="2"/>
                <a:ea typeface="ＭＳ Ｐゴシック"/>
                <a:cs typeface="Symbol" charset="2"/>
              </a:rPr>
              <a:t>s</a:t>
            </a:r>
            <a:r>
              <a:rPr lang="en-US" altLang="ja-JP" sz="1100" dirty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/m = </a:t>
            </a:r>
            <a:r>
              <a:rPr lang="en-US" altLang="ja-JP" sz="11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0.2-0.3 </a:t>
            </a:r>
            <a:r>
              <a:rPr lang="en-US" altLang="ja-JP" sz="1100" dirty="0" err="1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deg</a:t>
            </a:r>
            <a:endParaRPr lang="ja-JP" altLang="en-US" sz="1100" dirty="0">
              <a:solidFill>
                <a:srgbClr val="404040"/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19" name="図 18" descr="prot-elec_separation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" y="3140968"/>
            <a:ext cx="3241124" cy="2845719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395536" y="5913276"/>
            <a:ext cx="3528392" cy="58477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Proton rejection power at 1TeV</a:t>
            </a:r>
            <a:r>
              <a:rPr lang="en-US" altLang="ja-JP" sz="1600" dirty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altLang="ja-JP" sz="16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≈10</a:t>
            </a:r>
            <a:r>
              <a:rPr lang="en-US" altLang="ja-JP" sz="1600" baseline="300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5</a:t>
            </a:r>
            <a:r>
              <a:rPr lang="en-US" altLang="ja-JP" sz="16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 with 95% efficiency for electrons</a:t>
            </a:r>
            <a:endParaRPr lang="ja-JP" altLang="en-US" sz="1600" dirty="0">
              <a:solidFill>
                <a:srgbClr val="40404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454948" y="1944124"/>
            <a:ext cx="144016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Geometrical factor for electrons: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~1200 cm</a:t>
            </a:r>
            <a:r>
              <a:rPr lang="en-US" altLang="ja-JP" sz="1200" baseline="300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2</a:t>
            </a:r>
            <a:r>
              <a:rPr lang="en-US" altLang="ja-JP" sz="12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sr</a:t>
            </a:r>
            <a:endParaRPr lang="ja-JP" altLang="en-US" sz="1200" dirty="0">
              <a:solidFill>
                <a:srgbClr val="40404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227256" y="1080028"/>
            <a:ext cx="159989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dirty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Energy resolution for </a:t>
            </a:r>
            <a:r>
              <a:rPr lang="en-US" altLang="ja-JP" sz="12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electrons (&gt;10GeV) :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dirty="0" smtClean="0">
                <a:solidFill>
                  <a:srgbClr val="404040"/>
                </a:solidFill>
                <a:latin typeface="Symbol" charset="2"/>
                <a:ea typeface="ＭＳ Ｐゴシック"/>
                <a:cs typeface="Symbol" charset="2"/>
              </a:rPr>
              <a:t>s</a:t>
            </a:r>
            <a:r>
              <a:rPr lang="en-US" altLang="ja-JP" sz="12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/m = ~2%</a:t>
            </a:r>
            <a:endParaRPr lang="ja-JP" altLang="en-US" sz="1200" dirty="0">
              <a:solidFill>
                <a:srgbClr val="404040"/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25" name="図 24" descr="z_resolution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860" y="3248980"/>
            <a:ext cx="2884667" cy="223224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4031940" y="5553236"/>
            <a:ext cx="1920991" cy="58477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Charge resolution: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err="1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σ</a:t>
            </a:r>
            <a:r>
              <a:rPr lang="en-US" altLang="ja-JP" sz="1600" baseline="-25000" dirty="0" err="1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Z</a:t>
            </a:r>
            <a:r>
              <a:rPr lang="en-US" altLang="ja-JP" sz="16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 = 0.15 – 0.3</a:t>
            </a:r>
            <a:endParaRPr lang="ja-JP" altLang="en-US" sz="1600" dirty="0">
              <a:solidFill>
                <a:srgbClr val="404040"/>
              </a:solidFill>
              <a:latin typeface="Arial"/>
              <a:ea typeface="ＭＳ Ｐゴシック"/>
              <a:cs typeface="Arial"/>
            </a:endParaRPr>
          </a:p>
        </p:txBody>
      </p:sp>
      <p:grpSp>
        <p:nvGrpSpPr>
          <p:cNvPr id="16" name="Group 857"/>
          <p:cNvGrpSpPr>
            <a:grpSpLocks/>
          </p:cNvGrpSpPr>
          <p:nvPr/>
        </p:nvGrpSpPr>
        <p:grpSpPr bwMode="auto">
          <a:xfrm>
            <a:off x="23849013" y="32194500"/>
            <a:ext cx="5318125" cy="3498850"/>
            <a:chOff x="14250" y="17780"/>
            <a:chExt cx="2766" cy="1792"/>
          </a:xfrm>
        </p:grpSpPr>
        <p:pic>
          <p:nvPicPr>
            <p:cNvPr id="17" name="Picture 819" descr="epgraph_geom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0" y="17780"/>
              <a:ext cx="2766" cy="1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820"/>
            <p:cNvSpPr txBox="1">
              <a:spLocks noChangeArrowheads="1"/>
            </p:cNvSpPr>
            <p:nvPr/>
          </p:nvSpPr>
          <p:spPr bwMode="auto">
            <a:xfrm rot="-789558">
              <a:off x="15415" y="18760"/>
              <a:ext cx="1437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ja-JP" sz="3200">
                  <a:solidFill>
                    <a:srgbClr val="FF5050"/>
                  </a:solidFill>
                  <a:latin typeface="Impact" charset="0"/>
                  <a:ea typeface="ＭＳ Ｐゴシック"/>
                </a:rPr>
                <a:t>Preliminary</a:t>
              </a:r>
            </a:p>
          </p:txBody>
        </p:sp>
        <p:sp>
          <p:nvSpPr>
            <p:cNvPr id="26" name="Oval 821"/>
            <p:cNvSpPr>
              <a:spLocks noChangeArrowheads="1"/>
            </p:cNvSpPr>
            <p:nvPr/>
          </p:nvSpPr>
          <p:spPr bwMode="auto">
            <a:xfrm>
              <a:off x="16789" y="19443"/>
              <a:ext cx="18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7" name="Text Box 822"/>
            <p:cNvSpPr txBox="1">
              <a:spLocks noChangeArrowheads="1"/>
            </p:cNvSpPr>
            <p:nvPr/>
          </p:nvSpPr>
          <p:spPr bwMode="auto">
            <a:xfrm>
              <a:off x="16109" y="17947"/>
              <a:ext cx="725" cy="2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ja-JP" sz="1200" b="1">
                  <a:solidFill>
                    <a:prstClr val="black"/>
                  </a:solidFill>
                  <a:latin typeface="Calibri"/>
                  <a:ea typeface="ＭＳ Ｐゴシック"/>
                </a:rPr>
                <a:t>    electrons</a:t>
              </a:r>
            </a:p>
            <a:p>
              <a:pPr algn="l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ja-JP" sz="1200" b="1">
                  <a:solidFill>
                    <a:prstClr val="black"/>
                  </a:solidFill>
                  <a:latin typeface="Calibri"/>
                  <a:ea typeface="ＭＳ Ｐゴシック"/>
                </a:rPr>
                <a:t>    protons</a:t>
              </a:r>
            </a:p>
          </p:txBody>
        </p:sp>
        <p:sp>
          <p:nvSpPr>
            <p:cNvPr id="28" name="Oval 823"/>
            <p:cNvSpPr>
              <a:spLocks noChangeAspect="1" noChangeArrowheads="1"/>
            </p:cNvSpPr>
            <p:nvPr/>
          </p:nvSpPr>
          <p:spPr bwMode="auto">
            <a:xfrm>
              <a:off x="16154" y="18014"/>
              <a:ext cx="36" cy="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9" name="Oval 824"/>
            <p:cNvSpPr>
              <a:spLocks noChangeAspect="1" noChangeArrowheads="1"/>
            </p:cNvSpPr>
            <p:nvPr/>
          </p:nvSpPr>
          <p:spPr bwMode="auto">
            <a:xfrm>
              <a:off x="16154" y="18196"/>
              <a:ext cx="36" cy="37"/>
            </a:xfrm>
            <a:prstGeom prst="ellipse">
              <a:avLst/>
            </a:prstGeom>
            <a:solidFill>
              <a:srgbClr val="33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grpSp>
        <p:nvGrpSpPr>
          <p:cNvPr id="30" name="Group 857"/>
          <p:cNvGrpSpPr>
            <a:grpSpLocks/>
          </p:cNvGrpSpPr>
          <p:nvPr/>
        </p:nvGrpSpPr>
        <p:grpSpPr bwMode="auto">
          <a:xfrm>
            <a:off x="24001413" y="32346900"/>
            <a:ext cx="5318125" cy="3498850"/>
            <a:chOff x="14250" y="17780"/>
            <a:chExt cx="2766" cy="1792"/>
          </a:xfrm>
        </p:grpSpPr>
        <p:pic>
          <p:nvPicPr>
            <p:cNvPr id="31" name="Picture 819" descr="epgraph_geom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0" y="17780"/>
              <a:ext cx="2766" cy="1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 Box 820"/>
            <p:cNvSpPr txBox="1">
              <a:spLocks noChangeArrowheads="1"/>
            </p:cNvSpPr>
            <p:nvPr/>
          </p:nvSpPr>
          <p:spPr bwMode="auto">
            <a:xfrm rot="-789558">
              <a:off x="15415" y="18760"/>
              <a:ext cx="1437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ja-JP" sz="3200">
                  <a:solidFill>
                    <a:srgbClr val="FF5050"/>
                  </a:solidFill>
                  <a:latin typeface="Impact" charset="0"/>
                  <a:ea typeface="ＭＳ Ｐゴシック"/>
                </a:rPr>
                <a:t>Preliminary</a:t>
              </a:r>
            </a:p>
          </p:txBody>
        </p:sp>
        <p:sp>
          <p:nvSpPr>
            <p:cNvPr id="33" name="Oval 821"/>
            <p:cNvSpPr>
              <a:spLocks noChangeArrowheads="1"/>
            </p:cNvSpPr>
            <p:nvPr/>
          </p:nvSpPr>
          <p:spPr bwMode="auto">
            <a:xfrm>
              <a:off x="16789" y="19443"/>
              <a:ext cx="18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4" name="Text Box 822"/>
            <p:cNvSpPr txBox="1">
              <a:spLocks noChangeArrowheads="1"/>
            </p:cNvSpPr>
            <p:nvPr/>
          </p:nvSpPr>
          <p:spPr bwMode="auto">
            <a:xfrm>
              <a:off x="16109" y="17947"/>
              <a:ext cx="725" cy="2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ja-JP" sz="1200" b="1">
                  <a:solidFill>
                    <a:prstClr val="black"/>
                  </a:solidFill>
                  <a:latin typeface="Calibri"/>
                  <a:ea typeface="ＭＳ Ｐゴシック"/>
                </a:rPr>
                <a:t>    electrons</a:t>
              </a:r>
            </a:p>
            <a:p>
              <a:pPr algn="l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ja-JP" sz="1200" b="1">
                  <a:solidFill>
                    <a:prstClr val="black"/>
                  </a:solidFill>
                  <a:latin typeface="Calibri"/>
                  <a:ea typeface="ＭＳ Ｐゴシック"/>
                </a:rPr>
                <a:t>    protons</a:t>
              </a:r>
            </a:p>
          </p:txBody>
        </p:sp>
        <p:sp>
          <p:nvSpPr>
            <p:cNvPr id="35" name="Oval 823"/>
            <p:cNvSpPr>
              <a:spLocks noChangeAspect="1" noChangeArrowheads="1"/>
            </p:cNvSpPr>
            <p:nvPr/>
          </p:nvSpPr>
          <p:spPr bwMode="auto">
            <a:xfrm>
              <a:off x="16154" y="18014"/>
              <a:ext cx="36" cy="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6" name="Oval 824"/>
            <p:cNvSpPr>
              <a:spLocks noChangeAspect="1" noChangeArrowheads="1"/>
            </p:cNvSpPr>
            <p:nvPr/>
          </p:nvSpPr>
          <p:spPr bwMode="auto">
            <a:xfrm>
              <a:off x="16154" y="18196"/>
              <a:ext cx="36" cy="37"/>
            </a:xfrm>
            <a:prstGeom prst="ellipse">
              <a:avLst/>
            </a:prstGeom>
            <a:solidFill>
              <a:srgbClr val="33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pic>
        <p:nvPicPr>
          <p:cNvPr id="37" name="Picture 819" descr="epgraph_geom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813" y="32499300"/>
            <a:ext cx="5318125" cy="349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Line 7"/>
          <p:cNvSpPr>
            <a:spLocks noChangeShapeType="1"/>
          </p:cNvSpPr>
          <p:nvPr/>
        </p:nvSpPr>
        <p:spPr bwMode="auto">
          <a:xfrm>
            <a:off x="179512" y="764704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9" name="Picture 4" descr="calet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3635896" y="3392996"/>
            <a:ext cx="1024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Experiment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CHD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>
          <a:xfrm>
            <a:off x="6804248" y="6492875"/>
            <a:ext cx="2133600" cy="365125"/>
          </a:xfrm>
        </p:spPr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264188" y="3465004"/>
            <a:ext cx="2592287" cy="3046988"/>
          </a:xfrm>
          <a:prstGeom prst="rect">
            <a:avLst/>
          </a:prstGeom>
          <a:solidFill>
            <a:srgbClr val="FFF11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ja-JP" sz="1600" dirty="0" smtClean="0">
                <a:latin typeface="Comic Sans MS"/>
                <a:cs typeface="Comic Sans MS"/>
              </a:rPr>
              <a:t>Performance of the CALET Calorimeter becomes better at higher energy (&gt;100 </a:t>
            </a:r>
            <a:r>
              <a:rPr lang="en-US" altLang="ja-JP" sz="1600" dirty="0" err="1" smtClean="0">
                <a:latin typeface="Comic Sans MS"/>
                <a:cs typeface="Comic Sans MS"/>
              </a:rPr>
              <a:t>GeV</a:t>
            </a:r>
            <a:r>
              <a:rPr lang="en-US" altLang="ja-JP" sz="1600" dirty="0" smtClean="0">
                <a:latin typeface="Comic Sans MS"/>
                <a:cs typeface="Comic Sans MS"/>
              </a:rPr>
              <a:t>) although </a:t>
            </a:r>
            <a:r>
              <a:rPr kumimoji="1" lang="en-US" altLang="ja-JP" sz="1600" dirty="0" smtClean="0">
                <a:latin typeface="Comic Sans MS"/>
                <a:cs typeface="Comic Sans MS"/>
              </a:rPr>
              <a:t>the detection threshol</a:t>
            </a:r>
            <a:r>
              <a:rPr lang="en-US" altLang="ja-JP" sz="1600" dirty="0" smtClean="0">
                <a:latin typeface="Comic Sans MS"/>
                <a:cs typeface="Comic Sans MS"/>
              </a:rPr>
              <a:t>d is </a:t>
            </a:r>
            <a:r>
              <a:rPr kumimoji="1" lang="en-US" altLang="ja-JP" sz="1600" dirty="0" smtClean="0">
                <a:latin typeface="Comic Sans MS"/>
                <a:cs typeface="Comic Sans MS"/>
              </a:rPr>
              <a:t>relatively high (&gt;1GeV), and the capability is</a:t>
            </a:r>
            <a:r>
              <a:rPr lang="en-US" altLang="ja-JP" sz="1600" dirty="0" smtClean="0">
                <a:latin typeface="Comic Sans MS"/>
                <a:cs typeface="Comic Sans MS"/>
              </a:rPr>
              <a:t> relatively poor at low energies. </a:t>
            </a:r>
          </a:p>
          <a:p>
            <a:pPr algn="just"/>
            <a:r>
              <a:rPr lang="en-US" altLang="ja-JP" sz="1600" dirty="0" smtClean="0">
                <a:latin typeface="Comic Sans MS"/>
                <a:cs typeface="Comic Sans MS"/>
              </a:rPr>
              <a:t>Charge (positive or negative) can not be resolved. </a:t>
            </a:r>
            <a:r>
              <a:rPr kumimoji="1" lang="en-US" altLang="ja-JP" sz="1600" dirty="0" smtClean="0">
                <a:latin typeface="Comic Sans MS"/>
                <a:cs typeface="Comic Sans MS"/>
              </a:rPr>
              <a:t> 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63325" y="4113076"/>
            <a:ext cx="2734079" cy="369332"/>
          </a:xfrm>
          <a:prstGeom prst="rect">
            <a:avLst/>
          </a:prstGeom>
          <a:solidFill>
            <a:srgbClr val="FFF110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22</a:t>
            </a:r>
            <a:r>
              <a:rPr kumimoji="1" lang="en-US" altLang="ja-JP" dirty="0" smtClean="0"/>
              <a:t>pSP-1 </a:t>
            </a:r>
            <a:r>
              <a:rPr kumimoji="1" lang="en-US" altLang="ja-JP" dirty="0" err="1" smtClean="0"/>
              <a:t>R.Katahira</a:t>
            </a:r>
            <a:r>
              <a:rPr kumimoji="1" lang="en-US" altLang="ja-JP" dirty="0" smtClean="0"/>
              <a:t> et al. 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486293" y="4113076"/>
            <a:ext cx="2633879" cy="369332"/>
          </a:xfrm>
          <a:prstGeom prst="rect">
            <a:avLst/>
          </a:prstGeom>
          <a:solidFill>
            <a:srgbClr val="FFF11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22pSP-8  </a:t>
            </a:r>
            <a:r>
              <a:rPr kumimoji="1" lang="en-US" altLang="ja-JP" dirty="0" err="1" smtClean="0"/>
              <a:t>S.Ozawa</a:t>
            </a:r>
            <a:r>
              <a:rPr kumimoji="1" lang="en-US" altLang="ja-JP" dirty="0" smtClean="0"/>
              <a:t> et al.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920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6" y="4149080"/>
            <a:ext cx="4086079" cy="2718131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67544" y="6492875"/>
            <a:ext cx="2133600" cy="365125"/>
          </a:xfrm>
        </p:spPr>
        <p:txBody>
          <a:bodyPr/>
          <a:lstStyle/>
          <a:p>
            <a:r>
              <a:rPr lang="en-US" altLang="ja-JP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September  22, 2013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203848" y="6492556"/>
            <a:ext cx="2895600" cy="365125"/>
          </a:xfrm>
        </p:spPr>
        <p:txBody>
          <a:bodyPr/>
          <a:lstStyle/>
          <a:p>
            <a:r>
              <a:rPr lang="en-US" altLang="ja-JP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JPS2013A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624228" y="6492875"/>
            <a:ext cx="2133600" cy="365125"/>
          </a:xfrm>
        </p:spPr>
        <p:txBody>
          <a:bodyPr/>
          <a:lstStyle/>
          <a:p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8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87624" y="6565"/>
            <a:ext cx="6473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omic Sans MS"/>
                <a:cs typeface="Comic Sans MS"/>
              </a:rPr>
              <a:t>General Capability of Magnet Spectrometer </a:t>
            </a:r>
            <a:endParaRPr kumimoji="1" lang="ja-JP" altLang="en-US" sz="2400" dirty="0">
              <a:latin typeface="Comic Sans MS"/>
              <a:cs typeface="Comic Sans M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-72516" y="3429000"/>
            <a:ext cx="50405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Maximum Detectable Momentum</a:t>
            </a:r>
            <a:r>
              <a:rPr kumimoji="1" lang="ja-JP" alt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：</a:t>
            </a:r>
            <a:r>
              <a:rPr kumimoji="1" lang="en-US" altLang="ja-JP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altLang="ja-JP" sz="1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Δp</a:t>
            </a:r>
            <a:r>
              <a:rPr lang="en-US" altLang="ja-JP" sz="1400" dirty="0">
                <a:solidFill>
                  <a:srgbClr val="0000FF"/>
                </a:solidFill>
                <a:latin typeface="Comic Sans MS"/>
                <a:cs typeface="Comic Sans MS"/>
              </a:rPr>
              <a:t>/p= 100 %</a:t>
            </a:r>
            <a:endParaRPr kumimoji="1" lang="en-US" altLang="ja-JP" sz="1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kumimoji="1" lang="en-US" altLang="ja-JP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kumimoji="1" lang="en-US" altLang="ja-JP" sz="1400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MDM</a:t>
            </a:r>
            <a:r>
              <a:rPr kumimoji="1" lang="en-US" altLang="ja-JP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 ~ 2 </a:t>
            </a:r>
            <a:r>
              <a:rPr lang="en-US" altLang="ja-JP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(0.3BL</a:t>
            </a:r>
            <a:r>
              <a:rPr lang="en-US" altLang="ja-JP" sz="14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altLang="ja-JP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) /</a:t>
            </a:r>
            <a:r>
              <a:rPr lang="ja-JP" alt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　</a:t>
            </a:r>
            <a:r>
              <a:rPr lang="en-US" altLang="ja-JP" sz="1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Δ</a:t>
            </a:r>
            <a:r>
              <a:rPr lang="ja-JP" alt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ｘ</a:t>
            </a:r>
            <a:endParaRPr lang="en-US" altLang="ja-JP" sz="1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kumimoji="1" lang="en-US" altLang="ja-JP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ex.  AMS-02:</a:t>
            </a:r>
            <a:r>
              <a:rPr lang="en-US" altLang="ja-JP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 P</a:t>
            </a:r>
            <a:r>
              <a:rPr lang="en-US" altLang="ja-JP" sz="1400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MDM</a:t>
            </a:r>
            <a:r>
              <a:rPr lang="en-US" altLang="ja-JP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~</a:t>
            </a:r>
            <a:r>
              <a:rPr lang="en-US" altLang="ja-JP" sz="14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altLang="ja-JP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altLang="ja-JP" sz="1400" dirty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altLang="ja-JP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V</a:t>
            </a:r>
          </a:p>
          <a:p>
            <a:endParaRPr lang="ja-JP" altLang="en-US" sz="1400" dirty="0">
              <a:latin typeface="Comic Sans MS"/>
              <a:cs typeface="Comic Sans MS"/>
            </a:endParaRPr>
          </a:p>
          <a:p>
            <a:endParaRPr kumimoji="1" lang="ja-JP" altLang="en-US" sz="1400" dirty="0">
              <a:latin typeface="Comic Sans MS"/>
              <a:cs typeface="Comic Sans MS"/>
            </a:endParaRPr>
          </a:p>
        </p:txBody>
      </p:sp>
      <p:grpSp>
        <p:nvGrpSpPr>
          <p:cNvPr id="25" name="図形グループ 24"/>
          <p:cNvGrpSpPr/>
          <p:nvPr/>
        </p:nvGrpSpPr>
        <p:grpSpPr>
          <a:xfrm>
            <a:off x="107504" y="512676"/>
            <a:ext cx="4536504" cy="2916324"/>
            <a:chOff x="287524" y="728700"/>
            <a:chExt cx="5004556" cy="2803794"/>
          </a:xfrm>
        </p:grpSpPr>
        <p:grpSp>
          <p:nvGrpSpPr>
            <p:cNvPr id="23" name="図形グループ 22"/>
            <p:cNvGrpSpPr/>
            <p:nvPr/>
          </p:nvGrpSpPr>
          <p:grpSpPr>
            <a:xfrm>
              <a:off x="287524" y="728700"/>
              <a:ext cx="2416169" cy="2803794"/>
              <a:chOff x="215516" y="3429000"/>
              <a:chExt cx="2488177" cy="2947810"/>
            </a:xfrm>
          </p:grpSpPr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15516" y="3537012"/>
                <a:ext cx="2448272" cy="28397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テキスト ボックス 20"/>
              <p:cNvSpPr txBox="1"/>
              <p:nvPr/>
            </p:nvSpPr>
            <p:spPr>
              <a:xfrm>
                <a:off x="2054432" y="3429000"/>
                <a:ext cx="6492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/>
                  <a:t>AMS02</a:t>
                </a:r>
                <a:endParaRPr kumimoji="1" lang="ja-JP" altLang="en-US" sz="1200" dirty="0"/>
              </a:p>
            </p:txBody>
          </p:sp>
        </p:grpSp>
        <p:grpSp>
          <p:nvGrpSpPr>
            <p:cNvPr id="24" name="図形グループ 23"/>
            <p:cNvGrpSpPr/>
            <p:nvPr/>
          </p:nvGrpSpPr>
          <p:grpSpPr>
            <a:xfrm>
              <a:off x="2735796" y="728700"/>
              <a:ext cx="2556284" cy="2606204"/>
              <a:chOff x="2699792" y="548680"/>
              <a:chExt cx="2868014" cy="2858232"/>
            </a:xfrm>
          </p:grpSpPr>
          <p:grpSp>
            <p:nvGrpSpPr>
              <p:cNvPr id="7" name="Group 4"/>
              <p:cNvGrpSpPr>
                <a:grpSpLocks/>
              </p:cNvGrpSpPr>
              <p:nvPr/>
            </p:nvGrpSpPr>
            <p:grpSpPr bwMode="auto">
              <a:xfrm>
                <a:off x="2699792" y="728700"/>
                <a:ext cx="2868014" cy="2678212"/>
                <a:chOff x="1847" y="686"/>
                <a:chExt cx="2541" cy="2895"/>
              </a:xfrm>
            </p:grpSpPr>
            <p:pic>
              <p:nvPicPr>
                <p:cNvPr id="8" name="Picture 5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847" y="686"/>
                  <a:ext cx="2541" cy="2895"/>
                </a:xfrm>
                <a:prstGeom prst="rect">
                  <a:avLst/>
                </a:prstGeom>
                <a:noFill/>
              </p:spPr>
            </p:pic>
            <p:sp>
              <p:nvSpPr>
                <p:cNvPr id="9" name="Rectangle 6"/>
                <p:cNvSpPr>
                  <a:spLocks noChangeArrowheads="1"/>
                </p:cNvSpPr>
                <p:nvPr/>
              </p:nvSpPr>
              <p:spPr bwMode="auto">
                <a:xfrm>
                  <a:off x="2463" y="1637"/>
                  <a:ext cx="47" cy="911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0" name="Rectangle 7"/>
                <p:cNvSpPr>
                  <a:spLocks noChangeArrowheads="1"/>
                </p:cNvSpPr>
                <p:nvPr/>
              </p:nvSpPr>
              <p:spPr bwMode="auto">
                <a:xfrm>
                  <a:off x="3343" y="1637"/>
                  <a:ext cx="47" cy="911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1" name="Rectangle 8"/>
                <p:cNvSpPr>
                  <a:spLocks noChangeArrowheads="1"/>
                </p:cNvSpPr>
                <p:nvPr/>
              </p:nvSpPr>
              <p:spPr bwMode="auto">
                <a:xfrm>
                  <a:off x="2416" y="1512"/>
                  <a:ext cx="288" cy="47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2" name="Rectangle 9"/>
                <p:cNvSpPr>
                  <a:spLocks noChangeArrowheads="1"/>
                </p:cNvSpPr>
                <p:nvPr/>
              </p:nvSpPr>
              <p:spPr bwMode="auto">
                <a:xfrm>
                  <a:off x="3152" y="1512"/>
                  <a:ext cx="288" cy="47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3" name="Rectangle 10"/>
                <p:cNvSpPr>
                  <a:spLocks noChangeArrowheads="1"/>
                </p:cNvSpPr>
                <p:nvPr/>
              </p:nvSpPr>
              <p:spPr bwMode="auto">
                <a:xfrm>
                  <a:off x="2564" y="3219"/>
                  <a:ext cx="732" cy="7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9" name="Line 16"/>
                <p:cNvSpPr>
                  <a:spLocks noChangeShapeType="1"/>
                </p:cNvSpPr>
                <p:nvPr/>
              </p:nvSpPr>
              <p:spPr bwMode="auto">
                <a:xfrm>
                  <a:off x="1870" y="3258"/>
                  <a:ext cx="7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22" name="テキスト ボックス 21"/>
              <p:cNvSpPr txBox="1"/>
              <p:nvPr/>
            </p:nvSpPr>
            <p:spPr>
              <a:xfrm>
                <a:off x="4535996" y="548680"/>
                <a:ext cx="8196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 smtClean="0"/>
                  <a:t>PAMELA</a:t>
                </a:r>
                <a:endParaRPr kumimoji="1" lang="ja-JP" altLang="en-US" sz="1200" dirty="0"/>
              </a:p>
            </p:txBody>
          </p:sp>
        </p:grpSp>
      </p:grpSp>
      <p:pic>
        <p:nvPicPr>
          <p:cNvPr id="28" name="図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028" y="1016732"/>
            <a:ext cx="3276364" cy="3985324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4716016" y="476672"/>
            <a:ext cx="3779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Comic Sans MS"/>
                <a:cs typeface="Comic Sans MS"/>
              </a:rPr>
              <a:t> </a:t>
            </a:r>
            <a:r>
              <a:rPr kumimoji="1" lang="en-US" altLang="ja-JP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Particle Identification with </a:t>
            </a:r>
          </a:p>
          <a:p>
            <a:r>
              <a:rPr kumimoji="1" lang="en-US" altLang="ja-JP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Additiona</a:t>
            </a:r>
            <a:r>
              <a:rPr lang="en-US" altLang="ja-JP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l Detectors: AMS-02</a:t>
            </a:r>
            <a:endParaRPr kumimoji="1" lang="ja-JP" altLang="en-US" sz="1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875653" y="2420888"/>
            <a:ext cx="12601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~10@TeV</a:t>
            </a:r>
          </a:p>
          <a:p>
            <a:endParaRPr kumimoji="1" lang="ja-JP" altLang="en-US" dirty="0"/>
          </a:p>
        </p:txBody>
      </p:sp>
      <p:sp>
        <p:nvSpPr>
          <p:cNvPr id="31" name="正方形/長方形 30"/>
          <p:cNvSpPr/>
          <p:nvPr/>
        </p:nvSpPr>
        <p:spPr>
          <a:xfrm>
            <a:off x="8124445" y="3537012"/>
            <a:ext cx="1019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/>
              <a:t>~</a:t>
            </a:r>
            <a:r>
              <a:rPr lang="en-US" altLang="ja-JP" sz="1200" dirty="0" smtClean="0"/>
              <a:t>1000@</a:t>
            </a:r>
            <a:r>
              <a:rPr lang="en-US" altLang="ja-JP" sz="1200" dirty="0"/>
              <a:t>TeV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08004" y="5085184"/>
            <a:ext cx="3970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Geometical</a:t>
            </a:r>
            <a:r>
              <a:rPr kumimoji="1" lang="en-US" altLang="ja-JP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 Factor(SΩ</a:t>
            </a:r>
            <a:r>
              <a:rPr kumimoji="1" lang="ja-JP" alt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）</a:t>
            </a:r>
            <a:r>
              <a:rPr kumimoji="1" lang="en-US" altLang="ja-JP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 for Full Performance</a:t>
            </a:r>
          </a:p>
          <a:p>
            <a:r>
              <a:rPr lang="en-US" altLang="ja-JP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4500 cm</a:t>
            </a:r>
            <a:r>
              <a:rPr lang="en-US" altLang="ja-JP" sz="14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ja-JP" alt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＠</a:t>
            </a:r>
            <a:r>
              <a:rPr lang="en-US" altLang="ja-JP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0.2TV  =&gt;  300cm</a:t>
            </a:r>
            <a:r>
              <a:rPr lang="en-US" altLang="ja-JP" sz="14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altLang="ja-JP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sr@2.0TV</a:t>
            </a:r>
            <a:endParaRPr kumimoji="1" lang="ja-JP" altLang="en-US" sz="1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535996" y="5661248"/>
            <a:ext cx="4171735" cy="830997"/>
          </a:xfrm>
          <a:prstGeom prst="rect">
            <a:avLst/>
          </a:prstGeom>
          <a:solidFill>
            <a:srgbClr val="FFF11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ja-JP" sz="1600" dirty="0" smtClean="0">
                <a:latin typeface="Comic Sans MS"/>
                <a:cs typeface="Comic Sans MS"/>
              </a:rPr>
              <a:t>Magnet Spectrometer (ex. AMS-02) has </a:t>
            </a:r>
          </a:p>
          <a:p>
            <a:pPr algn="l"/>
            <a:r>
              <a:rPr lang="en-US" altLang="ja-JP" sz="1600" dirty="0" smtClean="0">
                <a:latin typeface="Comic Sans MS"/>
                <a:cs typeface="Comic Sans MS"/>
              </a:rPr>
              <a:t>an excellent performance at low energies.</a:t>
            </a:r>
          </a:p>
          <a:p>
            <a:pPr algn="l"/>
            <a:r>
              <a:rPr kumimoji="1" lang="en-US" altLang="ja-JP" sz="1600" dirty="0" smtClean="0">
                <a:latin typeface="Comic Sans MS"/>
                <a:cs typeface="Comic Sans MS"/>
              </a:rPr>
              <a:t>However, the capability is poor over </a:t>
            </a:r>
            <a:r>
              <a:rPr kumimoji="1" lang="en-US" altLang="ja-JP" sz="1600" dirty="0" err="1" smtClean="0">
                <a:latin typeface="Comic Sans MS"/>
                <a:cs typeface="Comic Sans MS"/>
              </a:rPr>
              <a:t>TeV</a:t>
            </a:r>
            <a:endParaRPr kumimoji="1" lang="ja-JP" altLang="en-US" sz="16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37305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79512" y="368660"/>
            <a:ext cx="87121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dirty="0" smtClean="0">
                <a:solidFill>
                  <a:prstClr val="black"/>
                </a:solidFill>
                <a:latin typeface="Comic Sans MS" pitchFamily="66" charset="0"/>
                <a:ea typeface="ＭＳ Ｐゴシック"/>
              </a:rPr>
              <a:t>Comparison of Space Experiment Performance  for e</a:t>
            </a:r>
            <a:r>
              <a:rPr lang="en-US" altLang="ja-JP" sz="2400" b="1" baseline="30000" dirty="0" smtClean="0">
                <a:solidFill>
                  <a:prstClr val="black"/>
                </a:solidFill>
                <a:latin typeface="Comic Sans MS" pitchFamily="66" charset="0"/>
                <a:ea typeface="ＭＳ Ｐゴシック"/>
              </a:rPr>
              <a:t>+</a:t>
            </a:r>
            <a:r>
              <a:rPr lang="en-US" altLang="ja-JP" sz="2400" b="1" dirty="0" smtClean="0">
                <a:solidFill>
                  <a:prstClr val="black"/>
                </a:solidFill>
                <a:latin typeface="Comic Sans MS" pitchFamily="66" charset="0"/>
                <a:ea typeface="ＭＳ Ｐゴシック"/>
              </a:rPr>
              <a:t>+e</a:t>
            </a:r>
            <a:r>
              <a:rPr lang="en-US" altLang="ja-JP" sz="2400" b="1" baseline="30000" dirty="0" smtClean="0">
                <a:solidFill>
                  <a:prstClr val="black"/>
                </a:solidFill>
                <a:latin typeface="Comic Sans MS" pitchFamily="66" charset="0"/>
                <a:ea typeface="ＭＳ Ｐゴシック"/>
              </a:rPr>
              <a:t>-</a:t>
            </a:r>
            <a:r>
              <a:rPr lang="en-US" altLang="ja-JP" sz="2400" b="1" dirty="0" smtClean="0">
                <a:solidFill>
                  <a:prstClr val="black"/>
                </a:solidFill>
                <a:latin typeface="Comic Sans MS" pitchFamily="66" charset="0"/>
                <a:ea typeface="ＭＳ Ｐゴシック"/>
              </a:rPr>
              <a:t> </a:t>
            </a:r>
          </a:p>
        </p:txBody>
      </p:sp>
      <p:graphicFrame>
        <p:nvGraphicFramePr>
          <p:cNvPr id="134210" name="Group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427406"/>
              </p:ext>
            </p:extLst>
          </p:nvPr>
        </p:nvGraphicFramePr>
        <p:xfrm>
          <a:off x="179512" y="1160748"/>
          <a:ext cx="8677374" cy="4911559"/>
        </p:xfrm>
        <a:graphic>
          <a:graphicData uri="http://schemas.openxmlformats.org/drawingml/2006/table">
            <a:tbl>
              <a:tblPr/>
              <a:tblGrid>
                <a:gridCol w="1026319"/>
                <a:gridCol w="936104"/>
                <a:gridCol w="1080120"/>
                <a:gridCol w="1332148"/>
                <a:gridCol w="2448272"/>
                <a:gridCol w="957665"/>
                <a:gridCol w="896746"/>
              </a:tblGrid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Payload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(Launching Date)</a:t>
                      </a: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Energy Region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</a:t>
                      </a:r>
                      <a:r>
                        <a:rPr kumimoji="1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GeV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)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Energy Resolution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ＭＳ Ｐゴシック" pitchFamily="50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e/p separation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ＭＳ Ｐゴシック" pitchFamily="50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Instruments* 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Exposure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in 5 years**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（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m</a:t>
                      </a:r>
                      <a:r>
                        <a:rPr kumimoji="1" lang="ja-JP" alt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２ </a:t>
                      </a:r>
                      <a:r>
                        <a:rPr kumimoji="1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sr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 day)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Total Weight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(kg)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7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PAMELA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(2006)</a:t>
                      </a: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1-700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5 %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@200 </a:t>
                      </a:r>
                      <a:r>
                        <a:rPr kumimoji="1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GeV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ＭＳ Ｐゴシック" pitchFamily="50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10</a:t>
                      </a:r>
                      <a:r>
                        <a:rPr kumimoji="1" lang="en-US" altLang="ja-JP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5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Magnet Spectrometer (0.43T)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+ Sampling Calorimeter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(Si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＋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W: 16 X</a:t>
                      </a:r>
                      <a:r>
                        <a:rPr kumimoji="1" lang="en-US" altLang="ja-JP" sz="9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0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+TOF+ Neutron Detector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~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　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4 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470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50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ＭＳ Ｐゴシック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FERMI/LAT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(2008)</a:t>
                      </a: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ＭＳ Ｐゴシック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20-1,000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5-20 %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(20-1000 </a:t>
                      </a:r>
                      <a:r>
                        <a:rPr kumimoji="1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GeV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)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10</a:t>
                      </a:r>
                      <a:r>
                        <a:rPr kumimoji="1" lang="en-US" altLang="ja-JP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3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-10</a:t>
                      </a:r>
                      <a:r>
                        <a:rPr kumimoji="1" lang="en-US" altLang="ja-JP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(20-1000GeV)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Increase with Energy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ACD Detector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 +Tracking Calorimeter (Si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＋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W: 1.5X</a:t>
                      </a:r>
                      <a:r>
                        <a:rPr kumimoji="1" lang="en-US" altLang="ja-JP" sz="9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0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+</a:t>
                      </a:r>
                      <a:r>
                        <a:rPr kumimoji="1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CsI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 Cal. (8.6X</a:t>
                      </a:r>
                      <a:r>
                        <a:rPr kumimoji="1" lang="en-US" altLang="ja-JP" sz="9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0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)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1500@TeV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7.000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25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AMS-02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(2011)</a:t>
                      </a: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1-2,000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(~800)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～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10 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％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＠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100 </a:t>
                      </a:r>
                      <a:r>
                        <a:rPr kumimoji="1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GeV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ＭＳ Ｐゴシック" pitchFamily="50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10</a:t>
                      </a:r>
                      <a:r>
                        <a:rPr kumimoji="1" lang="en-US" altLang="ja-JP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4</a:t>
                      </a:r>
                      <a:r>
                        <a:rPr kumimoji="1" lang="ja-JP" alt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　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-10</a:t>
                      </a:r>
                      <a:r>
                        <a:rPr kumimoji="1" lang="en-US" altLang="ja-JP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ja-JP" sz="9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ＭＳ Ｐゴシック" pitchFamily="50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Magnet Spectrometer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　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(0.15T)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+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　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Sampling Calorimeter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</a:t>
                      </a:r>
                      <a:r>
                        <a:rPr kumimoji="1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SciFi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 + </a:t>
                      </a:r>
                      <a:r>
                        <a:rPr kumimoji="1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Pb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: 17X</a:t>
                      </a:r>
                      <a:r>
                        <a:rPr kumimoji="1" lang="en-US" altLang="ja-JP" sz="9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o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+TOF+TRD+RICH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55@2TeV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(170@800GeV)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7,000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7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CALET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(2014)</a:t>
                      </a: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1-20,000 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~2 %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(&gt;10 </a:t>
                      </a:r>
                      <a:r>
                        <a:rPr kumimoji="1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GeV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)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~10</a:t>
                      </a:r>
                      <a:r>
                        <a:rPr kumimoji="1" lang="en-US" altLang="ja-JP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Mostly Energy Independent</a:t>
                      </a:r>
                      <a:endParaRPr kumimoji="1" lang="en-US" altLang="ja-JP" sz="9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ＭＳ Ｐゴシック" pitchFamily="50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Imaging Calorimeter (</a:t>
                      </a:r>
                      <a:r>
                        <a:rPr kumimoji="1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W+SciFi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: 3 X</a:t>
                      </a:r>
                      <a:r>
                        <a:rPr kumimoji="1" lang="en-US" altLang="ja-JP" sz="9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o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+ Total Absorption Cal. (PWO : 27 X</a:t>
                      </a:r>
                      <a:r>
                        <a:rPr kumimoji="1" lang="en-US" altLang="ja-JP" sz="9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o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＋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Charge Detector (SCN)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220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650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25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DAMPE*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(China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：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2015?)</a:t>
                      </a: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5-10,000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~1.5 %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~10</a:t>
                      </a:r>
                      <a:r>
                        <a:rPr kumimoji="1" lang="en-US" altLang="ja-JP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ja-JP" sz="9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  <a:ea typeface="ＭＳ Ｐゴシック" pitchFamily="50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 Silicon Tracker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+Total Absorption Cal. (BGO: ~31 X</a:t>
                      </a:r>
                      <a:r>
                        <a:rPr kumimoji="1" lang="en-US" altLang="ja-JP" sz="9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0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+ACD Detector +Neutron Detector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900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1,500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89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GAMMA-400*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(Russia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：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2017?)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omic Sans MS" pitchFamily="66" charset="0"/>
                        <a:ea typeface="ＭＳ Ｐゴシック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1-3,000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~1 %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(&gt;100GeV)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ja-JP" sz="9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omic Sans MS" pitchFamily="66" charset="0"/>
                        <a:ea typeface="ＭＳ Ｐゴシック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~10</a:t>
                      </a:r>
                      <a:r>
                        <a:rPr kumimoji="1" lang="en-US" altLang="ja-JP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Imaging Calorimeter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　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</a:t>
                      </a:r>
                      <a:r>
                        <a:rPr kumimoji="1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W+Si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: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　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6X</a:t>
                      </a:r>
                      <a:r>
                        <a:rPr kumimoji="1" lang="en-US" altLang="ja-JP" sz="9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0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) +Total Absorption Cal.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　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(PWO:22.5 X</a:t>
                      </a:r>
                      <a:r>
                        <a:rPr kumimoji="1" lang="en-US" altLang="ja-JP" sz="9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0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1,280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1,700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87524" y="6165304"/>
            <a:ext cx="2526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*) Estimated from Presentations </a:t>
            </a:r>
            <a:endParaRPr kumimoji="1" lang="ja-JP" altLang="en-US" sz="12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7911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2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pt1F26.tm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10580</TotalTime>
  <Words>3547</Words>
  <Application>Microsoft Macintosh PowerPoint</Application>
  <PresentationFormat>画面に合わせる (4:3)</PresentationFormat>
  <Paragraphs>661</Paragraphs>
  <Slides>28</Slides>
  <Notes>5</Notes>
  <HiddenSlides>0</HiddenSlides>
  <MMClips>0</MMClips>
  <ScaleCrop>false</ScaleCrop>
  <HeadingPairs>
    <vt:vector size="4" baseType="variant">
      <vt:variant>
        <vt:lpstr>テーマ</vt:lpstr>
      </vt:variant>
      <vt:variant>
        <vt:i4>17</vt:i4>
      </vt:variant>
      <vt:variant>
        <vt:lpstr>スライド タイトル</vt:lpstr>
      </vt:variant>
      <vt:variant>
        <vt:i4>28</vt:i4>
      </vt:variant>
    </vt:vector>
  </HeadingPairs>
  <TitlesOfParts>
    <vt:vector size="45" baseType="lpstr">
      <vt:lpstr>デザインの設定</vt:lpstr>
      <vt:lpstr>1_Office テーマ</vt:lpstr>
      <vt:lpstr>5_Office テーマ</vt:lpstr>
      <vt:lpstr>7_Office テーマ</vt:lpstr>
      <vt:lpstr>1_Blends</vt:lpstr>
      <vt:lpstr>ppt1F26.tmp</vt:lpstr>
      <vt:lpstr>Office テーマ</vt:lpstr>
      <vt:lpstr>2_Office テーマ</vt:lpstr>
      <vt:lpstr>3_Office テーマ</vt:lpstr>
      <vt:lpstr>6_Office テーマ</vt:lpstr>
      <vt:lpstr>標準デザイン</vt:lpstr>
      <vt:lpstr>1_標準デザイン</vt:lpstr>
      <vt:lpstr>8_Office テーマ</vt:lpstr>
      <vt:lpstr>ホワイト</vt:lpstr>
      <vt:lpstr>1_ホワイト</vt:lpstr>
      <vt:lpstr>Office Theme</vt:lpstr>
      <vt:lpstr>2_ホワイト</vt:lpstr>
      <vt:lpstr>PowerPoint プレゼンテーション</vt:lpstr>
      <vt:lpstr>PowerPoint プレゼンテーション</vt:lpstr>
      <vt:lpstr>PowerPoint プレゼンテーション</vt:lpstr>
      <vt:lpstr>CALET Payload Overview</vt:lpstr>
      <vt:lpstr>PowerPoint プレゼンテーション</vt:lpstr>
      <vt:lpstr>PowerPoint プレゼンテーション</vt:lpstr>
      <vt:lpstr>CALET Expected Performance by Simulations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Pre-Flight Model Production 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小型衛星事業Ｗ／Ｇ検討報告</dc:title>
  <dc:creator>shige</dc:creator>
  <cp:lastModifiedBy>Torii shoji</cp:lastModifiedBy>
  <cp:revision>672</cp:revision>
  <cp:lastPrinted>2013-07-03T10:42:28Z</cp:lastPrinted>
  <dcterms:created xsi:type="dcterms:W3CDTF">2009-03-21T12:15:33Z</dcterms:created>
  <dcterms:modified xsi:type="dcterms:W3CDTF">2013-09-22T01:32:31Z</dcterms:modified>
</cp:coreProperties>
</file>